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rts/chart1.xml" ContentType="application/vnd.openxmlformats-officedocument.drawingml.chart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charts/chart2.xml" ContentType="application/vnd.openxmlformats-officedocument.drawingml.chart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32" r:id="rId4"/>
  </p:sldMasterIdLst>
  <p:notesMasterIdLst>
    <p:notesMasterId r:id="rId144"/>
  </p:notesMasterIdLst>
  <p:sldIdLst>
    <p:sldId id="466" r:id="rId5"/>
    <p:sldId id="330" r:id="rId6"/>
    <p:sldId id="392" r:id="rId7"/>
    <p:sldId id="436" r:id="rId8"/>
    <p:sldId id="521" r:id="rId9"/>
    <p:sldId id="522" r:id="rId10"/>
    <p:sldId id="597" r:id="rId11"/>
    <p:sldId id="519" r:id="rId12"/>
    <p:sldId id="460" r:id="rId13"/>
    <p:sldId id="599" r:id="rId14"/>
    <p:sldId id="462" r:id="rId15"/>
    <p:sldId id="465" r:id="rId16"/>
    <p:sldId id="600" r:id="rId17"/>
    <p:sldId id="601" r:id="rId18"/>
    <p:sldId id="467" r:id="rId19"/>
    <p:sldId id="590" r:id="rId20"/>
    <p:sldId id="592" r:id="rId21"/>
    <p:sldId id="593" r:id="rId22"/>
    <p:sldId id="594" r:id="rId23"/>
    <p:sldId id="595" r:id="rId24"/>
    <p:sldId id="596" r:id="rId25"/>
    <p:sldId id="609" r:id="rId26"/>
    <p:sldId id="610" r:id="rId27"/>
    <p:sldId id="611" r:id="rId28"/>
    <p:sldId id="495" r:id="rId29"/>
    <p:sldId id="613" r:id="rId30"/>
    <p:sldId id="607" r:id="rId31"/>
    <p:sldId id="484" r:id="rId32"/>
    <p:sldId id="608" r:id="rId33"/>
    <p:sldId id="496" r:id="rId34"/>
    <p:sldId id="473" r:id="rId35"/>
    <p:sldId id="474" r:id="rId36"/>
    <p:sldId id="475" r:id="rId37"/>
    <p:sldId id="476" r:id="rId38"/>
    <p:sldId id="631" r:id="rId39"/>
    <p:sldId id="632" r:id="rId40"/>
    <p:sldId id="493" r:id="rId41"/>
    <p:sldId id="500" r:id="rId42"/>
    <p:sldId id="501" r:id="rId43"/>
    <p:sldId id="502" r:id="rId44"/>
    <p:sldId id="503" r:id="rId45"/>
    <p:sldId id="509" r:id="rId46"/>
    <p:sldId id="510" r:id="rId47"/>
    <p:sldId id="511" r:id="rId48"/>
    <p:sldId id="634" r:id="rId49"/>
    <p:sldId id="635" r:id="rId50"/>
    <p:sldId id="514" r:id="rId51"/>
    <p:sldId id="504" r:id="rId52"/>
    <p:sldId id="505" r:id="rId53"/>
    <p:sldId id="506" r:id="rId54"/>
    <p:sldId id="633" r:id="rId55"/>
    <p:sldId id="508" r:id="rId56"/>
    <p:sldId id="604" r:id="rId57"/>
    <p:sldId id="636" r:id="rId58"/>
    <p:sldId id="605" r:id="rId59"/>
    <p:sldId id="637" r:id="rId60"/>
    <p:sldId id="638" r:id="rId61"/>
    <p:sldId id="639" r:id="rId62"/>
    <p:sldId id="640" r:id="rId63"/>
    <p:sldId id="507" r:id="rId64"/>
    <p:sldId id="512" r:id="rId65"/>
    <p:sldId id="517" r:id="rId66"/>
    <p:sldId id="518" r:id="rId67"/>
    <p:sldId id="641" r:id="rId68"/>
    <p:sldId id="520" r:id="rId69"/>
    <p:sldId id="642" r:id="rId70"/>
    <p:sldId id="643" r:id="rId71"/>
    <p:sldId id="523" r:id="rId72"/>
    <p:sldId id="513" r:id="rId73"/>
    <p:sldId id="644" r:id="rId74"/>
    <p:sldId id="620" r:id="rId75"/>
    <p:sldId id="621" r:id="rId76"/>
    <p:sldId id="619" r:id="rId77"/>
    <p:sldId id="622" r:id="rId78"/>
    <p:sldId id="630" r:id="rId79"/>
    <p:sldId id="629" r:id="rId80"/>
    <p:sldId id="646" r:id="rId81"/>
    <p:sldId id="459" r:id="rId82"/>
    <p:sldId id="545" r:id="rId83"/>
    <p:sldId id="477" r:id="rId84"/>
    <p:sldId id="478" r:id="rId85"/>
    <p:sldId id="479" r:id="rId86"/>
    <p:sldId id="480" r:id="rId87"/>
    <p:sldId id="481" r:id="rId88"/>
    <p:sldId id="482" r:id="rId89"/>
    <p:sldId id="483" r:id="rId90"/>
    <p:sldId id="485" r:id="rId91"/>
    <p:sldId id="486" r:id="rId92"/>
    <p:sldId id="487" r:id="rId93"/>
    <p:sldId id="488" r:id="rId94"/>
    <p:sldId id="489" r:id="rId95"/>
    <p:sldId id="490" r:id="rId96"/>
    <p:sldId id="491" r:id="rId97"/>
    <p:sldId id="492" r:id="rId98"/>
    <p:sldId id="612" r:id="rId99"/>
    <p:sldId id="624" r:id="rId100"/>
    <p:sldId id="628" r:id="rId101"/>
    <p:sldId id="649" r:id="rId102"/>
    <p:sldId id="603" r:id="rId103"/>
    <p:sldId id="650" r:id="rId104"/>
    <p:sldId id="602" r:id="rId105"/>
    <p:sldId id="499" r:id="rId106"/>
    <p:sldId id="651" r:id="rId107"/>
    <p:sldId id="652" r:id="rId108"/>
    <p:sldId id="654" r:id="rId109"/>
    <p:sldId id="655" r:id="rId110"/>
    <p:sldId id="656" r:id="rId111"/>
    <p:sldId id="657" r:id="rId112"/>
    <p:sldId id="658" r:id="rId113"/>
    <p:sldId id="659" r:id="rId114"/>
    <p:sldId id="660" r:id="rId115"/>
    <p:sldId id="661" r:id="rId116"/>
    <p:sldId id="662" r:id="rId117"/>
    <p:sldId id="663" r:id="rId118"/>
    <p:sldId id="664" r:id="rId119"/>
    <p:sldId id="665" r:id="rId120"/>
    <p:sldId id="666" r:id="rId121"/>
    <p:sldId id="667" r:id="rId122"/>
    <p:sldId id="668" r:id="rId123"/>
    <p:sldId id="669" r:id="rId124"/>
    <p:sldId id="645" r:id="rId125"/>
    <p:sldId id="670" r:id="rId126"/>
    <p:sldId id="671" r:id="rId127"/>
    <p:sldId id="672" r:id="rId128"/>
    <p:sldId id="674" r:id="rId129"/>
    <p:sldId id="675" r:id="rId130"/>
    <p:sldId id="543" r:id="rId131"/>
    <p:sldId id="676" r:id="rId132"/>
    <p:sldId id="677" r:id="rId133"/>
    <p:sldId id="598" r:id="rId134"/>
    <p:sldId id="648" r:id="rId135"/>
    <p:sldId id="678" r:id="rId136"/>
    <p:sldId id="679" r:id="rId137"/>
    <p:sldId id="680" r:id="rId138"/>
    <p:sldId id="681" r:id="rId139"/>
    <p:sldId id="682" r:id="rId140"/>
    <p:sldId id="683" r:id="rId141"/>
    <p:sldId id="516" r:id="rId142"/>
    <p:sldId id="653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XcVMrJXlBqG4mYUIfVVWQA==" hashData="qIz9zMg71PNsoH1Vh2O8I7DP1JJM/B94D+VqJb2GO+rvTmLE/4yupREnoVg10eFUx8DqSoHSVbNJI5XPdswJ9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32B"/>
    <a:srgbClr val="FFFFCC"/>
    <a:srgbClr val="00909E"/>
    <a:srgbClr val="E9904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270" autoAdjust="0"/>
  </p:normalViewPr>
  <p:slideViewPr>
    <p:cSldViewPr snapToGrid="0" snapToObjects="1">
      <p:cViewPr varScale="1">
        <p:scale>
          <a:sx n="68" d="100"/>
          <a:sy n="68" d="100"/>
        </p:scale>
        <p:origin x="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205128205128"/>
          <c:y val="7.1264367816091995E-2"/>
          <c:w val="0.66300366300366398"/>
          <c:h val="0.66896551724138498"/>
        </c:manualLayout>
      </c:layout>
      <c:lineChart>
        <c:grouping val="standar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8 KB</c:v>
                </c:pt>
              </c:strCache>
            </c:strRef>
          </c:tx>
          <c:spPr>
            <a:ln w="38099">
              <a:solidFill>
                <a:srgbClr val="FFCC00"/>
              </a:solidFill>
              <a:prstDash val="solid"/>
            </a:ln>
          </c:spPr>
          <c:marker>
            <c:symbol val="square"/>
            <c:size val="8"/>
            <c:spPr>
              <a:noFill/>
              <a:ln>
                <a:solidFill>
                  <a:srgbClr val="FFCC00"/>
                </a:solidFill>
                <a:prstDash val="solid"/>
              </a:ln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8.5</c:v>
                </c:pt>
                <c:pt idx="1">
                  <c:v>7.5</c:v>
                </c:pt>
                <c:pt idx="2">
                  <c:v>7.25</c:v>
                </c:pt>
                <c:pt idx="3">
                  <c:v>7.75</c:v>
                </c:pt>
                <c:pt idx="4">
                  <c:v>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E5-44BB-860B-8BFD9279CC66}"/>
            </c:ext>
          </c:extLst>
        </c:ser>
        <c:ser>
          <c:idx val="2"/>
          <c:order val="1"/>
          <c:tx>
            <c:strRef>
              <c:f>Sheet1!$A$4</c:f>
              <c:strCache>
                <c:ptCount val="1"/>
                <c:pt idx="0">
                  <c:v>16 KB</c:v>
                </c:pt>
              </c:strCache>
            </c:strRef>
          </c:tx>
          <c:spPr>
            <a:ln w="38099">
              <a:solidFill>
                <a:srgbClr val="81A32B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81A32B"/>
              </a:solidFill>
              <a:ln>
                <a:solidFill>
                  <a:srgbClr val="81A32B"/>
                </a:solidFill>
                <a:prstDash val="solid"/>
              </a:ln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</c:numCache>
            </c:numRef>
          </c:cat>
          <c:val>
            <c:numRef>
              <c:f>Sheet1!$B$4:$F$4</c:f>
              <c:numCache>
                <c:formatCode>General</c:formatCode>
                <c:ptCount val="5"/>
                <c:pt idx="0">
                  <c:v>4</c:v>
                </c:pt>
                <c:pt idx="1">
                  <c:v>2.75</c:v>
                </c:pt>
                <c:pt idx="2">
                  <c:v>2.75</c:v>
                </c:pt>
                <c:pt idx="3">
                  <c:v>3</c:v>
                </c:pt>
                <c:pt idx="4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E5-44BB-860B-8BFD9279CC66}"/>
            </c:ext>
          </c:extLst>
        </c:ser>
        <c:ser>
          <c:idx val="3"/>
          <c:order val="2"/>
          <c:tx>
            <c:strRef>
              <c:f>Sheet1!$A$5</c:f>
              <c:strCache>
                <c:ptCount val="1"/>
                <c:pt idx="0">
                  <c:v>64 KB</c:v>
                </c:pt>
              </c:strCache>
            </c:strRef>
          </c:tx>
          <c:spPr>
            <a:ln w="38099"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</c:spPr>
          <c:marker>
            <c:symbol val="circle"/>
            <c:size val="8"/>
            <c:spPr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</c:numCache>
            </c:numRef>
          </c:cat>
          <c:val>
            <c:numRef>
              <c:f>Sheet1!$B$5:$F$5</c:f>
              <c:numCache>
                <c:formatCode>General</c:formatCode>
                <c:ptCount val="5"/>
                <c:pt idx="0">
                  <c:v>2</c:v>
                </c:pt>
                <c:pt idx="1">
                  <c:v>1.7000000000000051</c:v>
                </c:pt>
                <c:pt idx="2">
                  <c:v>1.55</c:v>
                </c:pt>
                <c:pt idx="3">
                  <c:v>1.4</c:v>
                </c:pt>
                <c:pt idx="4">
                  <c:v>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E5-44BB-860B-8BFD9279CC66}"/>
            </c:ext>
          </c:extLst>
        </c:ser>
        <c:ser>
          <c:idx val="4"/>
          <c:order val="3"/>
          <c:tx>
            <c:strRef>
              <c:f>Sheet1!$A$6</c:f>
              <c:strCache>
                <c:ptCount val="1"/>
                <c:pt idx="0">
                  <c:v>256 KB</c:v>
                </c:pt>
              </c:strCache>
            </c:strRef>
          </c:tx>
          <c:spPr>
            <a:ln w="38099">
              <a:solidFill>
                <a:srgbClr val="0000FF"/>
              </a:solidFill>
              <a:prstDash val="solid"/>
            </a:ln>
          </c:spPr>
          <c:marker>
            <c:symbol val="triangle"/>
            <c:size val="8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</c:numCache>
            </c:numRef>
          </c:cat>
          <c:val>
            <c:numRef>
              <c:f>Sheet1!$B$6:$F$6</c:f>
              <c:numCache>
                <c:formatCode>General</c:formatCode>
                <c:ptCount val="5"/>
                <c:pt idx="0">
                  <c:v>1</c:v>
                </c:pt>
                <c:pt idx="1">
                  <c:v>0.70000000000000095</c:v>
                </c:pt>
                <c:pt idx="2">
                  <c:v>0.5</c:v>
                </c:pt>
                <c:pt idx="3">
                  <c:v>0.5</c:v>
                </c:pt>
                <c:pt idx="4">
                  <c:v>0.60000000000000098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FE5-44BB-860B-8BFD9279CC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8844288"/>
        <c:axId val="2146930752"/>
      </c:lineChart>
      <c:catAx>
        <c:axId val="-21088442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Block size (bytes)</a:t>
                </a:r>
              </a:p>
            </c:rich>
          </c:tx>
          <c:layout>
            <c:manualLayout>
              <c:xMode val="edge"/>
              <c:yMode val="edge"/>
              <c:x val="0.33089133089133099"/>
              <c:y val="0.8758620689655169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8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1469307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146930752"/>
        <c:scaling>
          <c:orientation val="minMax"/>
        </c:scaling>
        <c:delete val="0"/>
        <c:axPos val="l"/>
        <c:majorGridlines>
          <c:spPr>
            <a:ln w="12700">
              <a:solidFill>
                <a:schemeClr val="tx1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1800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Miss rate (%)</a:t>
                </a:r>
              </a:p>
            </c:rich>
          </c:tx>
          <c:layout>
            <c:manualLayout>
              <c:xMode val="edge"/>
              <c:yMode val="edge"/>
              <c:x val="1.3431013431013401E-2"/>
              <c:y val="0.2321839080459769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8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2108844288"/>
        <c:crosses val="autoZero"/>
        <c:crossBetween val="midCat"/>
        <c:majorUnit val="5"/>
      </c:valAx>
      <c:spPr>
        <a:noFill/>
        <a:ln w="12700">
          <a:solidFill>
            <a:schemeClr val="tx1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83150183150183399"/>
          <c:y val="0.1816091954023"/>
          <c:w val="0.16117216117216199"/>
          <c:h val="0.32413793103448502"/>
        </c:manualLayout>
      </c:layout>
      <c:overlay val="0"/>
      <c:spPr>
        <a:noFill/>
        <a:ln w="3175">
          <a:solidFill>
            <a:schemeClr val="tx1"/>
          </a:solidFill>
          <a:prstDash val="solid"/>
        </a:ln>
      </c:spPr>
      <c:txPr>
        <a:bodyPr/>
        <a:lstStyle/>
        <a:p>
          <a:pPr>
            <a:defRPr sz="1655" b="1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86681465038899"/>
          <c:y val="7.5533661740558505E-2"/>
          <c:w val="0.74139844617092199"/>
          <c:h val="0.72249589490968902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Bandwidth (MB/s)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1983</c:v>
                </c:pt>
                <c:pt idx="1">
                  <c:v>1990</c:v>
                </c:pt>
                <c:pt idx="2">
                  <c:v>1994</c:v>
                </c:pt>
                <c:pt idx="3">
                  <c:v>1998</c:v>
                </c:pt>
                <c:pt idx="4">
                  <c:v>2003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0.60000000000000098</c:v>
                </c:pt>
                <c:pt idx="1">
                  <c:v>4</c:v>
                </c:pt>
                <c:pt idx="2">
                  <c:v>9</c:v>
                </c:pt>
                <c:pt idx="3">
                  <c:v>24</c:v>
                </c:pt>
                <c:pt idx="4">
                  <c:v>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3D-4665-AAF2-C14A7077337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Latency (msec)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1983</c:v>
                </c:pt>
                <c:pt idx="1">
                  <c:v>1990</c:v>
                </c:pt>
                <c:pt idx="2">
                  <c:v>1994</c:v>
                </c:pt>
                <c:pt idx="3">
                  <c:v>1998</c:v>
                </c:pt>
                <c:pt idx="4">
                  <c:v>2003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48.3</c:v>
                </c:pt>
                <c:pt idx="1">
                  <c:v>17.100000000000001</c:v>
                </c:pt>
                <c:pt idx="2">
                  <c:v>12.7</c:v>
                </c:pt>
                <c:pt idx="3">
                  <c:v>8.8000000000000007</c:v>
                </c:pt>
                <c:pt idx="4">
                  <c:v>5.7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3D-4665-AAF2-C14A707733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8813632"/>
        <c:axId val="-2118828832"/>
      </c:lineChart>
      <c:catAx>
        <c:axId val="-2118813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 of Introduction</a:t>
                </a:r>
              </a:p>
            </c:rich>
          </c:tx>
          <c:layout>
            <c:manualLayout>
              <c:xMode val="edge"/>
              <c:yMode val="edge"/>
              <c:x val="0.311875693673697"/>
              <c:y val="0.909688013136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-211882883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188288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-2118813632"/>
        <c:crosses val="autoZero"/>
        <c:crossBetween val="between"/>
        <c:majorUnit val="20"/>
      </c:valAx>
    </c:plotArea>
    <c:legend>
      <c:legendPos val="r"/>
      <c:layout>
        <c:manualLayout>
          <c:xMode val="edge"/>
          <c:yMode val="edge"/>
          <c:x val="0.26637069922308598"/>
          <c:y val="7.8817733990148006E-2"/>
          <c:w val="0.41842397336293102"/>
          <c:h val="0.2068965517241380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2758-416E-D14D-AD7D-7316AFA75F18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F4E2F-0058-6E4A-A5F4-2C60FC7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http://netmgt.blogspot.com/2010/02/ibm-power-7-and-edram-cache.html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F4E2F-0058-6E4A-A5F4-2C60FC7016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43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202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439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1082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5566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3201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01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0061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016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2103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242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6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2475"/>
            <a:ext cx="6303962" cy="4318000"/>
          </a:xfrm>
          <a:noFill/>
          <a:ln>
            <a:noFill/>
          </a:ln>
        </p:spPr>
        <p:txBody>
          <a:bodyPr lIns="95636" tIns="46979" rIns="95636" bIns="46979"/>
          <a:lstStyle/>
          <a:p>
            <a:endParaRPr lang="en-US" dirty="0"/>
          </a:p>
        </p:txBody>
      </p:sp>
      <p:sp>
        <p:nvSpPr>
          <p:cNvPr id="17756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4188" y="619125"/>
            <a:ext cx="6369050" cy="3582988"/>
          </a:xfrm>
          <a:ln/>
        </p:spPr>
      </p:sp>
    </p:spTree>
    <p:extLst>
      <p:ext uri="{BB962C8B-B14F-4D97-AF65-F5344CB8AC3E}">
        <p14:creationId xmlns:p14="http://schemas.microsoft.com/office/powerpoint/2010/main" val="1818115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687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713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2475"/>
            <a:ext cx="6303962" cy="4318000"/>
          </a:xfrm>
          <a:noFill/>
          <a:ln>
            <a:noFill/>
          </a:ln>
        </p:spPr>
        <p:txBody>
          <a:bodyPr lIns="95636" tIns="46979" rIns="95636" bIns="46979"/>
          <a:lstStyle/>
          <a:p>
            <a:endParaRPr lang="en-US" dirty="0"/>
          </a:p>
        </p:txBody>
      </p:sp>
      <p:sp>
        <p:nvSpPr>
          <p:cNvPr id="17797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4188" y="619125"/>
            <a:ext cx="6369050" cy="3582988"/>
          </a:xfrm>
          <a:ln/>
        </p:spPr>
      </p:sp>
    </p:spTree>
    <p:extLst>
      <p:ext uri="{BB962C8B-B14F-4D97-AF65-F5344CB8AC3E}">
        <p14:creationId xmlns:p14="http://schemas.microsoft.com/office/powerpoint/2010/main" val="213607307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227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598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227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8143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047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500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1887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8874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2487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0579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700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8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403" y="4417404"/>
            <a:ext cx="6041601" cy="4181766"/>
          </a:xfrm>
          <a:noFill/>
          <a:ln>
            <a:noFill/>
          </a:ln>
        </p:spPr>
        <p:txBody>
          <a:bodyPr lIns="92192" tIns="45287" rIns="92192" bIns="45287"/>
          <a:lstStyle/>
          <a:p>
            <a:endParaRPr lang="en-US" dirty="0"/>
          </a:p>
        </p:txBody>
      </p:sp>
      <p:sp>
        <p:nvSpPr>
          <p:cNvPr id="10608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598488"/>
            <a:ext cx="6167437" cy="3470275"/>
          </a:xfrm>
          <a:ln/>
        </p:spPr>
      </p:sp>
    </p:spTree>
    <p:extLst>
      <p:ext uri="{BB962C8B-B14F-4D97-AF65-F5344CB8AC3E}">
        <p14:creationId xmlns:p14="http://schemas.microsoft.com/office/powerpoint/2010/main" val="150991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B2660E-854E-44C8-B28A-5A7B97DFB744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6995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37785B-2F6C-4F3F-BDE3-88FC9AE51FD3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6030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317AA-094E-4C8F-9211-3DA7002F0014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6064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317AA-094E-4C8F-9211-3DA7002F0014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2619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317AA-094E-4C8F-9211-3DA7002F0014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9839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317AA-094E-4C8F-9211-3DA7002F0014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3843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317AA-094E-4C8F-9211-3DA7002F0014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545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429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317AA-094E-4C8F-9211-3DA7002F0014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1877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DB8E-BD4B-42BE-916F-C8D4221D705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February 12, 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D4135-20E7-444F-B6E7-4AA135705A5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67395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76B605-C9D8-4D0B-B94F-D9CD8D5BF00F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543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76B605-C9D8-4D0B-B94F-D9CD8D5BF00F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8982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988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79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76B605-C9D8-4D0B-B94F-D9CD8D5BF00F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b="0" dirty="0"/>
          </a:p>
        </p:txBody>
      </p:sp>
    </p:spTree>
    <p:extLst>
      <p:ext uri="{BB962C8B-B14F-4D97-AF65-F5344CB8AC3E}">
        <p14:creationId xmlns:p14="http://schemas.microsoft.com/office/powerpoint/2010/main" val="2673864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4112" y="4417635"/>
            <a:ext cx="5142177" cy="4182458"/>
          </a:xfrm>
          <a:noFill/>
          <a:ln>
            <a:noFill/>
          </a:ln>
        </p:spPr>
        <p:txBody>
          <a:bodyPr lIns="94678" tIns="46508" rIns="94678" bIns="46508"/>
          <a:lstStyle/>
          <a:p>
            <a:endParaRPr lang="en-US" dirty="0"/>
          </a:p>
        </p:txBody>
      </p:sp>
      <p:sp>
        <p:nvSpPr>
          <p:cNvPr id="16056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03263"/>
            <a:ext cx="6170612" cy="3471862"/>
          </a:xfrm>
          <a:ln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433567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4112" y="4417635"/>
            <a:ext cx="5142177" cy="4182458"/>
          </a:xfrm>
          <a:noFill/>
          <a:ln>
            <a:noFill/>
          </a:ln>
        </p:spPr>
        <p:txBody>
          <a:bodyPr lIns="94678" tIns="46508" rIns="94678" bIns="46508"/>
          <a:lstStyle/>
          <a:p>
            <a:endParaRPr lang="en-US" dirty="0"/>
          </a:p>
        </p:txBody>
      </p:sp>
      <p:sp>
        <p:nvSpPr>
          <p:cNvPr id="16199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03263"/>
            <a:ext cx="6170612" cy="3471862"/>
          </a:xfrm>
          <a:ln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4244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936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40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998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spcBef>
                <a:spcPts val="600"/>
              </a:spcBef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42946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6E621-E02E-49D5-BA98-95783897D2C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February 12, 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3B714-89B6-49DE-96ED-82B88F9F908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849833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31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7492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32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7845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33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2494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34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9525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35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4008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36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6409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37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7281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38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6406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39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080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40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82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53986-0B42-4E8A-BB17-593DD98BE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0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54768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8406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8969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44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5635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45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991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46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5643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95082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3335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49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0865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50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61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53986-0B42-4E8A-BB17-593DD98BEC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917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51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67897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52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8715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00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54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41937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55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27930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56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47964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57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2423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58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61231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5AB34-908A-4178-8EE2-55ED87D2D23F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F1A6FB-25F0-48C6-9F53-F4FE69979130}" type="slidenum">
              <a:rPr lang="en-AU" altLang="en-US">
                <a:latin typeface="Times New Roman" panose="02020603050405020304" pitchFamily="18" charset="0"/>
              </a:rPr>
              <a:pPr/>
              <a:t>59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418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B95B7-1E4C-4742-BB0E-E273D5030098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615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909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58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08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102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76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4349B-568E-41BE-99A3-5BD7C2C8195E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853992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4349B-568E-41BE-99A3-5BD7C2C8195E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5091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4349B-568E-41BE-99A3-5BD7C2C8195E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53825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4349B-568E-41BE-99A3-5BD7C2C8195E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210797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4349B-568E-41BE-99A3-5BD7C2C8195E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6675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4349B-568E-41BE-99A3-5BD7C2C8195E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7363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578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4349B-568E-41BE-99A3-5BD7C2C8195E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79091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4349B-568E-41BE-99A3-5BD7C2C8195E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26258696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0E1A84-0A1B-47F1-9EB9-5F926BE32A12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71073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414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255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CC6247-BDC7-45E1-A38D-E6F8DD609177}" type="datetime3">
              <a:rPr lang="en-AU" altLang="en-US" smtClean="0">
                <a:latin typeface="Times New Roman" panose="02020603050405020304" pitchFamily="18" charset="0"/>
              </a:rPr>
              <a:pPr/>
              <a:t>12 February, 2023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5 — Large and Fast: Exploiting Memory Hierarchy</a:t>
            </a:r>
          </a:p>
        </p:txBody>
      </p:sp>
      <p:sp>
        <p:nvSpPr>
          <p:cNvPr id="190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F917E9-A193-48A9-8289-503097A406EA}" type="slidenum">
              <a:rPr lang="en-AU" altLang="en-US">
                <a:latin typeface="Times New Roman" panose="02020603050405020304" pitchFamily="18" charset="0"/>
              </a:rPr>
              <a:pPr/>
              <a:t>94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90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46482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910" y="4417635"/>
            <a:ext cx="6041297" cy="4182458"/>
          </a:xfrm>
          <a:noFill/>
          <a:ln>
            <a:noFill/>
          </a:ln>
        </p:spPr>
        <p:txBody>
          <a:bodyPr lIns="94678" tIns="46508" rIns="94678" bIns="46508"/>
          <a:lstStyle/>
          <a:p>
            <a:endParaRPr lang="en-US" dirty="0"/>
          </a:p>
        </p:txBody>
      </p:sp>
      <p:sp>
        <p:nvSpPr>
          <p:cNvPr id="11335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00075"/>
            <a:ext cx="6165850" cy="3468688"/>
          </a:xfrm>
          <a:ln/>
        </p:spPr>
      </p:sp>
    </p:spTree>
    <p:extLst>
      <p:ext uri="{BB962C8B-B14F-4D97-AF65-F5344CB8AC3E}">
        <p14:creationId xmlns:p14="http://schemas.microsoft.com/office/powerpoint/2010/main" val="12941117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910" y="4417635"/>
            <a:ext cx="6041297" cy="4182458"/>
          </a:xfrm>
          <a:noFill/>
          <a:ln>
            <a:noFill/>
          </a:ln>
        </p:spPr>
        <p:txBody>
          <a:bodyPr lIns="94678" tIns="46508" rIns="94678" bIns="46508"/>
          <a:lstStyle/>
          <a:p>
            <a:endParaRPr lang="en-US" dirty="0"/>
          </a:p>
        </p:txBody>
      </p:sp>
      <p:sp>
        <p:nvSpPr>
          <p:cNvPr id="11335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00075"/>
            <a:ext cx="6165850" cy="3468688"/>
          </a:xfrm>
          <a:ln/>
        </p:spPr>
      </p:sp>
    </p:spTree>
    <p:extLst>
      <p:ext uri="{BB962C8B-B14F-4D97-AF65-F5344CB8AC3E}">
        <p14:creationId xmlns:p14="http://schemas.microsoft.com/office/powerpoint/2010/main" val="32432023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910" y="4417635"/>
            <a:ext cx="6041297" cy="4182458"/>
          </a:xfrm>
          <a:noFill/>
          <a:ln>
            <a:noFill/>
          </a:ln>
        </p:spPr>
        <p:txBody>
          <a:bodyPr lIns="94678" tIns="46508" rIns="94678" bIns="46508"/>
          <a:lstStyle/>
          <a:p>
            <a:endParaRPr lang="en-US" dirty="0"/>
          </a:p>
        </p:txBody>
      </p:sp>
      <p:sp>
        <p:nvSpPr>
          <p:cNvPr id="11335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00075"/>
            <a:ext cx="6165850" cy="3468688"/>
          </a:xfrm>
          <a:ln/>
        </p:spPr>
      </p:sp>
    </p:spTree>
    <p:extLst>
      <p:ext uri="{BB962C8B-B14F-4D97-AF65-F5344CB8AC3E}">
        <p14:creationId xmlns:p14="http://schemas.microsoft.com/office/powerpoint/2010/main" val="35206914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182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17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34672-E3CB-4AC6-911A-AB1728B2F002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4438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182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8576269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639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39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7133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773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248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01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188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0212F55-E2BA-4900-A695-8E1F397D79CA}" type="slidenum">
              <a:rPr lang="en-US" altLang="en-US">
                <a:solidFill>
                  <a:srgbClr val="000000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</a:pPr>
              <a:t>106</a:t>
            </a:fld>
            <a:endParaRPr lang="en-US" alt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2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132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403" y="4417404"/>
            <a:ext cx="6041601" cy="4181766"/>
          </a:xfrm>
          <a:noFill/>
          <a:ln>
            <a:noFill/>
          </a:ln>
        </p:spPr>
        <p:txBody>
          <a:bodyPr lIns="92192" tIns="45287" rIns="92192" bIns="45287"/>
          <a:lstStyle/>
          <a:p>
            <a:endParaRPr lang="en-US" dirty="0"/>
          </a:p>
        </p:txBody>
      </p:sp>
      <p:sp>
        <p:nvSpPr>
          <p:cNvPr id="10608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598488"/>
            <a:ext cx="6167437" cy="3470275"/>
          </a:xfrm>
          <a:ln/>
        </p:spPr>
      </p:sp>
    </p:spTree>
    <p:extLst>
      <p:ext uri="{BB962C8B-B14F-4D97-AF65-F5344CB8AC3E}">
        <p14:creationId xmlns:p14="http://schemas.microsoft.com/office/powerpoint/2010/main" val="150991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5188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404" y="4417405"/>
            <a:ext cx="6041601" cy="4181766"/>
          </a:xfrm>
          <a:noFill/>
          <a:ln>
            <a:noFill/>
          </a:ln>
        </p:spPr>
        <p:txBody>
          <a:bodyPr lIns="92186" tIns="45285" rIns="92186" bIns="45285"/>
          <a:lstStyle/>
          <a:p>
            <a:endParaRPr lang="en-US" dirty="0"/>
          </a:p>
        </p:txBody>
      </p:sp>
      <p:sp>
        <p:nvSpPr>
          <p:cNvPr id="10629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598488"/>
            <a:ext cx="6167437" cy="3470275"/>
          </a:xfrm>
          <a:ln/>
        </p:spPr>
      </p:sp>
    </p:spTree>
    <p:extLst>
      <p:ext uri="{BB962C8B-B14F-4D97-AF65-F5344CB8AC3E}">
        <p14:creationId xmlns:p14="http://schemas.microsoft.com/office/powerpoint/2010/main" val="14181004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5300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404" y="4417405"/>
            <a:ext cx="6041601" cy="4181766"/>
          </a:xfrm>
          <a:noFill/>
          <a:ln>
            <a:noFill/>
          </a:ln>
        </p:spPr>
        <p:txBody>
          <a:bodyPr lIns="92186" tIns="45285" rIns="92186" bIns="45285"/>
          <a:lstStyle/>
          <a:p>
            <a:endParaRPr lang="en-US" dirty="0"/>
          </a:p>
        </p:txBody>
      </p:sp>
      <p:sp>
        <p:nvSpPr>
          <p:cNvPr id="10659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00075"/>
            <a:ext cx="6164263" cy="3468688"/>
          </a:xfrm>
          <a:ln/>
        </p:spPr>
      </p:sp>
    </p:spTree>
    <p:extLst>
      <p:ext uri="{BB962C8B-B14F-4D97-AF65-F5344CB8AC3E}">
        <p14:creationId xmlns:p14="http://schemas.microsoft.com/office/powerpoint/2010/main" val="4083408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404" y="4417405"/>
            <a:ext cx="6041601" cy="4181766"/>
          </a:xfrm>
          <a:noFill/>
          <a:ln>
            <a:noFill/>
          </a:ln>
        </p:spPr>
        <p:txBody>
          <a:bodyPr lIns="92186" tIns="45285" rIns="92186" bIns="45285"/>
          <a:lstStyle/>
          <a:p>
            <a:endParaRPr lang="en-US" dirty="0"/>
          </a:p>
        </p:txBody>
      </p:sp>
      <p:sp>
        <p:nvSpPr>
          <p:cNvPr id="10721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00075"/>
            <a:ext cx="6164263" cy="3468688"/>
          </a:xfrm>
          <a:ln/>
        </p:spPr>
      </p:sp>
    </p:spTree>
    <p:extLst>
      <p:ext uri="{BB962C8B-B14F-4D97-AF65-F5344CB8AC3E}">
        <p14:creationId xmlns:p14="http://schemas.microsoft.com/office/powerpoint/2010/main" val="4670786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2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404" y="4417405"/>
            <a:ext cx="6041601" cy="4181766"/>
          </a:xfrm>
          <a:noFill/>
          <a:ln>
            <a:noFill/>
          </a:ln>
        </p:spPr>
        <p:txBody>
          <a:bodyPr lIns="92184" tIns="45283" rIns="92184" bIns="45283"/>
          <a:lstStyle/>
          <a:p>
            <a:endParaRPr lang="en-US" dirty="0"/>
          </a:p>
        </p:txBody>
      </p:sp>
      <p:sp>
        <p:nvSpPr>
          <p:cNvPr id="10864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3388" y="600075"/>
            <a:ext cx="6164262" cy="3468688"/>
          </a:xfrm>
          <a:ln/>
        </p:spPr>
      </p:sp>
    </p:spTree>
    <p:extLst>
      <p:ext uri="{BB962C8B-B14F-4D97-AF65-F5344CB8AC3E}">
        <p14:creationId xmlns:p14="http://schemas.microsoft.com/office/powerpoint/2010/main" val="12391774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404" y="4417405"/>
            <a:ext cx="6041601" cy="4181766"/>
          </a:xfrm>
          <a:noFill/>
          <a:ln>
            <a:noFill/>
          </a:ln>
        </p:spPr>
        <p:txBody>
          <a:bodyPr lIns="92184" tIns="45283" rIns="92184" bIns="45283"/>
          <a:lstStyle/>
          <a:p>
            <a:pPr marL="0" lvl="1"/>
            <a:endParaRPr lang="en-US" sz="2400" dirty="0"/>
          </a:p>
        </p:txBody>
      </p:sp>
      <p:sp>
        <p:nvSpPr>
          <p:cNvPr id="10864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3388" y="600075"/>
            <a:ext cx="6164262" cy="3468688"/>
          </a:xfrm>
          <a:ln/>
        </p:spPr>
      </p:sp>
    </p:spTree>
    <p:extLst>
      <p:ext uri="{BB962C8B-B14F-4D97-AF65-F5344CB8AC3E}">
        <p14:creationId xmlns:p14="http://schemas.microsoft.com/office/powerpoint/2010/main" val="14836864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404" y="4417405"/>
            <a:ext cx="6041601" cy="4181766"/>
          </a:xfrm>
          <a:noFill/>
          <a:ln>
            <a:noFill/>
          </a:ln>
        </p:spPr>
        <p:txBody>
          <a:bodyPr lIns="92184" tIns="45283" rIns="92184" bIns="45283"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/>
          </a:p>
        </p:txBody>
      </p:sp>
      <p:sp>
        <p:nvSpPr>
          <p:cNvPr id="10864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3388" y="600075"/>
            <a:ext cx="6164262" cy="3468688"/>
          </a:xfrm>
          <a:ln/>
        </p:spPr>
      </p:sp>
    </p:spTree>
    <p:extLst>
      <p:ext uri="{BB962C8B-B14F-4D97-AF65-F5344CB8AC3E}">
        <p14:creationId xmlns:p14="http://schemas.microsoft.com/office/powerpoint/2010/main" val="26838892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019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09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ori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F87B14-9769-B94E-9B32-EF61976B88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D5DD8-68AC-C148-B682-BAAEB2643E94}"/>
              </a:ext>
            </a:extLst>
          </p:cNvPr>
          <p:cNvSpPr/>
          <p:nvPr userDrawn="1"/>
        </p:nvSpPr>
        <p:spPr>
          <a:xfrm>
            <a:off x="1883884" y="940961"/>
            <a:ext cx="9026286" cy="500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48DBE-A1C0-CE4A-9A4C-79C746B09A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8285" y="2741024"/>
            <a:ext cx="5489713" cy="2192055"/>
          </a:xfrm>
        </p:spPr>
        <p:txBody>
          <a:bodyPr anchor="b"/>
          <a:lstStyle>
            <a:lvl1pPr algn="r">
              <a:defRPr sz="60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77352-A975-B349-B4FD-F88E8C33D9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8286" y="5148196"/>
            <a:ext cx="5489713" cy="60125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Lishan Yang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2F623E-0830-524E-8444-0A8B7FBF9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9844" y="893062"/>
            <a:ext cx="2050954" cy="137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A85C6-FE82-804C-93AF-BD8E748114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567F218-56A7-46CD-B7EB-6CB34EA6AB80}"/>
              </a:ext>
            </a:extLst>
          </p:cNvPr>
          <p:cNvSpPr txBox="1">
            <a:spLocks/>
          </p:cNvSpPr>
          <p:nvPr userDrawn="1"/>
        </p:nvSpPr>
        <p:spPr>
          <a:xfrm>
            <a:off x="5424812" y="981093"/>
            <a:ext cx="5489713" cy="854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F65DAED1-16A0-4B48-A385-9B9A909CAADE}"/>
              </a:ext>
            </a:extLst>
          </p:cNvPr>
          <p:cNvSpPr txBox="1">
            <a:spLocks/>
          </p:cNvSpPr>
          <p:nvPr userDrawn="1"/>
        </p:nvSpPr>
        <p:spPr>
          <a:xfrm>
            <a:off x="2014140" y="4731026"/>
            <a:ext cx="2301042" cy="1212575"/>
          </a:xfrm>
          <a:prstGeom prst="rect">
            <a:avLst/>
          </a:prstGeom>
        </p:spPr>
        <p:txBody>
          <a:bodyPr vert="horz" lIns="91305" tIns="45653" rIns="91305" bIns="45653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Reference: </a:t>
            </a:r>
          </a:p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397" b="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Hyeran</a:t>
            </a:r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Jeon</a:t>
            </a:r>
          </a:p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Donald Hung</a:t>
            </a:r>
          </a:p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397" b="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Haonan</a:t>
            </a:r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39467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2700" y="914400"/>
            <a:ext cx="75311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F792B-EECA-2748-A2E4-4C612F7CEFF5}"/>
              </a:ext>
            </a:extLst>
          </p:cNvPr>
          <p:cNvSpPr/>
          <p:nvPr userDrawn="1"/>
        </p:nvSpPr>
        <p:spPr>
          <a:xfrm>
            <a:off x="0" y="0"/>
            <a:ext cx="9144000" cy="30489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9446" y="4153359"/>
            <a:ext cx="4746270" cy="17810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E3D87B-D085-0343-AD9E-9E1845A9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46" y="683046"/>
            <a:ext cx="4955590" cy="87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50CBA07-8444-2141-8A9C-B808E00E8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9446" y="3429000"/>
            <a:ext cx="4746270" cy="572436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626" y="914400"/>
            <a:ext cx="4413173" cy="5029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6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and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F792B-EECA-2748-A2E4-4C612F7CEFF5}"/>
              </a:ext>
            </a:extLst>
          </p:cNvPr>
          <p:cNvSpPr/>
          <p:nvPr userDrawn="1"/>
        </p:nvSpPr>
        <p:spPr>
          <a:xfrm>
            <a:off x="0" y="0"/>
            <a:ext cx="846095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60954" y="0"/>
            <a:ext cx="3731046" cy="6858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052B9E-8574-1E4A-A9E2-B997C300537C}"/>
              </a:ext>
            </a:extLst>
          </p:cNvPr>
          <p:cNvGrpSpPr/>
          <p:nvPr userDrawn="1"/>
        </p:nvGrpSpPr>
        <p:grpSpPr>
          <a:xfrm>
            <a:off x="4755128" y="5457921"/>
            <a:ext cx="2848042" cy="553831"/>
            <a:chOff x="4372071" y="3418257"/>
            <a:chExt cx="3470796" cy="6749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E45BC1-E74E-E648-88A9-EB3ABC5357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372071" y="3418257"/>
              <a:ext cx="674932" cy="6749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871733-9C04-9C44-84C6-33A0FC8986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468969" y="3418257"/>
              <a:ext cx="674932" cy="6749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0628B1-C967-9E4D-A5A7-57F2C4E721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167935" y="3418257"/>
              <a:ext cx="674932" cy="6749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39D6BD-DE5B-4749-8199-9F2B5294D5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071037" y="3418257"/>
              <a:ext cx="674932" cy="6749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79E68D-ED48-9A4F-A808-CBAA49DC01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770003" y="3418257"/>
              <a:ext cx="674932" cy="67493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0C85322-D3F5-8A4A-8200-A0649DE9906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863977" y="784718"/>
            <a:ext cx="2599869" cy="174054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A9A60D-1F32-AE4E-9139-882FEFF631A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4652" y="4925788"/>
            <a:ext cx="3419475" cy="8001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contact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C5AAC1-130D-624E-8664-3513ED806AA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23900" y="3075598"/>
            <a:ext cx="6878638" cy="490538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LEARN MORE AT GMU.EDU</a:t>
            </a:r>
          </a:p>
        </p:txBody>
      </p:sp>
    </p:spTree>
    <p:extLst>
      <p:ext uri="{BB962C8B-B14F-4D97-AF65-F5344CB8AC3E}">
        <p14:creationId xmlns:p14="http://schemas.microsoft.com/office/powerpoint/2010/main" val="374003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g photo-ori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2700" y="914400"/>
            <a:ext cx="75311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FF792B-EECA-2748-A2E4-4C612F7CEFF5}"/>
              </a:ext>
            </a:extLst>
          </p:cNvPr>
          <p:cNvSpPr/>
          <p:nvPr userDrawn="1"/>
        </p:nvSpPr>
        <p:spPr>
          <a:xfrm>
            <a:off x="1765205" y="2478797"/>
            <a:ext cx="4330795" cy="26991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9985" y="2743200"/>
            <a:ext cx="3933023" cy="2203373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7705-910A-43B2-8C83-639C1AF3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" y="158367"/>
            <a:ext cx="11934907" cy="8703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0A119-7D4F-4E41-9DC8-177FFA332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03025" y="6401076"/>
            <a:ext cx="27432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7B1B3024-A1D4-C04E-86A2-C13BC47B8E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F984-B234-4E4A-9534-66917460FEF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1318" y="6401078"/>
            <a:ext cx="27432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BB546-9CD7-4AF9-B63D-093F935AE5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401077"/>
            <a:ext cx="41148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5F238C-EEAE-469A-BA60-FDD431E19E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5" y="1160463"/>
            <a:ext cx="11934825" cy="5145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833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F87B14-9769-B94E-9B32-EF61976B88C8}"/>
              </a:ext>
            </a:extLst>
          </p:cNvPr>
          <p:cNvSpPr/>
          <p:nvPr userDrawn="1"/>
        </p:nvSpPr>
        <p:spPr>
          <a:xfrm>
            <a:off x="0" y="0"/>
            <a:ext cx="77285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634E82-1173-1A4A-AD1C-FEBF8269C8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96BCE9A2-9430-AD4F-8856-CF22F83889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8559" y="0"/>
            <a:ext cx="4463441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6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93EB9F-8114-834D-8EFA-9153D7E16EE1}"/>
              </a:ext>
            </a:extLst>
          </p:cNvPr>
          <p:cNvSpPr/>
          <p:nvPr userDrawn="1"/>
        </p:nvSpPr>
        <p:spPr>
          <a:xfrm>
            <a:off x="0" y="0"/>
            <a:ext cx="12192000" cy="30472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94" y="649995"/>
            <a:ext cx="8180401" cy="87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3594" y="3429001"/>
            <a:ext cx="8180401" cy="25146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EBEDEF-8B53-2741-93C4-2B960A781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8F5BB0-BA62-0344-9F77-7003B060D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3594" y="1641475"/>
            <a:ext cx="6003925" cy="56197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584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93EB9F-8114-834D-8EFA-9153D7E16EE1}"/>
              </a:ext>
            </a:extLst>
          </p:cNvPr>
          <p:cNvSpPr/>
          <p:nvPr userDrawn="1"/>
        </p:nvSpPr>
        <p:spPr>
          <a:xfrm>
            <a:off x="1613594" y="558"/>
            <a:ext cx="9954117" cy="5943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934" y="683046"/>
            <a:ext cx="9987708" cy="87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7093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8F5BB0-BA62-0344-9F77-7003B060D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168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695791-6204-084B-8ADE-26E8AC582CB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175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D31B0EE-D6C6-B248-A423-D3C3BC51B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250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39A6C1-AF90-6B46-B5FC-C8F194B29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934" y="683046"/>
            <a:ext cx="9987708" cy="87033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7093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8F5BB0-BA62-0344-9F77-7003B060D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168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695791-6204-084B-8ADE-26E8AC582CB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175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D31B0EE-D6C6-B248-A423-D3C3BC51B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250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39A6C1-AF90-6B46-B5FC-C8F194B29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CDDFF-AE58-9F4A-9E8E-9694DFFF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F36C37F-E095-F24E-A0EF-44DDF6EE48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16655" y="914400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81832670-2457-FF4C-A3CE-B5AC93C76FF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33003" y="914400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BEBB1B1-4FFD-E642-8A16-EF65525FD3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16655" y="3423816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8893E53-3A73-464F-8367-F627915FF2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33003" y="3423816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38189-EDCF-014B-8DE9-1CAE99933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9099" y="2993833"/>
            <a:ext cx="6327354" cy="870333"/>
          </a:xfrm>
          <a:solidFill>
            <a:srgbClr val="000000"/>
          </a:solidFill>
        </p:spPr>
        <p:txBody>
          <a:bodyPr anchor="ctr">
            <a:normAutofit/>
          </a:bodyPr>
          <a:lstStyle>
            <a:lvl1pPr algn="ctr">
              <a:defRPr sz="3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81B10-69AF-804B-A230-5FA4218E3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DF6E-897B-D548-B13E-D70DE2F6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8255" y="1435100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8255" y="2445745"/>
            <a:ext cx="5157787" cy="29771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F807D5F-25A9-FD48-89AB-34E0139D747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436902" y="1330325"/>
            <a:ext cx="4197350" cy="41973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4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DF6E-897B-D548-B13E-D70DE2F6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6009" y="3070615"/>
            <a:ext cx="6237791" cy="2404768"/>
          </a:xfrm>
        </p:spPr>
        <p:txBody>
          <a:bodyPr anchor="b">
            <a:noAutofit/>
          </a:bodyPr>
          <a:lstStyle>
            <a:lvl1pPr marL="0" indent="0" algn="r">
              <a:buNone/>
              <a:defRPr sz="4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687" y="5643545"/>
            <a:ext cx="4773113" cy="50937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6B4CD-D554-C14C-8C4C-FB0B8C25A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9"/>
            <a:ext cx="692394" cy="67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8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 w green boxes on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8248A-AC25-4B4D-A727-E636D02E1EC2}"/>
              </a:ext>
            </a:extLst>
          </p:cNvPr>
          <p:cNvSpPr/>
          <p:nvPr userDrawn="1"/>
        </p:nvSpPr>
        <p:spPr>
          <a:xfrm>
            <a:off x="2060154" y="3242633"/>
            <a:ext cx="2853369" cy="3615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DF6E-897B-D548-B13E-D70DE2F6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6450" y="3429000"/>
            <a:ext cx="2542837" cy="804231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16450" y="4470523"/>
            <a:ext cx="2388601" cy="14730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6B4CD-D554-C14C-8C4C-FB0B8C25A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9"/>
            <a:ext cx="692394" cy="6720668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D09C0B4-0187-4841-B19E-63BA998D90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0327" y="1481767"/>
            <a:ext cx="2852737" cy="176086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AA78EC-3815-B64B-96BD-84554A3D5E4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71838" y="489527"/>
            <a:ext cx="8207280" cy="628650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953B41-50A1-F847-9DEA-7428D16DA784}"/>
              </a:ext>
            </a:extLst>
          </p:cNvPr>
          <p:cNvSpPr/>
          <p:nvPr userDrawn="1"/>
        </p:nvSpPr>
        <p:spPr>
          <a:xfrm>
            <a:off x="5310130" y="3242633"/>
            <a:ext cx="2853369" cy="3615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5EB8759-2444-C34D-9FD9-3096022AF7A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466426" y="3429000"/>
            <a:ext cx="2542837" cy="804231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0D3E8BD-2A0F-1743-B98C-6F9285B393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466426" y="4470523"/>
            <a:ext cx="2388601" cy="14730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9F95E2F7-76AD-C74C-9771-101449E80D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10303" y="1481767"/>
            <a:ext cx="2852737" cy="1760866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15A3A3-7DDE-9A43-AA7B-04CDB2296606}"/>
              </a:ext>
            </a:extLst>
          </p:cNvPr>
          <p:cNvSpPr/>
          <p:nvPr userDrawn="1"/>
        </p:nvSpPr>
        <p:spPr>
          <a:xfrm>
            <a:off x="8626208" y="3242633"/>
            <a:ext cx="2853369" cy="3615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149C403-A4D1-1C48-A94A-B56E344BB8E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782504" y="3429000"/>
            <a:ext cx="2542837" cy="804231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505B9DED-2C1F-F04E-A71A-4F29DE15D2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82504" y="4470523"/>
            <a:ext cx="2388601" cy="14730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309A364-207C-3749-92C3-AE458D58BB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26381" y="1481767"/>
            <a:ext cx="2852737" cy="176086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8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C6BC4-E0CB-DB4E-AE6C-D3E834B4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092" y="649995"/>
            <a:ext cx="9987708" cy="87033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236F-F4D5-BB46-9A26-0C28620F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090" y="1799303"/>
            <a:ext cx="9987709" cy="4144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656C8-2137-CD40-95D9-6B811B3A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1B3024-A1D4-C04E-86A2-C13BC47B8E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603A6-EEBD-4F92-9E18-E6CC8F7CE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BFE3-1D9A-441C-918F-147245231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3" r:id="rId2"/>
    <p:sldLayoutId id="2147483739" r:id="rId3"/>
    <p:sldLayoutId id="2147483741" r:id="rId4"/>
    <p:sldLayoutId id="2147483748" r:id="rId5"/>
    <p:sldLayoutId id="2147483738" r:id="rId6"/>
    <p:sldLayoutId id="2147483737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9" r:id="rId14"/>
    <p:sldLayoutId id="2147483750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744" userDrawn="1">
          <p15:clr>
            <a:srgbClr val="F26B43"/>
          </p15:clr>
        </p15:guide>
        <p15:guide id="4" orient="horz" pos="576" userDrawn="1">
          <p15:clr>
            <a:srgbClr val="F26B43"/>
          </p15:clr>
        </p15:guide>
        <p15:guide id="5" orient="horz" pos="19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gi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gif"/><Relationship Id="rId5" Type="http://schemas.openxmlformats.org/officeDocument/2006/relationships/image" Target="../media/image13.jpe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9E86398-0240-4B47-A604-5EC71AEE8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43" y="1445342"/>
            <a:ext cx="8093928" cy="541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AAAAE3-B605-D447-B74F-9143EF175E10}"/>
              </a:ext>
            </a:extLst>
          </p:cNvPr>
          <p:cNvSpPr txBox="1">
            <a:spLocks/>
          </p:cNvSpPr>
          <p:nvPr/>
        </p:nvSpPr>
        <p:spPr>
          <a:xfrm>
            <a:off x="-393654" y="-978863"/>
            <a:ext cx="6222561" cy="1950249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endParaRPr lang="en-US" sz="4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169DAB-65E0-2A41-B5E0-9003AC3CF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257" y="5396199"/>
            <a:ext cx="2047994" cy="137107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DCE23B0-3FCE-45F8-B825-226DAD6E131E}"/>
              </a:ext>
            </a:extLst>
          </p:cNvPr>
          <p:cNvSpPr txBox="1">
            <a:spLocks/>
          </p:cNvSpPr>
          <p:nvPr/>
        </p:nvSpPr>
        <p:spPr>
          <a:xfrm>
            <a:off x="6641595" y="4915256"/>
            <a:ext cx="5489713" cy="60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Lishan Yang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71F17B1-4711-4865-B154-E2230CEB4295}"/>
              </a:ext>
            </a:extLst>
          </p:cNvPr>
          <p:cNvSpPr txBox="1">
            <a:spLocks/>
          </p:cNvSpPr>
          <p:nvPr/>
        </p:nvSpPr>
        <p:spPr>
          <a:xfrm>
            <a:off x="7642590" y="3678298"/>
            <a:ext cx="4549409" cy="126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90C92-9316-4FE2-AC60-2EFEEB99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A3D0D-3975-42AF-8D1F-666B0075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C4F46-182D-47F3-9D1A-8E186524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EEAA3-3A8B-49CD-B4F3-1A545462DB7A}"/>
              </a:ext>
            </a:extLst>
          </p:cNvPr>
          <p:cNvSpPr txBox="1"/>
          <p:nvPr/>
        </p:nvSpPr>
        <p:spPr>
          <a:xfrm>
            <a:off x="187205" y="1692716"/>
            <a:ext cx="307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Taj Mahal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9E10C63A-64E1-4944-90C5-31148956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324" y="-19046"/>
            <a:ext cx="5089675" cy="337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916C8-E308-4498-87BD-F05F8D54E09C}"/>
              </a:ext>
            </a:extLst>
          </p:cNvPr>
          <p:cNvSpPr txBox="1"/>
          <p:nvPr/>
        </p:nvSpPr>
        <p:spPr>
          <a:xfrm>
            <a:off x="4857135" y="111214"/>
            <a:ext cx="2245189" cy="461665"/>
          </a:xfrm>
          <a:prstGeom prst="borderCallout2">
            <a:avLst>
              <a:gd name="adj1" fmla="val 15634"/>
              <a:gd name="adj2" fmla="val 418"/>
              <a:gd name="adj3" fmla="val 11912"/>
              <a:gd name="adj4" fmla="val 739"/>
              <a:gd name="adj5" fmla="val 18390"/>
              <a:gd name="adj6" fmla="val -25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IBM Power 7</a:t>
            </a:r>
          </a:p>
        </p:txBody>
      </p:sp>
    </p:spTree>
    <p:extLst>
      <p:ext uri="{BB962C8B-B14F-4D97-AF65-F5344CB8AC3E}">
        <p14:creationId xmlns:p14="http://schemas.microsoft.com/office/powerpoint/2010/main" val="246191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“Memory Wall”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6C791539-033D-4E97-BF9D-4FB0B7F35B0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4633" y="6477179"/>
            <a:ext cx="29308" cy="32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527517">
              <a:spcBef>
                <a:spcPct val="0"/>
              </a:spcBef>
              <a:buClrTx/>
              <a:buSzTx/>
              <a:buNone/>
            </a:pPr>
            <a:endParaRPr lang="en-US" altLang="en-US" sz="2077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Object 4">
            <a:extLst>
              <a:ext uri="{FF2B5EF4-FFF2-40B4-BE49-F238E27FC236}">
                <a16:creationId xmlns:a16="http://schemas.microsoft.com/office/drawing/2014/main" id="{9ABB8A06-076B-4655-9125-66D8C59F81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1244600"/>
          <a:ext cx="7924800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Chart" r:id="rId5" imgW="9144000" imgH="6100664" progId="MSGraph.Chart.8">
                  <p:embed followColorScheme="full"/>
                </p:oleObj>
              </mc:Choice>
              <mc:Fallback>
                <p:oleObj name="Chart" r:id="rId5" imgW="9144000" imgH="6100664" progId="MSGraph.Chart.8">
                  <p:embed followColorScheme="full"/>
                  <p:pic>
                    <p:nvPicPr>
                      <p:cNvPr id="27" name="Object 4">
                        <a:extLst>
                          <a:ext uri="{FF2B5EF4-FFF2-40B4-BE49-F238E27FC236}">
                            <a16:creationId xmlns:a16="http://schemas.microsoft.com/office/drawing/2014/main" id="{9ABB8A06-076B-4655-9125-66D8C59F81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44600"/>
                        <a:ext cx="7924800" cy="528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6">
            <a:extLst>
              <a:ext uri="{FF2B5EF4-FFF2-40B4-BE49-F238E27FC236}">
                <a16:creationId xmlns:a16="http://schemas.microsoft.com/office/drawing/2014/main" id="{B0BEB0F5-BAF1-475C-9492-568406951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81200"/>
            <a:ext cx="2129623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rgbClr val="FC01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“Moore’s Law”</a:t>
            </a: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8C3EC15B-57C6-4CE4-99C0-C50845141ED0}"/>
              </a:ext>
            </a:extLst>
          </p:cNvPr>
          <p:cNvGrpSpPr>
            <a:grpSpLocks/>
          </p:cNvGrpSpPr>
          <p:nvPr/>
        </p:nvGrpSpPr>
        <p:grpSpPr bwMode="auto">
          <a:xfrm>
            <a:off x="8951482" y="1002741"/>
            <a:ext cx="2386837" cy="1012825"/>
            <a:chOff x="4345" y="816"/>
            <a:chExt cx="1295" cy="638"/>
          </a:xfrm>
        </p:grpSpPr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82AEB060-801D-47FC-BFEA-E7CBA41F2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816"/>
              <a:ext cx="1032" cy="6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CPU ~55%/year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(2X/1.5yr)</a:t>
              </a:r>
            </a:p>
          </p:txBody>
        </p:sp>
        <p:cxnSp>
          <p:nvCxnSpPr>
            <p:cNvPr id="32" name="AutoShape 9">
              <a:extLst>
                <a:ext uri="{FF2B5EF4-FFF2-40B4-BE49-F238E27FC236}">
                  <a16:creationId xmlns:a16="http://schemas.microsoft.com/office/drawing/2014/main" id="{8B3EC848-DAD6-43ED-90A9-AD6E5C2B8A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4345" y="1056"/>
              <a:ext cx="263" cy="137"/>
            </a:xfrm>
            <a:prstGeom prst="curvedConnector3">
              <a:avLst>
                <a:gd name="adj1" fmla="val 93229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76A793D7-7834-4551-BF0E-92ECDE83CC37}"/>
              </a:ext>
            </a:extLst>
          </p:cNvPr>
          <p:cNvGrpSpPr>
            <a:grpSpLocks/>
          </p:cNvGrpSpPr>
          <p:nvPr/>
        </p:nvGrpSpPr>
        <p:grpSpPr bwMode="auto">
          <a:xfrm>
            <a:off x="9143166" y="4151542"/>
            <a:ext cx="2649536" cy="1013276"/>
            <a:chOff x="4397" y="2606"/>
            <a:chExt cx="1669" cy="496"/>
          </a:xfrm>
        </p:grpSpPr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DD5C68CB-45A2-4812-A3F9-0BAC6370B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606"/>
              <a:ext cx="1409" cy="4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7%/year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(2X/10yrs)</a:t>
              </a:r>
            </a:p>
          </p:txBody>
        </p:sp>
        <p:cxnSp>
          <p:nvCxnSpPr>
            <p:cNvPr id="35" name="AutoShape 12">
              <a:extLst>
                <a:ext uri="{FF2B5EF4-FFF2-40B4-BE49-F238E27FC236}">
                  <a16:creationId xmlns:a16="http://schemas.microsoft.com/office/drawing/2014/main" id="{29F8197F-1BAF-4E78-8469-0B4D8B26604A}"/>
                </a:ext>
              </a:extLst>
            </p:cNvPr>
            <p:cNvCxnSpPr>
              <a:cxnSpLocks noChangeShapeType="1"/>
              <a:stCxn id="34" idx="1"/>
            </p:cNvCxnSpPr>
            <p:nvPr/>
          </p:nvCxnSpPr>
          <p:spPr bwMode="auto">
            <a:xfrm rot="10800000">
              <a:off x="4397" y="2667"/>
              <a:ext cx="260" cy="18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9" name="Line 13">
            <a:extLst>
              <a:ext uri="{FF2B5EF4-FFF2-40B4-BE49-F238E27FC236}">
                <a16:creationId xmlns:a16="http://schemas.microsoft.com/office/drawing/2014/main" id="{25198487-3ED3-4B12-AC8C-53F88F1324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514600"/>
            <a:ext cx="0" cy="1813690"/>
          </a:xfrm>
          <a:prstGeom prst="line">
            <a:avLst/>
          </a:prstGeom>
          <a:noFill/>
          <a:ln w="25400">
            <a:solidFill>
              <a:srgbClr val="FC0128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F09A49C8-5F93-4868-B0A2-22D10F578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795737"/>
            <a:ext cx="2346797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Processor-Memory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 Gap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(grows 50%/year)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3D3C-9A83-4F44-B865-C9C1B3E00F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688BA-0EB4-4848-A9E0-544F5A7AE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9" grpId="0" animBg="1"/>
      <p:bldP spid="4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Split vs. Unified Caches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Split L1I$ and L1D$: to optimize </a:t>
            </a:r>
            <a:r>
              <a:rPr lang="en-US" sz="2400" b="1" dirty="0" err="1"/>
              <a:t>t</a:t>
            </a:r>
            <a:r>
              <a:rPr lang="en-US" sz="2400" b="1" baseline="-25000" dirty="0" err="1"/>
              <a:t>hit</a:t>
            </a:r>
            <a:endParaRPr lang="en-US" sz="2400" b="1" baseline="-25000" dirty="0"/>
          </a:p>
          <a:p>
            <a:pPr lvl="1"/>
            <a:r>
              <a:rPr lang="en-US" sz="2000" dirty="0"/>
              <a:t>Low capacity/associativity/block size (reduce </a:t>
            </a:r>
            <a:r>
              <a:rPr lang="en-US" sz="2000" dirty="0" err="1"/>
              <a:t>t</a:t>
            </a:r>
            <a:r>
              <a:rPr lang="en-US" sz="2000" baseline="-25000" dirty="0" err="1"/>
              <a:t>hit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Minimize structural hazards</a:t>
            </a:r>
          </a:p>
          <a:p>
            <a:pPr lvl="1"/>
            <a:r>
              <a:rPr lang="en-US" sz="2000" dirty="0"/>
              <a:t>Can optimize L1I$ for wide output and no writes</a:t>
            </a:r>
          </a:p>
          <a:p>
            <a:endParaRPr lang="en-US" sz="2400" dirty="0"/>
          </a:p>
          <a:p>
            <a:r>
              <a:rPr lang="en-US" sz="2400" b="1" dirty="0"/>
              <a:t>Unified L2: to optimize hit rate</a:t>
            </a:r>
          </a:p>
          <a:p>
            <a:pPr lvl="1"/>
            <a:r>
              <a:rPr lang="en-US" sz="2000" dirty="0" err="1"/>
              <a:t>t</a:t>
            </a:r>
            <a:r>
              <a:rPr lang="en-US" sz="2000" baseline="-25000" dirty="0" err="1"/>
              <a:t>hit</a:t>
            </a:r>
            <a:r>
              <a:rPr lang="en-US" sz="2000" dirty="0"/>
              <a:t> is less important due to less frequent accesses &amp; long delay already</a:t>
            </a:r>
          </a:p>
          <a:p>
            <a:pPr lvl="1"/>
            <a:r>
              <a:rPr lang="en-US" sz="2000" dirty="0"/>
              <a:t>High capacity/associativity/block size (reduce %</a:t>
            </a:r>
            <a:r>
              <a:rPr lang="en-US" sz="2000" baseline="-25000" dirty="0"/>
              <a:t>miss</a:t>
            </a:r>
            <a:r>
              <a:rPr lang="en-US" sz="2000" dirty="0"/>
              <a:t>)</a:t>
            </a:r>
          </a:p>
          <a:p>
            <a:pPr lvl="2"/>
            <a:r>
              <a:rPr lang="en-US" sz="1538" dirty="0"/>
              <a:t>Unused </a:t>
            </a:r>
            <a:r>
              <a:rPr lang="en-US" sz="1538" dirty="0" err="1"/>
              <a:t>instr</a:t>
            </a:r>
            <a:r>
              <a:rPr lang="en-US" sz="1538" dirty="0"/>
              <a:t> capacity can be used for data (fewer capacity misses) </a:t>
            </a:r>
          </a:p>
          <a:p>
            <a:pPr lvl="2"/>
            <a:endParaRPr lang="en-US" sz="1538" dirty="0"/>
          </a:p>
          <a:p>
            <a:pPr lvl="2"/>
            <a:r>
              <a:rPr lang="en-US" sz="1538" dirty="0" err="1"/>
              <a:t>Instr</a:t>
            </a:r>
            <a:r>
              <a:rPr lang="en-US" sz="1538" dirty="0"/>
              <a:t> / data conflicts (small to no increase for conflict misses in a large cache)</a:t>
            </a:r>
          </a:p>
          <a:p>
            <a:pPr lvl="2"/>
            <a:endParaRPr lang="en-US" sz="1538" dirty="0"/>
          </a:p>
          <a:p>
            <a:pPr lvl="1"/>
            <a:r>
              <a:rPr lang="en-US" sz="2000" dirty="0" err="1"/>
              <a:t>Instr</a:t>
            </a:r>
            <a:r>
              <a:rPr lang="en-US" sz="2000" dirty="0"/>
              <a:t> / data structural hazards are rare (would take a simultaneous L1I$ and L1D$ miss)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C7B2B-FE18-409F-AD8E-7D1E8BDDE9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11187-DA0D-4D14-9584-2D9103729C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9924-842F-48D0-B28E-421BD7143F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5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Reduce Miss Rate (5): Prefetching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Hardware prefetching</a:t>
            </a:r>
          </a:p>
          <a:p>
            <a:pPr lvl="1"/>
            <a:r>
              <a:rPr lang="en-US" sz="2000" dirty="0"/>
              <a:t>Fetch blocks into the cache proactively (speculatively)</a:t>
            </a:r>
          </a:p>
          <a:p>
            <a:pPr lvl="1"/>
            <a:r>
              <a:rPr lang="en-US" sz="2000" dirty="0"/>
              <a:t>Key is to anticipate the upcoming miss addresses accurately</a:t>
            </a:r>
          </a:p>
          <a:p>
            <a:pPr lvl="1"/>
            <a:r>
              <a:rPr lang="en-US" sz="2000" dirty="0"/>
              <a:t>Relies on having unused memory bandwidth available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A simple case is to use </a:t>
            </a:r>
            <a:r>
              <a:rPr lang="en-US" sz="2400" b="1" dirty="0">
                <a:solidFill>
                  <a:srgbClr val="FF0000"/>
                </a:solidFill>
              </a:rPr>
              <a:t>next block </a:t>
            </a:r>
            <a:r>
              <a:rPr lang="en-US" sz="2400" b="1" dirty="0"/>
              <a:t>prefetching</a:t>
            </a:r>
          </a:p>
          <a:p>
            <a:pPr lvl="1"/>
            <a:r>
              <a:rPr lang="en-US" sz="2000" dirty="0"/>
              <a:t>Miss on address X → anticipate next reference miss on X + block-size</a:t>
            </a:r>
          </a:p>
          <a:p>
            <a:pPr lvl="1"/>
            <a:r>
              <a:rPr lang="en-US" sz="2000" dirty="0"/>
              <a:t>Works well for instructions (sequential execution) and for arrays of data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Need to initiate prefetches sufficiently in advance</a:t>
            </a:r>
          </a:p>
          <a:p>
            <a:endParaRPr lang="en-US" sz="2400" b="1" dirty="0"/>
          </a:p>
          <a:p>
            <a:r>
              <a:rPr lang="en-US" sz="2400" b="1" dirty="0"/>
              <a:t>If prefetched instruction/data is not used, the cache is polluted with unnecessary data (possibly evicting useful data)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B8671-067B-45DE-B743-4CACB24AED7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E34AB-844E-4CB9-A75F-37F26377DB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B97FA-CCEA-48B8-B756-C7BD150879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9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Measuring Performance with Caches</a:t>
            </a:r>
          </a:p>
        </p:txBody>
      </p:sp>
      <p:sp>
        <p:nvSpPr>
          <p:cNvPr id="167424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Assuming cache hit costs are included as part of the normal CPU execution cycle, then</a:t>
            </a:r>
          </a:p>
          <a:p>
            <a:pPr lvl="1" algn="ctr">
              <a:buFont typeface="Monotype Sorts" pitchFamily="2" charset="2"/>
              <a:buNone/>
            </a:pPr>
            <a:r>
              <a:rPr lang="en-US" sz="2400" dirty="0">
                <a:solidFill>
                  <a:schemeClr val="accent2"/>
                </a:solidFill>
              </a:rPr>
              <a:t>CPU time = IC </a:t>
            </a:r>
            <a:r>
              <a:rPr lang="en-US" sz="2400" dirty="0">
                <a:solidFill>
                  <a:schemeClr val="accent2"/>
                </a:solidFill>
                <a:cs typeface="Arial" charset="0"/>
              </a:rPr>
              <a:t>×</a:t>
            </a:r>
            <a:r>
              <a:rPr lang="en-US" sz="2400" dirty="0">
                <a:solidFill>
                  <a:schemeClr val="accent2"/>
                </a:solidFill>
              </a:rPr>
              <a:t> CPI </a:t>
            </a:r>
            <a:r>
              <a:rPr lang="en-US" sz="2400" dirty="0">
                <a:solidFill>
                  <a:schemeClr val="accent2"/>
                </a:solidFill>
                <a:cs typeface="Arial" charset="0"/>
              </a:rPr>
              <a:t>×</a:t>
            </a:r>
            <a:r>
              <a:rPr lang="en-US" sz="2400" dirty="0">
                <a:solidFill>
                  <a:schemeClr val="accent2"/>
                </a:solidFill>
              </a:rPr>
              <a:t> CP</a:t>
            </a:r>
          </a:p>
          <a:p>
            <a:pPr lvl="1" algn="ctr">
              <a:buFont typeface="Monotype Sorts" pitchFamily="2" charset="2"/>
              <a:buNone/>
            </a:pPr>
            <a:r>
              <a:rPr lang="en-US" sz="2400" dirty="0">
                <a:solidFill>
                  <a:schemeClr val="accent2"/>
                </a:solidFill>
              </a:rPr>
              <a:t>=  IC </a:t>
            </a:r>
            <a:r>
              <a:rPr lang="en-US" sz="2400" dirty="0">
                <a:solidFill>
                  <a:schemeClr val="accent2"/>
                </a:solidFill>
                <a:cs typeface="Arial" charset="0"/>
              </a:rPr>
              <a:t>×</a:t>
            </a:r>
            <a:r>
              <a:rPr lang="en-US" sz="2400" dirty="0">
                <a:solidFill>
                  <a:schemeClr val="accent2"/>
                </a:solidFill>
              </a:rPr>
              <a:t> (</a:t>
            </a:r>
            <a:r>
              <a:rPr lang="en-US" sz="2400" dirty="0" err="1">
                <a:solidFill>
                  <a:schemeClr val="accent2"/>
                </a:solidFill>
              </a:rPr>
              <a:t>CPI</a:t>
            </a:r>
            <a:r>
              <a:rPr lang="en-US" sz="2400" baseline="-25000" dirty="0" err="1">
                <a:solidFill>
                  <a:schemeClr val="accent2"/>
                </a:solidFill>
              </a:rPr>
              <a:t>ideal</a:t>
            </a:r>
            <a:r>
              <a:rPr lang="en-US" sz="2400" dirty="0">
                <a:solidFill>
                  <a:schemeClr val="accent2"/>
                </a:solidFill>
              </a:rPr>
              <a:t> + Memory-stall cycles) </a:t>
            </a:r>
            <a:r>
              <a:rPr lang="en-US" sz="2400" dirty="0">
                <a:solidFill>
                  <a:schemeClr val="accent2"/>
                </a:solidFill>
                <a:cs typeface="Arial" charset="0"/>
              </a:rPr>
              <a:t>×</a:t>
            </a:r>
            <a:r>
              <a:rPr lang="en-US" sz="2400" dirty="0">
                <a:solidFill>
                  <a:schemeClr val="accent2"/>
                </a:solidFill>
              </a:rPr>
              <a:t> CP</a:t>
            </a:r>
          </a:p>
        </p:txBody>
      </p:sp>
      <p:grpSp>
        <p:nvGrpSpPr>
          <p:cNvPr id="1674248" name="Group 8"/>
          <p:cNvGrpSpPr>
            <a:grpSpLocks/>
          </p:cNvGrpSpPr>
          <p:nvPr/>
        </p:nvGrpSpPr>
        <p:grpSpPr bwMode="auto">
          <a:xfrm>
            <a:off x="4476750" y="2828925"/>
            <a:ext cx="3505200" cy="473075"/>
            <a:chOff x="2016" y="1488"/>
            <a:chExt cx="2208" cy="298"/>
          </a:xfrm>
        </p:grpSpPr>
        <p:sp>
          <p:nvSpPr>
            <p:cNvPr id="1674245" name="AutoShape 5"/>
            <p:cNvSpPr>
              <a:spLocks/>
            </p:cNvSpPr>
            <p:nvPr/>
          </p:nvSpPr>
          <p:spPr bwMode="auto">
            <a:xfrm rot="5400000">
              <a:off x="3072" y="432"/>
              <a:ext cx="96" cy="2208"/>
            </a:xfrm>
            <a:prstGeom prst="rightBrace">
              <a:avLst>
                <a:gd name="adj1" fmla="val 191667"/>
                <a:gd name="adj2" fmla="val 50000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246" name="Text Box 6"/>
            <p:cNvSpPr txBox="1">
              <a:spLocks noChangeArrowheads="1"/>
            </p:cNvSpPr>
            <p:nvPr/>
          </p:nvSpPr>
          <p:spPr bwMode="auto">
            <a:xfrm>
              <a:off x="2688" y="1536"/>
              <a:ext cx="9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accent2"/>
                  </a:solidFill>
                </a:rPr>
                <a:t>CPI</a:t>
              </a:r>
              <a:r>
                <a:rPr lang="en-US" sz="2000" baseline="-25000" dirty="0" err="1">
                  <a:solidFill>
                    <a:schemeClr val="accent2"/>
                  </a:solidFill>
                </a:rPr>
                <a:t>stall</a:t>
              </a:r>
              <a:endParaRPr lang="en-US" sz="2000" baseline="-25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674247" name="Rectangle 7"/>
          <p:cNvSpPr>
            <a:spLocks noChangeArrowheads="1"/>
          </p:cNvSpPr>
          <p:nvPr/>
        </p:nvSpPr>
        <p:spPr bwMode="auto">
          <a:xfrm>
            <a:off x="804862" y="4283075"/>
            <a:ext cx="10582275" cy="247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Memory-stall cycles come from cache misses (a sum of read-stalls and write-stalls)</a:t>
            </a:r>
          </a:p>
          <a:p>
            <a:pPr marL="741363" lvl="1" indent="-246063"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Read-stall cycles  =   read miss ratio × read miss penalty</a:t>
            </a:r>
          </a:p>
          <a:p>
            <a:pPr marL="741363" lvl="1" indent="-246063"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Write-stall cycles   =  write miss ratio × write miss penalty +  write buffer stalls</a:t>
            </a:r>
          </a:p>
          <a:p>
            <a:pPr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 write-through caches, we can simplify this to</a:t>
            </a:r>
          </a:p>
          <a:p>
            <a:pPr marL="741363" lvl="1" indent="-246063"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Memory-stall cycles   =  miss ratio × miss penalty</a:t>
            </a:r>
          </a:p>
        </p:txBody>
      </p:sp>
      <p:sp>
        <p:nvSpPr>
          <p:cNvPr id="8" name="Oval Callout 27">
            <a:extLst>
              <a:ext uri="{FF2B5EF4-FFF2-40B4-BE49-F238E27FC236}">
                <a16:creationId xmlns:a16="http://schemas.microsoft.com/office/drawing/2014/main" id="{D6988B1A-94D4-44E3-B6FC-125E43A87BA3}"/>
              </a:ext>
            </a:extLst>
          </p:cNvPr>
          <p:cNvSpPr/>
          <p:nvPr/>
        </p:nvSpPr>
        <p:spPr>
          <a:xfrm>
            <a:off x="6529503" y="2916736"/>
            <a:ext cx="5224208" cy="1278528"/>
          </a:xfrm>
          <a:prstGeom prst="wedgeEllipseCallout">
            <a:avLst>
              <a:gd name="adj1" fmla="val -33874"/>
              <a:gd name="adj2" fmla="val 67873"/>
            </a:avLst>
          </a:prstGeom>
          <a:solidFill>
            <a:schemeClr val="accent5"/>
          </a:solidFill>
          <a:ln w="19050">
            <a:noFill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this is miss ratio with regard to all instructions (not only LW)</a:t>
            </a:r>
          </a:p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read ratio * cache miss rate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DBC27-A5B4-48B8-ABF6-2DB61BC3DA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31610-B6DD-486B-A61B-DF4F284C7C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39241-5E20-4920-A7C0-244B87470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0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B8DE74-0D70-4C67-AF00-87F509EC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Measuring Performance with Caches</a:t>
            </a:r>
            <a:endParaRPr lang="en-US" dirty="0"/>
          </a:p>
        </p:txBody>
      </p:sp>
      <p:sp>
        <p:nvSpPr>
          <p:cNvPr id="167629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Example: A processor with a </a:t>
            </a:r>
            <a:r>
              <a:rPr lang="en-US" sz="2400" b="1" dirty="0" err="1"/>
              <a:t>CPI</a:t>
            </a:r>
            <a:r>
              <a:rPr lang="en-US" sz="2400" b="1" baseline="-25000" dirty="0" err="1"/>
              <a:t>ideal</a:t>
            </a:r>
            <a:r>
              <a:rPr lang="en-US" sz="2400" b="1" dirty="0"/>
              <a:t> of 2, a 100 cycle miss penalty, 36% load/store instructions, and 2% I$ and 4% D$ miss rates</a:t>
            </a:r>
          </a:p>
          <a:p>
            <a:pPr lvl="1">
              <a:buFont typeface="Monotype Sorts" pitchFamily="2" charset="2"/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lvl="1">
              <a:buFont typeface="Monotype Sorts" pitchFamily="2" charset="2"/>
              <a:buNone/>
            </a:pPr>
            <a:r>
              <a:rPr lang="en-US" sz="2000" dirty="0">
                <a:solidFill>
                  <a:srgbClr val="0070C0"/>
                </a:solidFill>
              </a:rPr>
              <a:t>Memory-stall cycles = 2% </a:t>
            </a:r>
            <a:r>
              <a:rPr lang="en-US" sz="2000" dirty="0">
                <a:solidFill>
                  <a:srgbClr val="0070C0"/>
                </a:solidFill>
                <a:cs typeface="Arial" charset="0"/>
              </a:rPr>
              <a:t>×</a:t>
            </a:r>
            <a:r>
              <a:rPr lang="en-US" sz="2000" dirty="0">
                <a:solidFill>
                  <a:srgbClr val="0070C0"/>
                </a:solidFill>
              </a:rPr>
              <a:t> 100 + 36% </a:t>
            </a:r>
            <a:r>
              <a:rPr lang="en-US" sz="2000" dirty="0">
                <a:solidFill>
                  <a:srgbClr val="0070C0"/>
                </a:solidFill>
                <a:cs typeface="Arial" charset="0"/>
              </a:rPr>
              <a:t>×</a:t>
            </a:r>
            <a:r>
              <a:rPr lang="en-US" sz="2000" dirty="0">
                <a:solidFill>
                  <a:srgbClr val="0070C0"/>
                </a:solidFill>
              </a:rPr>
              <a:t> 4% </a:t>
            </a:r>
            <a:r>
              <a:rPr lang="en-US" sz="2000" dirty="0">
                <a:solidFill>
                  <a:srgbClr val="0070C0"/>
                </a:solidFill>
                <a:cs typeface="Arial" charset="0"/>
              </a:rPr>
              <a:t>×</a:t>
            </a:r>
            <a:r>
              <a:rPr lang="en-US" sz="2000" dirty="0">
                <a:solidFill>
                  <a:srgbClr val="0070C0"/>
                </a:solidFill>
              </a:rPr>
              <a:t> 100 = 3.44</a:t>
            </a:r>
          </a:p>
          <a:p>
            <a:pPr lvl="1">
              <a:buFont typeface="Monotype Sorts" pitchFamily="2" charset="2"/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lvl="1">
              <a:buFont typeface="Monotype Sorts" pitchFamily="2" charset="2"/>
              <a:buNone/>
            </a:pPr>
            <a:r>
              <a:rPr lang="en-US" sz="2000" dirty="0" err="1">
                <a:solidFill>
                  <a:srgbClr val="0070C0"/>
                </a:solidFill>
              </a:rPr>
              <a:t>CPI</a:t>
            </a:r>
            <a:r>
              <a:rPr lang="en-US" sz="2000" baseline="-25000" dirty="0" err="1">
                <a:solidFill>
                  <a:srgbClr val="0070C0"/>
                </a:solidFill>
              </a:rPr>
              <a:t>stalls</a:t>
            </a:r>
            <a:r>
              <a:rPr lang="en-US" sz="2000" dirty="0">
                <a:solidFill>
                  <a:srgbClr val="0070C0"/>
                </a:solidFill>
              </a:rPr>
              <a:t>  =  2 + 3.44 = 5.44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89491-BA01-4D95-B8D0-AB75651753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3EDFF-F7BF-4137-8E45-7E7BB710CC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8D28F-3FDC-4B12-8B06-C89E12BED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6291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A900-7F9E-4C17-BF9C-DB0BBD3C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Other than Miss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2609-2827-41BF-A801-E2ABA3C0D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220C-ABFB-4EB6-9DB6-A09F3F2426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cs typeface="Arial" charset="0"/>
              </a:rPr>
              <a:t>Cache bypassing (e.g., L1D)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cs typeface="Arial" charset="0"/>
              </a:rPr>
              <a:t>Reduce latency if L1 misses</a:t>
            </a:r>
          </a:p>
          <a:p>
            <a:pPr>
              <a:spcBef>
                <a:spcPts val="600"/>
              </a:spcBef>
            </a:pPr>
            <a:endParaRPr lang="en-US" sz="2400" b="1" dirty="0">
              <a:cs typeface="Arial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cs typeface="Arial" charset="0"/>
              </a:rPr>
              <a:t>Sector cache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cs typeface="Arial" charset="0"/>
              </a:rPr>
              <a:t>Fetch only a portion of the cache line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cs typeface="Arial" charset="0"/>
              </a:rPr>
              <a:t>Not the same as reducing cache line size</a:t>
            </a:r>
          </a:p>
          <a:p>
            <a:pPr>
              <a:spcBef>
                <a:spcPts val="600"/>
              </a:spcBef>
            </a:pPr>
            <a:endParaRPr lang="en-US" sz="2400" b="1" dirty="0">
              <a:cs typeface="Arial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cs typeface="Arial" charset="0"/>
              </a:rPr>
              <a:t>Value prediction</a:t>
            </a:r>
          </a:p>
          <a:p>
            <a:pPr lvl="1"/>
            <a:r>
              <a:rPr lang="en-US" sz="2000" dirty="0"/>
              <a:t>Using history value to predict future values</a:t>
            </a:r>
          </a:p>
          <a:p>
            <a:pPr lvl="1"/>
            <a:r>
              <a:rPr lang="en-US" sz="2000" dirty="0"/>
              <a:t>Roll back if predict wrong</a:t>
            </a:r>
          </a:p>
          <a:p>
            <a:pPr lvl="1"/>
            <a:r>
              <a:rPr lang="en-US" sz="2000" dirty="0"/>
              <a:t>Or accept a certain quality loss if the application is error tolerant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45D158-B1B6-454C-8B9D-E4311F5870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4BCA14-21E8-44D0-AA59-E3AFE59FC6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Merge 4"/>
          <p:cNvSpPr/>
          <p:nvPr/>
        </p:nvSpPr>
        <p:spPr>
          <a:xfrm>
            <a:off x="1253910" y="28575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1406310" y="33147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1558710" y="37719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1711110" y="42291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1863510" y="46863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2015910" y="51435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DRAM Subsystem Organization</a:t>
            </a:r>
          </a:p>
        </p:txBody>
      </p:sp>
      <p:sp>
        <p:nvSpPr>
          <p:cNvPr id="92162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400" b="1" dirty="0"/>
              <a:t>Dram: Dynamic RAM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DRAM Organization:</a:t>
            </a:r>
          </a:p>
          <a:p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293034-4DAA-4176-B0CA-96E878896600}"/>
              </a:ext>
            </a:extLst>
          </p:cNvPr>
          <p:cNvSpPr txBox="1">
            <a:spLocks/>
          </p:cNvSpPr>
          <p:nvPr/>
        </p:nvSpPr>
        <p:spPr>
          <a:xfrm>
            <a:off x="3387510" y="2479675"/>
            <a:ext cx="3508590" cy="379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/>
              <a:buNone/>
            </a:pPr>
            <a:endParaRPr lang="en-US" sz="2400" dirty="0"/>
          </a:p>
          <a:p>
            <a:r>
              <a:rPr lang="en-US" sz="2400" dirty="0"/>
              <a:t>Channel</a:t>
            </a:r>
          </a:p>
          <a:p>
            <a:r>
              <a:rPr lang="en-US" sz="2400" dirty="0"/>
              <a:t>DIMM</a:t>
            </a:r>
          </a:p>
          <a:p>
            <a:r>
              <a:rPr lang="en-US" sz="2400" dirty="0"/>
              <a:t>Rank</a:t>
            </a:r>
          </a:p>
          <a:p>
            <a:r>
              <a:rPr lang="en-US" sz="2400" dirty="0"/>
              <a:t>Chip</a:t>
            </a:r>
          </a:p>
          <a:p>
            <a:r>
              <a:rPr lang="en-US" sz="2400" dirty="0"/>
              <a:t>Bank</a:t>
            </a:r>
          </a:p>
          <a:p>
            <a:r>
              <a:rPr lang="en-US" sz="2400" dirty="0"/>
              <a:t>Row/Column</a:t>
            </a:r>
          </a:p>
          <a:p>
            <a:endParaRPr 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DFD7BE-89E0-47AC-BAB3-E0DC9F4A1FD5}"/>
              </a:ext>
            </a:extLst>
          </p:cNvPr>
          <p:cNvGrpSpPr/>
          <p:nvPr/>
        </p:nvGrpSpPr>
        <p:grpSpPr>
          <a:xfrm>
            <a:off x="5141807" y="2457391"/>
            <a:ext cx="6106067" cy="532280"/>
            <a:chOff x="4392692" y="1379970"/>
            <a:chExt cx="4579550" cy="3992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6EEB3C-A7A2-44D9-8F96-0E6E04451D32}"/>
                </a:ext>
              </a:extLst>
            </p:cNvPr>
            <p:cNvSpPr txBox="1"/>
            <p:nvPr/>
          </p:nvSpPr>
          <p:spPr>
            <a:xfrm>
              <a:off x="4956479" y="1379970"/>
              <a:ext cx="4015763" cy="300083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Connected to an on-die memory controller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7591D1E-2F6A-466C-946A-B82FBB643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692" y="1600043"/>
              <a:ext cx="563787" cy="179136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5618A-BA75-4631-846D-46F5C91A398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8B476-0246-416E-8D25-2FC2FDCC40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B582D-5A03-40C8-A4F3-11CD6E7962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ea typeface="ＭＳ Ｐゴシック" pitchFamily="34" charset="-128"/>
              </a:rPr>
              <a:t>DRAM Cells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2000" b="1" dirty="0"/>
              <a:t>A DRAM cell consists of a capacitor and an access transistor</a:t>
            </a:r>
          </a:p>
          <a:p>
            <a:pPr>
              <a:defRPr/>
            </a:pPr>
            <a:r>
              <a:rPr lang="en-US" sz="2000" b="1" dirty="0"/>
              <a:t>It stores data in terms of charge in the capacitor</a:t>
            </a:r>
          </a:p>
          <a:p>
            <a:pPr>
              <a:defRPr/>
            </a:pPr>
            <a:r>
              <a:rPr lang="en-US" sz="2000" b="1" dirty="0"/>
              <a:t>Cheaper and larger than SRAM</a:t>
            </a:r>
          </a:p>
          <a:p>
            <a:pPr lvl="1">
              <a:defRPr/>
            </a:pPr>
            <a:r>
              <a:rPr lang="en-US" sz="1600" dirty="0"/>
              <a:t>A DRAM chip consists of (10s of 1000s of) rows of such cells</a:t>
            </a:r>
          </a:p>
        </p:txBody>
      </p:sp>
      <p:grpSp>
        <p:nvGrpSpPr>
          <p:cNvPr id="27652" name="Group 33"/>
          <p:cNvGrpSpPr>
            <a:grpSpLocks/>
          </p:cNvGrpSpPr>
          <p:nvPr/>
        </p:nvGrpSpPr>
        <p:grpSpPr bwMode="auto">
          <a:xfrm>
            <a:off x="4194687" y="3175948"/>
            <a:ext cx="3043802" cy="2872051"/>
            <a:chOff x="6554938" y="2996952"/>
            <a:chExt cx="1696887" cy="2133600"/>
          </a:xfrm>
        </p:grpSpPr>
        <p:grpSp>
          <p:nvGrpSpPr>
            <p:cNvPr id="27710" name="Group 19"/>
            <p:cNvGrpSpPr>
              <a:grpSpLocks/>
            </p:cNvGrpSpPr>
            <p:nvPr/>
          </p:nvGrpSpPr>
          <p:grpSpPr bwMode="auto">
            <a:xfrm>
              <a:off x="6554938" y="2996952"/>
              <a:ext cx="1696887" cy="2133600"/>
              <a:chOff x="741513" y="3276600"/>
              <a:chExt cx="1696887" cy="2133600"/>
            </a:xfrm>
          </p:grpSpPr>
          <p:sp>
            <p:nvSpPr>
              <p:cNvPr id="27716" name="Freeform 4"/>
              <p:cNvSpPr>
                <a:spLocks/>
              </p:cNvSpPr>
              <p:nvPr/>
            </p:nvSpPr>
            <p:spPr bwMode="auto">
              <a:xfrm>
                <a:off x="1152525" y="4419600"/>
                <a:ext cx="838200" cy="228600"/>
              </a:xfrm>
              <a:custGeom>
                <a:avLst/>
                <a:gdLst>
                  <a:gd name="T0" fmla="*/ 0 w 624"/>
                  <a:gd name="T1" fmla="*/ 2147483647 h 144"/>
                  <a:gd name="T2" fmla="*/ 2147483647 w 624"/>
                  <a:gd name="T3" fmla="*/ 2147483647 h 144"/>
                  <a:gd name="T4" fmla="*/ 2147483647 w 624"/>
                  <a:gd name="T5" fmla="*/ 0 h 144"/>
                  <a:gd name="T6" fmla="*/ 2147483647 w 624"/>
                  <a:gd name="T7" fmla="*/ 0 h 144"/>
                  <a:gd name="T8" fmla="*/ 2147483647 w 624"/>
                  <a:gd name="T9" fmla="*/ 2147483647 h 144"/>
                  <a:gd name="T10" fmla="*/ 2147483647 w 624"/>
                  <a:gd name="T11" fmla="*/ 2147483647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4"/>
                  <a:gd name="T19" fmla="*/ 0 h 144"/>
                  <a:gd name="T20" fmla="*/ 624 w 62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4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432" y="0"/>
                    </a:lnTo>
                    <a:lnTo>
                      <a:pt x="432" y="144"/>
                    </a:lnTo>
                    <a:lnTo>
                      <a:pt x="624" y="14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7" name="Line 5"/>
              <p:cNvSpPr>
                <a:spLocks noChangeShapeType="1"/>
              </p:cNvSpPr>
              <p:nvPr/>
            </p:nvSpPr>
            <p:spPr bwMode="auto">
              <a:xfrm>
                <a:off x="1381125" y="43434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8" name="Oval 6"/>
              <p:cNvSpPr>
                <a:spLocks noChangeArrowheads="1"/>
              </p:cNvSpPr>
              <p:nvPr/>
            </p:nvSpPr>
            <p:spPr bwMode="auto">
              <a:xfrm flipH="1">
                <a:off x="1457325" y="41910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27719" name="Line 7"/>
              <p:cNvSpPr>
                <a:spLocks noChangeShapeType="1"/>
              </p:cNvSpPr>
              <p:nvPr/>
            </p:nvSpPr>
            <p:spPr bwMode="auto">
              <a:xfrm>
                <a:off x="1152525" y="3276600"/>
                <a:ext cx="0" cy="2133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0" name="Line 8"/>
              <p:cNvSpPr>
                <a:spLocks noChangeShapeType="1"/>
              </p:cNvSpPr>
              <p:nvPr/>
            </p:nvSpPr>
            <p:spPr bwMode="auto">
              <a:xfrm>
                <a:off x="741513" y="3799594"/>
                <a:ext cx="1696887" cy="104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1" name="Line 9"/>
              <p:cNvSpPr>
                <a:spLocks noChangeShapeType="1"/>
              </p:cNvSpPr>
              <p:nvPr/>
            </p:nvSpPr>
            <p:spPr bwMode="auto">
              <a:xfrm>
                <a:off x="1533525" y="3810000"/>
                <a:ext cx="0" cy="3810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22" name="Text Box 10"/>
              <p:cNvSpPr txBox="1">
                <a:spLocks noChangeArrowheads="1"/>
              </p:cNvSpPr>
              <p:nvPr/>
            </p:nvSpPr>
            <p:spPr bwMode="auto">
              <a:xfrm>
                <a:off x="1229921" y="3579857"/>
                <a:ext cx="480950" cy="190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wordline</a:t>
                </a:r>
              </a:p>
            </p:txBody>
          </p:sp>
          <p:sp>
            <p:nvSpPr>
              <p:cNvPr id="27723" name="Text Box 11"/>
              <p:cNvSpPr txBox="1">
                <a:spLocks noChangeArrowheads="1"/>
              </p:cNvSpPr>
              <p:nvPr/>
            </p:nvSpPr>
            <p:spPr bwMode="auto">
              <a:xfrm rot="16200000">
                <a:off x="857856" y="4564736"/>
                <a:ext cx="439476" cy="157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 err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bitline</a:t>
                </a:r>
                <a:endParaRPr lang="en-US" alt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711" name="Line 30"/>
            <p:cNvSpPr>
              <a:spLocks noChangeShapeType="1"/>
            </p:cNvSpPr>
            <p:nvPr/>
          </p:nvSpPr>
          <p:spPr bwMode="auto">
            <a:xfrm>
              <a:off x="7794625" y="4368552"/>
              <a:ext cx="1588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2" name="Line 31"/>
            <p:cNvSpPr>
              <a:spLocks noChangeShapeType="1"/>
            </p:cNvSpPr>
            <p:nvPr/>
          </p:nvSpPr>
          <p:spPr bwMode="auto">
            <a:xfrm>
              <a:off x="7642225" y="4520952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3" name="Line 32"/>
            <p:cNvSpPr>
              <a:spLocks noChangeShapeType="1"/>
            </p:cNvSpPr>
            <p:nvPr/>
          </p:nvSpPr>
          <p:spPr bwMode="auto">
            <a:xfrm>
              <a:off x="7642225" y="4597152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4" name="Line 35"/>
            <p:cNvSpPr>
              <a:spLocks noChangeShapeType="1"/>
            </p:cNvSpPr>
            <p:nvPr/>
          </p:nvSpPr>
          <p:spPr bwMode="auto">
            <a:xfrm>
              <a:off x="7794625" y="4597152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5" name="AutoShape 36"/>
            <p:cNvSpPr>
              <a:spLocks noChangeArrowheads="1"/>
            </p:cNvSpPr>
            <p:nvPr/>
          </p:nvSpPr>
          <p:spPr bwMode="auto">
            <a:xfrm flipV="1">
              <a:off x="7642225" y="4825752"/>
              <a:ext cx="304800" cy="2286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6774512" y="3187855"/>
            <a:ext cx="3045114" cy="2872051"/>
            <a:chOff x="6537565" y="2996952"/>
            <a:chExt cx="1696887" cy="2133600"/>
          </a:xfrm>
        </p:grpSpPr>
        <p:grpSp>
          <p:nvGrpSpPr>
            <p:cNvPr id="27697" name="Group 34"/>
            <p:cNvGrpSpPr>
              <a:grpSpLocks/>
            </p:cNvGrpSpPr>
            <p:nvPr/>
          </p:nvGrpSpPr>
          <p:grpSpPr bwMode="auto">
            <a:xfrm>
              <a:off x="6537565" y="2996952"/>
              <a:ext cx="1696887" cy="2133600"/>
              <a:chOff x="724140" y="3276600"/>
              <a:chExt cx="1696887" cy="2133600"/>
            </a:xfrm>
          </p:grpSpPr>
          <p:sp>
            <p:nvSpPr>
              <p:cNvPr id="27703" name="Freeform 4"/>
              <p:cNvSpPr>
                <a:spLocks/>
              </p:cNvSpPr>
              <p:nvPr/>
            </p:nvSpPr>
            <p:spPr bwMode="auto">
              <a:xfrm>
                <a:off x="1152525" y="4419600"/>
                <a:ext cx="838200" cy="228600"/>
              </a:xfrm>
              <a:custGeom>
                <a:avLst/>
                <a:gdLst>
                  <a:gd name="T0" fmla="*/ 0 w 624"/>
                  <a:gd name="T1" fmla="*/ 2147483647 h 144"/>
                  <a:gd name="T2" fmla="*/ 2147483647 w 624"/>
                  <a:gd name="T3" fmla="*/ 2147483647 h 144"/>
                  <a:gd name="T4" fmla="*/ 2147483647 w 624"/>
                  <a:gd name="T5" fmla="*/ 0 h 144"/>
                  <a:gd name="T6" fmla="*/ 2147483647 w 624"/>
                  <a:gd name="T7" fmla="*/ 0 h 144"/>
                  <a:gd name="T8" fmla="*/ 2147483647 w 624"/>
                  <a:gd name="T9" fmla="*/ 2147483647 h 144"/>
                  <a:gd name="T10" fmla="*/ 2147483647 w 624"/>
                  <a:gd name="T11" fmla="*/ 2147483647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4"/>
                  <a:gd name="T19" fmla="*/ 0 h 144"/>
                  <a:gd name="T20" fmla="*/ 624 w 62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4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432" y="0"/>
                    </a:lnTo>
                    <a:lnTo>
                      <a:pt x="432" y="144"/>
                    </a:lnTo>
                    <a:lnTo>
                      <a:pt x="624" y="14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4" name="Line 5"/>
              <p:cNvSpPr>
                <a:spLocks noChangeShapeType="1"/>
              </p:cNvSpPr>
              <p:nvPr/>
            </p:nvSpPr>
            <p:spPr bwMode="auto">
              <a:xfrm>
                <a:off x="1381125" y="43434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5" name="Oval 6"/>
              <p:cNvSpPr>
                <a:spLocks noChangeArrowheads="1"/>
              </p:cNvSpPr>
              <p:nvPr/>
            </p:nvSpPr>
            <p:spPr bwMode="auto">
              <a:xfrm flipH="1">
                <a:off x="1457325" y="41910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27706" name="Line 7"/>
              <p:cNvSpPr>
                <a:spLocks noChangeShapeType="1"/>
              </p:cNvSpPr>
              <p:nvPr/>
            </p:nvSpPr>
            <p:spPr bwMode="auto">
              <a:xfrm>
                <a:off x="1152525" y="3276600"/>
                <a:ext cx="0" cy="2133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7" name="Line 8"/>
              <p:cNvSpPr>
                <a:spLocks noChangeShapeType="1"/>
              </p:cNvSpPr>
              <p:nvPr/>
            </p:nvSpPr>
            <p:spPr bwMode="auto">
              <a:xfrm>
                <a:off x="724140" y="3799594"/>
                <a:ext cx="1696887" cy="104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8" name="Line 9"/>
              <p:cNvSpPr>
                <a:spLocks noChangeShapeType="1"/>
              </p:cNvSpPr>
              <p:nvPr/>
            </p:nvSpPr>
            <p:spPr bwMode="auto">
              <a:xfrm>
                <a:off x="1533525" y="3810000"/>
                <a:ext cx="0" cy="3810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9" name="Text Box 11"/>
              <p:cNvSpPr txBox="1">
                <a:spLocks noChangeArrowheads="1"/>
              </p:cNvSpPr>
              <p:nvPr/>
            </p:nvSpPr>
            <p:spPr bwMode="auto">
              <a:xfrm rot="16200000">
                <a:off x="857868" y="4564770"/>
                <a:ext cx="439476" cy="157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 err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bitline</a:t>
                </a:r>
                <a:endParaRPr lang="en-US" alt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698" name="Line 30"/>
            <p:cNvSpPr>
              <a:spLocks noChangeShapeType="1"/>
            </p:cNvSpPr>
            <p:nvPr/>
          </p:nvSpPr>
          <p:spPr bwMode="auto">
            <a:xfrm>
              <a:off x="7794625" y="4368552"/>
              <a:ext cx="1588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9" name="Line 31"/>
            <p:cNvSpPr>
              <a:spLocks noChangeShapeType="1"/>
            </p:cNvSpPr>
            <p:nvPr/>
          </p:nvSpPr>
          <p:spPr bwMode="auto">
            <a:xfrm>
              <a:off x="7642225" y="4520952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0" name="Line 32"/>
            <p:cNvSpPr>
              <a:spLocks noChangeShapeType="1"/>
            </p:cNvSpPr>
            <p:nvPr/>
          </p:nvSpPr>
          <p:spPr bwMode="auto">
            <a:xfrm>
              <a:off x="7642225" y="4597152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1" name="Line 35"/>
            <p:cNvSpPr>
              <a:spLocks noChangeShapeType="1"/>
            </p:cNvSpPr>
            <p:nvPr/>
          </p:nvSpPr>
          <p:spPr bwMode="auto">
            <a:xfrm>
              <a:off x="7794625" y="4597152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2" name="AutoShape 36"/>
            <p:cNvSpPr>
              <a:spLocks noChangeArrowheads="1"/>
            </p:cNvSpPr>
            <p:nvPr/>
          </p:nvSpPr>
          <p:spPr bwMode="auto">
            <a:xfrm flipV="1">
              <a:off x="7642225" y="4825752"/>
              <a:ext cx="304800" cy="2286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1578624" y="3164042"/>
            <a:ext cx="3045114" cy="2872051"/>
            <a:chOff x="6554938" y="2996952"/>
            <a:chExt cx="1696887" cy="2133600"/>
          </a:xfrm>
        </p:grpSpPr>
        <p:grpSp>
          <p:nvGrpSpPr>
            <p:cNvPr id="27684" name="Group 49"/>
            <p:cNvGrpSpPr>
              <a:grpSpLocks/>
            </p:cNvGrpSpPr>
            <p:nvPr/>
          </p:nvGrpSpPr>
          <p:grpSpPr bwMode="auto">
            <a:xfrm>
              <a:off x="6554938" y="2996952"/>
              <a:ext cx="1696887" cy="2133600"/>
              <a:chOff x="741513" y="3276600"/>
              <a:chExt cx="1696887" cy="2133600"/>
            </a:xfrm>
          </p:grpSpPr>
          <p:sp>
            <p:nvSpPr>
              <p:cNvPr id="27690" name="Freeform 4"/>
              <p:cNvSpPr>
                <a:spLocks/>
              </p:cNvSpPr>
              <p:nvPr/>
            </p:nvSpPr>
            <p:spPr bwMode="auto">
              <a:xfrm>
                <a:off x="1152525" y="4419600"/>
                <a:ext cx="838200" cy="228600"/>
              </a:xfrm>
              <a:custGeom>
                <a:avLst/>
                <a:gdLst>
                  <a:gd name="T0" fmla="*/ 0 w 624"/>
                  <a:gd name="T1" fmla="*/ 2147483647 h 144"/>
                  <a:gd name="T2" fmla="*/ 2147483647 w 624"/>
                  <a:gd name="T3" fmla="*/ 2147483647 h 144"/>
                  <a:gd name="T4" fmla="*/ 2147483647 w 624"/>
                  <a:gd name="T5" fmla="*/ 0 h 144"/>
                  <a:gd name="T6" fmla="*/ 2147483647 w 624"/>
                  <a:gd name="T7" fmla="*/ 0 h 144"/>
                  <a:gd name="T8" fmla="*/ 2147483647 w 624"/>
                  <a:gd name="T9" fmla="*/ 2147483647 h 144"/>
                  <a:gd name="T10" fmla="*/ 2147483647 w 624"/>
                  <a:gd name="T11" fmla="*/ 2147483647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4"/>
                  <a:gd name="T19" fmla="*/ 0 h 144"/>
                  <a:gd name="T20" fmla="*/ 624 w 62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4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432" y="0"/>
                    </a:lnTo>
                    <a:lnTo>
                      <a:pt x="432" y="144"/>
                    </a:lnTo>
                    <a:lnTo>
                      <a:pt x="624" y="14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1" name="Line 5"/>
              <p:cNvSpPr>
                <a:spLocks noChangeShapeType="1"/>
              </p:cNvSpPr>
              <p:nvPr/>
            </p:nvSpPr>
            <p:spPr bwMode="auto">
              <a:xfrm>
                <a:off x="1381125" y="43434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2" name="Oval 6"/>
              <p:cNvSpPr>
                <a:spLocks noChangeArrowheads="1"/>
              </p:cNvSpPr>
              <p:nvPr/>
            </p:nvSpPr>
            <p:spPr bwMode="auto">
              <a:xfrm flipH="1">
                <a:off x="1457325" y="41910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27693" name="Line 7"/>
              <p:cNvSpPr>
                <a:spLocks noChangeShapeType="1"/>
              </p:cNvSpPr>
              <p:nvPr/>
            </p:nvSpPr>
            <p:spPr bwMode="auto">
              <a:xfrm>
                <a:off x="1152525" y="3276600"/>
                <a:ext cx="0" cy="2133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4" name="Line 8"/>
              <p:cNvSpPr>
                <a:spLocks noChangeShapeType="1"/>
              </p:cNvSpPr>
              <p:nvPr/>
            </p:nvSpPr>
            <p:spPr bwMode="auto">
              <a:xfrm>
                <a:off x="741513" y="3799594"/>
                <a:ext cx="1696887" cy="104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5" name="Line 9"/>
              <p:cNvSpPr>
                <a:spLocks noChangeShapeType="1"/>
              </p:cNvSpPr>
              <p:nvPr/>
            </p:nvSpPr>
            <p:spPr bwMode="auto">
              <a:xfrm>
                <a:off x="1533525" y="3810000"/>
                <a:ext cx="0" cy="3810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96" name="Text Box 11"/>
              <p:cNvSpPr txBox="1">
                <a:spLocks noChangeArrowheads="1"/>
              </p:cNvSpPr>
              <p:nvPr/>
            </p:nvSpPr>
            <p:spPr bwMode="auto">
              <a:xfrm rot="16200000">
                <a:off x="857867" y="4564770"/>
                <a:ext cx="439476" cy="1573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 err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bitline</a:t>
                </a:r>
                <a:endParaRPr lang="en-US" alt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7685" name="Line 30"/>
            <p:cNvSpPr>
              <a:spLocks noChangeShapeType="1"/>
            </p:cNvSpPr>
            <p:nvPr/>
          </p:nvSpPr>
          <p:spPr bwMode="auto">
            <a:xfrm>
              <a:off x="7794625" y="4368552"/>
              <a:ext cx="1588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Line 31"/>
            <p:cNvSpPr>
              <a:spLocks noChangeShapeType="1"/>
            </p:cNvSpPr>
            <p:nvPr/>
          </p:nvSpPr>
          <p:spPr bwMode="auto">
            <a:xfrm>
              <a:off x="7642225" y="4520952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7" name="Line 32"/>
            <p:cNvSpPr>
              <a:spLocks noChangeShapeType="1"/>
            </p:cNvSpPr>
            <p:nvPr/>
          </p:nvSpPr>
          <p:spPr bwMode="auto">
            <a:xfrm>
              <a:off x="7642225" y="4597152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Line 35"/>
            <p:cNvSpPr>
              <a:spLocks noChangeShapeType="1"/>
            </p:cNvSpPr>
            <p:nvPr/>
          </p:nvSpPr>
          <p:spPr bwMode="auto">
            <a:xfrm>
              <a:off x="7794625" y="4597152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AutoShape 36"/>
            <p:cNvSpPr>
              <a:spLocks noChangeArrowheads="1"/>
            </p:cNvSpPr>
            <p:nvPr/>
          </p:nvSpPr>
          <p:spPr bwMode="auto">
            <a:xfrm flipV="1">
              <a:off x="7642225" y="4825752"/>
              <a:ext cx="304800" cy="2286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92" name="Text Box 10"/>
          <p:cNvSpPr txBox="1">
            <a:spLocks noChangeArrowheads="1"/>
          </p:cNvSpPr>
          <p:nvPr/>
        </p:nvSpPr>
        <p:spPr bwMode="auto">
          <a:xfrm>
            <a:off x="5886450" y="3574543"/>
            <a:ext cx="146685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(row enable)</a:t>
            </a:r>
          </a:p>
        </p:txBody>
      </p:sp>
      <p:sp>
        <p:nvSpPr>
          <p:cNvPr id="48" name="Text Box 10">
            <a:extLst>
              <a:ext uri="{FF2B5EF4-FFF2-40B4-BE49-F238E27FC236}">
                <a16:creationId xmlns:a16="http://schemas.microsoft.com/office/drawing/2014/main" id="{0D40CDEE-14B0-45CF-86B1-353D79D73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4619" y="3735052"/>
            <a:ext cx="55656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row</a:t>
            </a:r>
          </a:p>
        </p:txBody>
      </p:sp>
      <p:sp>
        <p:nvSpPr>
          <p:cNvPr id="50" name="Text Box 10">
            <a:extLst>
              <a:ext uri="{FF2B5EF4-FFF2-40B4-BE49-F238E27FC236}">
                <a16:creationId xmlns:a16="http://schemas.microsoft.com/office/drawing/2014/main" id="{17BAFB05-C349-42CB-826A-8B0E61C29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666" y="6078197"/>
            <a:ext cx="928459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column</a:t>
            </a:r>
          </a:p>
        </p:txBody>
      </p:sp>
      <p:sp>
        <p:nvSpPr>
          <p:cNvPr id="51" name="Text Box 10">
            <a:extLst>
              <a:ext uri="{FF2B5EF4-FFF2-40B4-BE49-F238E27FC236}">
                <a16:creationId xmlns:a16="http://schemas.microsoft.com/office/drawing/2014/main" id="{9CA81992-765C-4AB0-9C80-AEF11AFE2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712" y="6078197"/>
            <a:ext cx="928459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column</a:t>
            </a:r>
          </a:p>
        </p:txBody>
      </p:sp>
      <p:sp>
        <p:nvSpPr>
          <p:cNvPr id="52" name="Text Box 10">
            <a:extLst>
              <a:ext uri="{FF2B5EF4-FFF2-40B4-BE49-F238E27FC236}">
                <a16:creationId xmlns:a16="http://schemas.microsoft.com/office/drawing/2014/main" id="{A108EA34-0936-4925-B815-76C943BB5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758" y="6078197"/>
            <a:ext cx="928459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column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E97D5-9A8B-4A5E-9588-4ECD6BBFE2D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4743-1A8C-4E0F-9407-6123CC35F2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33BA-5A2D-41AB-BFB4-412FEC101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48" grpId="0"/>
      <p:bldP spid="50" grpId="0"/>
      <p:bldP spid="51" grpId="0"/>
      <p:bldP spid="5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ea typeface="ＭＳ Ｐゴシック" pitchFamily="34" charset="-128"/>
              </a:rPr>
              <a:t>DRAM Refresh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b="1" dirty="0"/>
              <a:t>DRAM capacitor charge leaks over time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/>
              <a:t>The memory controller needs to refresh each row periodically to restore charge 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Dynamic (i.e., never in a stable state)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Activate each row every N </a:t>
            </a:r>
            <a:r>
              <a:rPr lang="en-US" sz="2000" dirty="0" err="1">
                <a:ea typeface="ＭＳ Ｐゴシック" charset="0"/>
              </a:rPr>
              <a:t>ms</a:t>
            </a:r>
            <a:r>
              <a:rPr lang="en-US" sz="2000" dirty="0">
                <a:ea typeface="ＭＳ Ｐゴシック" charset="0"/>
              </a:rPr>
              <a:t> (e.g., typical N = 64)</a:t>
            </a:r>
          </a:p>
          <a:p>
            <a:pPr lvl="1">
              <a:defRPr/>
            </a:pP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b="1" dirty="0"/>
              <a:t>Downsides of refresh</a:t>
            </a:r>
          </a:p>
          <a:p>
            <a:pPr lvl="1">
              <a:defRPr/>
            </a:pPr>
            <a:r>
              <a:rPr lang="en-US" sz="2000" dirty="0">
                <a:solidFill>
                  <a:srgbClr val="0000FF"/>
                </a:solidFill>
                <a:ea typeface="ＭＳ Ｐゴシック" charset="0"/>
              </a:rPr>
              <a:t>Energy consumption</a:t>
            </a:r>
            <a:r>
              <a:rPr lang="en-US" sz="2000" dirty="0">
                <a:ea typeface="ＭＳ Ｐゴシック" charset="0"/>
              </a:rPr>
              <a:t>: Each refresh consumes energy</a:t>
            </a:r>
          </a:p>
          <a:p>
            <a:pPr lvl="1">
              <a:defRPr/>
            </a:pPr>
            <a:r>
              <a:rPr lang="en-US" sz="2000" dirty="0">
                <a:solidFill>
                  <a:srgbClr val="0000FF"/>
                </a:solidFill>
                <a:ea typeface="ＭＳ Ｐゴシック" charset="0"/>
              </a:rPr>
              <a:t>Performance degradation</a:t>
            </a:r>
            <a:r>
              <a:rPr lang="en-US" sz="2000" dirty="0">
                <a:ea typeface="ＭＳ Ｐゴシック" charset="0"/>
              </a:rPr>
              <a:t>: DRAM rank/bank unavailable while refreshed</a:t>
            </a:r>
          </a:p>
          <a:p>
            <a:pPr lvl="1">
              <a:defRPr/>
            </a:pPr>
            <a:r>
              <a:rPr lang="en-US" sz="2000" dirty="0">
                <a:solidFill>
                  <a:srgbClr val="0000FF"/>
                </a:solidFill>
                <a:ea typeface="ＭＳ Ｐゴシック" charset="0"/>
              </a:rPr>
              <a:t>QoS/predictability impact</a:t>
            </a:r>
            <a:r>
              <a:rPr lang="en-US" sz="2000" dirty="0">
                <a:ea typeface="ＭＳ Ｐゴシック" charset="0"/>
              </a:rPr>
              <a:t>: (Long) pause times during refresh</a:t>
            </a:r>
          </a:p>
          <a:p>
            <a:pPr lvl="1">
              <a:defRPr/>
            </a:pPr>
            <a:r>
              <a:rPr lang="en-US" sz="2000" dirty="0">
                <a:solidFill>
                  <a:srgbClr val="0000FF"/>
                </a:solidFill>
              </a:rPr>
              <a:t>Refresh rate limits DRAM capacity scaling</a:t>
            </a: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B987A-16E6-48E0-B0F6-CBF50AD1407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C914D-291B-474B-92DC-F14C0BA194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BBB1F-9D1C-4D56-B152-BAC06525FF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8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3" name="Rectangle 3" descr="20%"/>
          <p:cNvSpPr>
            <a:spLocks noChangeArrowheads="1"/>
          </p:cNvSpPr>
          <p:nvPr/>
        </p:nvSpPr>
        <p:spPr bwMode="auto">
          <a:xfrm>
            <a:off x="6378575" y="1597025"/>
            <a:ext cx="3263900" cy="31115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5489575" y="1844675"/>
            <a:ext cx="304800" cy="2617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r</a:t>
            </a:r>
          </a:p>
          <a:p>
            <a:pPr>
              <a:lnSpc>
                <a:spcPct val="85000"/>
              </a:lnSpc>
            </a:pPr>
            <a:r>
              <a:rPr lang="en-US" b="1"/>
              <a:t>o</a:t>
            </a:r>
          </a:p>
          <a:p>
            <a:pPr>
              <a:lnSpc>
                <a:spcPct val="85000"/>
              </a:lnSpc>
            </a:pPr>
            <a:r>
              <a:rPr lang="en-US" b="1"/>
              <a:t>w</a:t>
            </a:r>
          </a:p>
          <a:p>
            <a:pPr>
              <a:lnSpc>
                <a:spcPct val="85000"/>
              </a:lnSpc>
            </a:pPr>
            <a:endParaRPr lang="en-US" b="1"/>
          </a:p>
          <a:p>
            <a:pPr>
              <a:lnSpc>
                <a:spcPct val="85000"/>
              </a:lnSpc>
            </a:pPr>
            <a:r>
              <a:rPr lang="en-US" b="1"/>
              <a:t>d</a:t>
            </a:r>
          </a:p>
          <a:p>
            <a:pPr>
              <a:lnSpc>
                <a:spcPct val="85000"/>
              </a:lnSpc>
            </a:pPr>
            <a:r>
              <a:rPr lang="en-US" b="1"/>
              <a:t>e</a:t>
            </a:r>
          </a:p>
          <a:p>
            <a:pPr>
              <a:lnSpc>
                <a:spcPct val="85000"/>
              </a:lnSpc>
            </a:pPr>
            <a:r>
              <a:rPr lang="en-US" b="1"/>
              <a:t>c</a:t>
            </a:r>
          </a:p>
          <a:p>
            <a:pPr>
              <a:lnSpc>
                <a:spcPct val="85000"/>
              </a:lnSpc>
            </a:pPr>
            <a:r>
              <a:rPr lang="en-US" b="1"/>
              <a:t>o</a:t>
            </a:r>
          </a:p>
          <a:p>
            <a:pPr>
              <a:lnSpc>
                <a:spcPct val="85000"/>
              </a:lnSpc>
            </a:pPr>
            <a:r>
              <a:rPr lang="en-US" b="1"/>
              <a:t>d</a:t>
            </a:r>
          </a:p>
          <a:p>
            <a:pPr>
              <a:lnSpc>
                <a:spcPct val="85000"/>
              </a:lnSpc>
            </a:pPr>
            <a:r>
              <a:rPr lang="en-US" b="1"/>
              <a:t>e</a:t>
            </a:r>
          </a:p>
          <a:p>
            <a:pPr>
              <a:lnSpc>
                <a:spcPct val="85000"/>
              </a:lnSpc>
            </a:pPr>
            <a:r>
              <a:rPr lang="en-US" b="1"/>
              <a:t>r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5337175" y="1679575"/>
            <a:ext cx="584200" cy="3098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6" name="Line 6"/>
          <p:cNvSpPr>
            <a:spLocks noChangeShapeType="1"/>
          </p:cNvSpPr>
          <p:nvPr/>
        </p:nvSpPr>
        <p:spPr bwMode="auto">
          <a:xfrm>
            <a:off x="5927725" y="1819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7" name="Line 7"/>
          <p:cNvSpPr>
            <a:spLocks noChangeShapeType="1"/>
          </p:cNvSpPr>
          <p:nvPr/>
        </p:nvSpPr>
        <p:spPr bwMode="auto">
          <a:xfrm>
            <a:off x="5927725" y="2200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8" name="Line 8"/>
          <p:cNvSpPr>
            <a:spLocks noChangeShapeType="1"/>
          </p:cNvSpPr>
          <p:nvPr/>
        </p:nvSpPr>
        <p:spPr bwMode="auto">
          <a:xfrm>
            <a:off x="5930265" y="2581275"/>
            <a:ext cx="3556000" cy="6352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9" name="Line 9"/>
          <p:cNvSpPr>
            <a:spLocks noChangeShapeType="1"/>
          </p:cNvSpPr>
          <p:nvPr/>
        </p:nvSpPr>
        <p:spPr bwMode="auto">
          <a:xfrm>
            <a:off x="5927725" y="2962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0" name="Line 10"/>
          <p:cNvSpPr>
            <a:spLocks noChangeShapeType="1"/>
          </p:cNvSpPr>
          <p:nvPr/>
        </p:nvSpPr>
        <p:spPr bwMode="auto">
          <a:xfrm>
            <a:off x="5927725" y="3343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1" name="Line 11"/>
          <p:cNvSpPr>
            <a:spLocks noChangeShapeType="1"/>
          </p:cNvSpPr>
          <p:nvPr/>
        </p:nvSpPr>
        <p:spPr bwMode="auto">
          <a:xfrm>
            <a:off x="5927725" y="3724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2" name="Line 12"/>
          <p:cNvSpPr>
            <a:spLocks noChangeShapeType="1"/>
          </p:cNvSpPr>
          <p:nvPr/>
        </p:nvSpPr>
        <p:spPr bwMode="auto">
          <a:xfrm>
            <a:off x="5927725" y="4105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3" name="Line 13"/>
          <p:cNvSpPr>
            <a:spLocks noChangeShapeType="1"/>
          </p:cNvSpPr>
          <p:nvPr/>
        </p:nvSpPr>
        <p:spPr bwMode="auto">
          <a:xfrm>
            <a:off x="5927725" y="4486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4" name="Line 14"/>
          <p:cNvSpPr>
            <a:spLocks noChangeShapeType="1"/>
          </p:cNvSpPr>
          <p:nvPr/>
        </p:nvSpPr>
        <p:spPr bwMode="auto">
          <a:xfrm flipV="1">
            <a:off x="5629275" y="4772025"/>
            <a:ext cx="0" cy="4953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5" name="Rectangle 15"/>
          <p:cNvSpPr>
            <a:spLocks noChangeArrowheads="1"/>
          </p:cNvSpPr>
          <p:nvPr/>
        </p:nvSpPr>
        <p:spPr bwMode="auto">
          <a:xfrm>
            <a:off x="5227528" y="5283200"/>
            <a:ext cx="866263" cy="5242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row</a:t>
            </a:r>
          </a:p>
          <a:p>
            <a:pPr>
              <a:lnSpc>
                <a:spcPct val="85000"/>
              </a:lnSpc>
            </a:pPr>
            <a:r>
              <a:rPr lang="en-US" b="1" dirty="0"/>
              <a:t>address</a:t>
            </a:r>
          </a:p>
        </p:txBody>
      </p:sp>
      <p:sp>
        <p:nvSpPr>
          <p:cNvPr id="1059856" name="Rectangle 16"/>
          <p:cNvSpPr>
            <a:spLocks noChangeArrowheads="1"/>
          </p:cNvSpPr>
          <p:nvPr/>
        </p:nvSpPr>
        <p:spPr bwMode="auto">
          <a:xfrm>
            <a:off x="6613525" y="4956175"/>
            <a:ext cx="2870200" cy="584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7" name="Line 17"/>
          <p:cNvSpPr>
            <a:spLocks noChangeShapeType="1"/>
          </p:cNvSpPr>
          <p:nvPr/>
        </p:nvSpPr>
        <p:spPr bwMode="auto">
          <a:xfrm>
            <a:off x="7896225" y="5557362"/>
            <a:ext cx="0" cy="543877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8" name="Rectangle 18"/>
          <p:cNvSpPr>
            <a:spLocks noChangeArrowheads="1"/>
          </p:cNvSpPr>
          <p:nvPr/>
        </p:nvSpPr>
        <p:spPr bwMode="auto">
          <a:xfrm>
            <a:off x="7094467" y="6156325"/>
            <a:ext cx="1603516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4-bit data word</a:t>
            </a:r>
          </a:p>
        </p:txBody>
      </p:sp>
      <p:sp>
        <p:nvSpPr>
          <p:cNvPr id="1059859" name="Line 19"/>
          <p:cNvSpPr>
            <a:spLocks noChangeShapeType="1"/>
          </p:cNvSpPr>
          <p:nvPr/>
        </p:nvSpPr>
        <p:spPr bwMode="auto">
          <a:xfrm flipV="1">
            <a:off x="6677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0" name="Line 20"/>
          <p:cNvSpPr>
            <a:spLocks noChangeShapeType="1"/>
          </p:cNvSpPr>
          <p:nvPr/>
        </p:nvSpPr>
        <p:spPr bwMode="auto">
          <a:xfrm flipV="1">
            <a:off x="7058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1" name="Line 21"/>
          <p:cNvSpPr>
            <a:spLocks noChangeShapeType="1"/>
          </p:cNvSpPr>
          <p:nvPr/>
        </p:nvSpPr>
        <p:spPr bwMode="auto">
          <a:xfrm flipV="1">
            <a:off x="7439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2" name="Line 22"/>
          <p:cNvSpPr>
            <a:spLocks noChangeShapeType="1"/>
          </p:cNvSpPr>
          <p:nvPr/>
        </p:nvSpPr>
        <p:spPr bwMode="auto">
          <a:xfrm flipV="1">
            <a:off x="7820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3" name="Line 23"/>
          <p:cNvSpPr>
            <a:spLocks noChangeShapeType="1"/>
          </p:cNvSpPr>
          <p:nvPr/>
        </p:nvSpPr>
        <p:spPr bwMode="auto">
          <a:xfrm flipV="1">
            <a:off x="8201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4" name="Line 24"/>
          <p:cNvSpPr>
            <a:spLocks noChangeShapeType="1"/>
          </p:cNvSpPr>
          <p:nvPr/>
        </p:nvSpPr>
        <p:spPr bwMode="auto">
          <a:xfrm flipV="1">
            <a:off x="8582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5" name="Line 25"/>
          <p:cNvSpPr>
            <a:spLocks noChangeShapeType="1"/>
          </p:cNvSpPr>
          <p:nvPr/>
        </p:nvSpPr>
        <p:spPr bwMode="auto">
          <a:xfrm flipV="1">
            <a:off x="9344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1059866" name="Rectangle 26"/>
          <p:cNvSpPr>
            <a:spLocks noChangeArrowheads="1"/>
          </p:cNvSpPr>
          <p:nvPr/>
        </p:nvSpPr>
        <p:spPr bwMode="auto">
          <a:xfrm>
            <a:off x="6905625" y="2809875"/>
            <a:ext cx="1110882" cy="524246"/>
          </a:xfrm>
          <a:prstGeom prst="rect">
            <a:avLst/>
          </a:prstGeom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SRAM Cell</a:t>
            </a:r>
          </a:p>
          <a:p>
            <a:pPr>
              <a:lnSpc>
                <a:spcPct val="85000"/>
              </a:lnSpc>
            </a:pPr>
            <a:r>
              <a:rPr lang="en-US" b="1" dirty="0"/>
              <a:t>  Array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9496425" y="2066925"/>
            <a:ext cx="1711325" cy="523875"/>
            <a:chOff x="3076" y="1996"/>
            <a:chExt cx="1078" cy="330"/>
          </a:xfrm>
        </p:grpSpPr>
        <p:sp>
          <p:nvSpPr>
            <p:cNvPr id="1059868" name="Line 28"/>
            <p:cNvSpPr>
              <a:spLocks noChangeShapeType="1"/>
            </p:cNvSpPr>
            <p:nvPr/>
          </p:nvSpPr>
          <p:spPr bwMode="auto">
            <a:xfrm flipV="1">
              <a:off x="3076" y="2156"/>
              <a:ext cx="280" cy="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9" name="Rectangle 29"/>
            <p:cNvSpPr>
              <a:spLocks noChangeArrowheads="1"/>
            </p:cNvSpPr>
            <p:nvPr/>
          </p:nvSpPr>
          <p:spPr bwMode="auto">
            <a:xfrm>
              <a:off x="3368" y="1996"/>
              <a:ext cx="786" cy="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 dirty="0"/>
                <a:t>word (row) </a:t>
              </a:r>
            </a:p>
            <a:p>
              <a:pPr>
                <a:lnSpc>
                  <a:spcPct val="85000"/>
                </a:lnSpc>
              </a:pPr>
              <a:r>
                <a:rPr lang="en-US" b="1" dirty="0"/>
                <a:t>select line</a:t>
              </a: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8115293" y="1163622"/>
            <a:ext cx="2755900" cy="288469"/>
            <a:chOff x="3028" y="448"/>
            <a:chExt cx="1300" cy="335"/>
          </a:xfrm>
        </p:grpSpPr>
        <p:sp>
          <p:nvSpPr>
            <p:cNvPr id="1059871" name="Line 31"/>
            <p:cNvSpPr>
              <a:spLocks noChangeShapeType="1"/>
            </p:cNvSpPr>
            <p:nvPr/>
          </p:nvSpPr>
          <p:spPr bwMode="auto">
            <a:xfrm flipV="1">
              <a:off x="3028" y="572"/>
              <a:ext cx="232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72" name="Rectangle 32"/>
            <p:cNvSpPr>
              <a:spLocks noChangeArrowheads="1"/>
            </p:cNvSpPr>
            <p:nvPr/>
          </p:nvSpPr>
          <p:spPr bwMode="auto">
            <a:xfrm>
              <a:off x="3272" y="448"/>
              <a:ext cx="1056" cy="33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 dirty="0"/>
                <a:t>bit (data) lines</a:t>
              </a: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8963025" y="3190876"/>
            <a:ext cx="2955925" cy="920750"/>
            <a:chOff x="2788" y="768"/>
            <a:chExt cx="1862" cy="580"/>
          </a:xfrm>
        </p:grpSpPr>
        <p:sp>
          <p:nvSpPr>
            <p:cNvPr id="1059874" name="Line 34"/>
            <p:cNvSpPr>
              <a:spLocks noChangeShapeType="1"/>
            </p:cNvSpPr>
            <p:nvPr/>
          </p:nvSpPr>
          <p:spPr bwMode="auto">
            <a:xfrm flipV="1">
              <a:off x="2788" y="1066"/>
              <a:ext cx="610" cy="2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75" name="Rectangle 35"/>
            <p:cNvSpPr>
              <a:spLocks noChangeArrowheads="1"/>
            </p:cNvSpPr>
            <p:nvPr/>
          </p:nvSpPr>
          <p:spPr bwMode="auto">
            <a:xfrm>
              <a:off x="3393" y="768"/>
              <a:ext cx="1257" cy="5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en-US" b="1" dirty="0"/>
                <a:t>Each intersection represents a </a:t>
              </a:r>
            </a:p>
            <a:p>
              <a:r>
                <a:rPr lang="en-US" b="1" dirty="0"/>
                <a:t>6-T SRAM cell</a:t>
              </a:r>
            </a:p>
          </p:txBody>
        </p:sp>
      </p:grpSp>
      <p:sp>
        <p:nvSpPr>
          <p:cNvPr id="1059876" name="Line 36"/>
          <p:cNvSpPr>
            <a:spLocks noChangeShapeType="1"/>
          </p:cNvSpPr>
          <p:nvPr/>
        </p:nvSpPr>
        <p:spPr bwMode="auto">
          <a:xfrm flipV="1">
            <a:off x="8963025" y="1622423"/>
            <a:ext cx="0" cy="3327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77" name="Rectangle 37"/>
          <p:cNvSpPr>
            <a:spLocks noChangeArrowheads="1"/>
          </p:cNvSpPr>
          <p:nvPr/>
        </p:nvSpPr>
        <p:spPr bwMode="auto">
          <a:xfrm>
            <a:off x="7038009" y="4943475"/>
            <a:ext cx="1906932" cy="6052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 algn="ctr"/>
            <a:r>
              <a:rPr lang="en-US" b="1"/>
              <a:t>Column Selector &amp;</a:t>
            </a:r>
          </a:p>
          <a:p>
            <a:pPr algn="ctr"/>
            <a:r>
              <a:rPr lang="en-US" b="1"/>
              <a:t>  I/O Circuits</a:t>
            </a:r>
          </a:p>
        </p:txBody>
      </p:sp>
      <p:sp>
        <p:nvSpPr>
          <p:cNvPr id="1059878" name="Rectangle 38"/>
          <p:cNvSpPr>
            <a:spLocks noChangeArrowheads="1"/>
          </p:cNvSpPr>
          <p:nvPr/>
        </p:nvSpPr>
        <p:spPr bwMode="auto">
          <a:xfrm>
            <a:off x="10182226" y="5019675"/>
            <a:ext cx="866263" cy="6052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r>
              <a:rPr lang="en-US" b="1" dirty="0"/>
              <a:t>column</a:t>
            </a:r>
          </a:p>
          <a:p>
            <a:r>
              <a:rPr lang="en-US" b="1" dirty="0"/>
              <a:t>address</a:t>
            </a:r>
          </a:p>
        </p:txBody>
      </p:sp>
      <p:sp>
        <p:nvSpPr>
          <p:cNvPr id="1059879" name="Line 39"/>
          <p:cNvSpPr>
            <a:spLocks noChangeShapeType="1"/>
          </p:cNvSpPr>
          <p:nvPr/>
        </p:nvSpPr>
        <p:spPr bwMode="auto">
          <a:xfrm flipH="1">
            <a:off x="9496425" y="5248275"/>
            <a:ext cx="6477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81" name="Line 41"/>
          <p:cNvSpPr>
            <a:spLocks noChangeShapeType="1"/>
          </p:cNvSpPr>
          <p:nvPr/>
        </p:nvSpPr>
        <p:spPr bwMode="auto">
          <a:xfrm flipV="1">
            <a:off x="9344025" y="1619245"/>
            <a:ext cx="0" cy="3327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82" name="Line 42"/>
          <p:cNvSpPr>
            <a:spLocks noChangeShapeType="1"/>
          </p:cNvSpPr>
          <p:nvPr/>
        </p:nvSpPr>
        <p:spPr bwMode="auto">
          <a:xfrm flipV="1">
            <a:off x="8582025" y="1619245"/>
            <a:ext cx="0" cy="3327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83" name="Line 43"/>
          <p:cNvSpPr>
            <a:spLocks noChangeShapeType="1"/>
          </p:cNvSpPr>
          <p:nvPr/>
        </p:nvSpPr>
        <p:spPr bwMode="auto">
          <a:xfrm flipV="1">
            <a:off x="8201025" y="1619245"/>
            <a:ext cx="0" cy="3327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84" name="AutoShape 44"/>
          <p:cNvSpPr>
            <a:spLocks/>
          </p:cNvSpPr>
          <p:nvPr/>
        </p:nvSpPr>
        <p:spPr bwMode="auto">
          <a:xfrm rot="-5400000">
            <a:off x="7941468" y="111902"/>
            <a:ext cx="152384" cy="2805130"/>
          </a:xfrm>
          <a:prstGeom prst="rightBrace">
            <a:avLst>
              <a:gd name="adj1" fmla="val 75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F01DEF-9949-4DB3-AB4A-8EAF9D7B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Recall: SRAM </a:t>
            </a:r>
            <a:r>
              <a:rPr lang="en-US" sz="4400" dirty="0"/>
              <a:t>Cache Design</a:t>
            </a:r>
          </a:p>
        </p:txBody>
      </p:sp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F8760E83-6A76-4FAD-B2D1-98D07D3433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108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9885" name="Rectangle 45"/>
          <p:cNvSpPr>
            <a:spLocks noGrp="1" noChangeArrowheads="1"/>
          </p:cNvSpPr>
          <p:nvPr>
            <p:ph sz="quarter" idx="13"/>
          </p:nvPr>
        </p:nvSpPr>
        <p:spPr>
          <a:xfrm>
            <a:off x="111126" y="1160463"/>
            <a:ext cx="5116402" cy="5145087"/>
          </a:xfrm>
          <a:noFill/>
          <a:ln/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 dirty="0"/>
              <a:t>Each row holds a data block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 dirty="0"/>
              <a:t>Column address selects the requested word from block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B1556-8E4D-41E7-B57E-72AB52498F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ED0DF7-D27F-43C6-8C05-2712A6541F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2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8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704962" y="1275709"/>
            <a:ext cx="2992832" cy="2473890"/>
            <a:chOff x="805" y="1014"/>
            <a:chExt cx="2348" cy="2124"/>
          </a:xfrm>
        </p:grpSpPr>
        <p:sp>
          <p:nvSpPr>
            <p:cNvPr id="1061891" name="Rectangle 3" descr="20%"/>
            <p:cNvSpPr>
              <a:spLocks noChangeArrowheads="1"/>
            </p:cNvSpPr>
            <p:nvPr/>
          </p:nvSpPr>
          <p:spPr bwMode="auto">
            <a:xfrm>
              <a:off x="1097" y="1014"/>
              <a:ext cx="2056" cy="1960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892" name="Line 4"/>
            <p:cNvSpPr>
              <a:spLocks noChangeShapeType="1"/>
            </p:cNvSpPr>
            <p:nvPr/>
          </p:nvSpPr>
          <p:spPr bwMode="auto">
            <a:xfrm>
              <a:off x="813" y="115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893" name="Line 5"/>
            <p:cNvSpPr>
              <a:spLocks noChangeShapeType="1"/>
            </p:cNvSpPr>
            <p:nvPr/>
          </p:nvSpPr>
          <p:spPr bwMode="auto">
            <a:xfrm>
              <a:off x="813" y="139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894" name="Line 6"/>
            <p:cNvSpPr>
              <a:spLocks noChangeShapeType="1"/>
            </p:cNvSpPr>
            <p:nvPr/>
          </p:nvSpPr>
          <p:spPr bwMode="auto">
            <a:xfrm>
              <a:off x="821" y="1634"/>
              <a:ext cx="222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895" name="Line 7"/>
            <p:cNvSpPr>
              <a:spLocks noChangeShapeType="1"/>
            </p:cNvSpPr>
            <p:nvPr/>
          </p:nvSpPr>
          <p:spPr bwMode="auto">
            <a:xfrm>
              <a:off x="813" y="187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896" name="Line 8"/>
            <p:cNvSpPr>
              <a:spLocks noChangeShapeType="1"/>
            </p:cNvSpPr>
            <p:nvPr/>
          </p:nvSpPr>
          <p:spPr bwMode="auto">
            <a:xfrm>
              <a:off x="813" y="211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897" name="Line 9"/>
            <p:cNvSpPr>
              <a:spLocks noChangeShapeType="1"/>
            </p:cNvSpPr>
            <p:nvPr/>
          </p:nvSpPr>
          <p:spPr bwMode="auto">
            <a:xfrm>
              <a:off x="813" y="235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898" name="Line 10"/>
            <p:cNvSpPr>
              <a:spLocks noChangeShapeType="1"/>
            </p:cNvSpPr>
            <p:nvPr/>
          </p:nvSpPr>
          <p:spPr bwMode="auto">
            <a:xfrm>
              <a:off x="813" y="259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899" name="Line 11"/>
            <p:cNvSpPr>
              <a:spLocks noChangeShapeType="1"/>
            </p:cNvSpPr>
            <p:nvPr/>
          </p:nvSpPr>
          <p:spPr bwMode="auto">
            <a:xfrm>
              <a:off x="813" y="283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0" name="Line 12"/>
            <p:cNvSpPr>
              <a:spLocks noChangeShapeType="1"/>
            </p:cNvSpPr>
            <p:nvPr/>
          </p:nvSpPr>
          <p:spPr bwMode="auto">
            <a:xfrm flipV="1">
              <a:off x="128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1" name="Line 13"/>
            <p:cNvSpPr>
              <a:spLocks noChangeShapeType="1"/>
            </p:cNvSpPr>
            <p:nvPr/>
          </p:nvSpPr>
          <p:spPr bwMode="auto">
            <a:xfrm flipV="1">
              <a:off x="152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2" name="Line 14"/>
            <p:cNvSpPr>
              <a:spLocks noChangeShapeType="1"/>
            </p:cNvSpPr>
            <p:nvPr/>
          </p:nvSpPr>
          <p:spPr bwMode="auto">
            <a:xfrm flipV="1">
              <a:off x="176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3" name="Line 15"/>
            <p:cNvSpPr>
              <a:spLocks noChangeShapeType="1"/>
            </p:cNvSpPr>
            <p:nvPr/>
          </p:nvSpPr>
          <p:spPr bwMode="auto">
            <a:xfrm flipV="1">
              <a:off x="200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4" name="Line 16"/>
            <p:cNvSpPr>
              <a:spLocks noChangeShapeType="1"/>
            </p:cNvSpPr>
            <p:nvPr/>
          </p:nvSpPr>
          <p:spPr bwMode="auto">
            <a:xfrm flipV="1">
              <a:off x="224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5" name="Line 17"/>
            <p:cNvSpPr>
              <a:spLocks noChangeShapeType="1"/>
            </p:cNvSpPr>
            <p:nvPr/>
          </p:nvSpPr>
          <p:spPr bwMode="auto">
            <a:xfrm flipV="1">
              <a:off x="248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6" name="Line 18"/>
            <p:cNvSpPr>
              <a:spLocks noChangeShapeType="1"/>
            </p:cNvSpPr>
            <p:nvPr/>
          </p:nvSpPr>
          <p:spPr bwMode="auto">
            <a:xfrm flipV="1">
              <a:off x="296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7" name="Line 19"/>
            <p:cNvSpPr>
              <a:spLocks noChangeShapeType="1"/>
            </p:cNvSpPr>
            <p:nvPr/>
          </p:nvSpPr>
          <p:spPr bwMode="auto">
            <a:xfrm flipV="1">
              <a:off x="2725" y="1042"/>
              <a:ext cx="0" cy="209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8" name="Line 20"/>
            <p:cNvSpPr>
              <a:spLocks noChangeShapeType="1"/>
            </p:cNvSpPr>
            <p:nvPr/>
          </p:nvSpPr>
          <p:spPr bwMode="auto">
            <a:xfrm flipV="1">
              <a:off x="805" y="2882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1909" name="Rectangle 21"/>
          <p:cNvSpPr>
            <a:spLocks noChangeArrowheads="1"/>
          </p:cNvSpPr>
          <p:nvPr/>
        </p:nvSpPr>
        <p:spPr bwMode="auto">
          <a:xfrm>
            <a:off x="5250836" y="4912811"/>
            <a:ext cx="696669" cy="5437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r>
              <a:rPr lang="en-US" sz="1600" b="1" dirty="0"/>
              <a:t>data bit</a:t>
            </a:r>
          </a:p>
        </p:txBody>
      </p:sp>
      <p:sp>
        <p:nvSpPr>
          <p:cNvPr id="1061910" name="Rectangle 22"/>
          <p:cNvSpPr>
            <a:spLocks noChangeArrowheads="1"/>
          </p:cNvSpPr>
          <p:nvPr/>
        </p:nvSpPr>
        <p:spPr bwMode="auto">
          <a:xfrm>
            <a:off x="4133667" y="5145673"/>
            <a:ext cx="696669" cy="4716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/>
              <a:t>data bit</a:t>
            </a:r>
          </a:p>
        </p:txBody>
      </p:sp>
      <p:sp>
        <p:nvSpPr>
          <p:cNvPr id="1061912" name="Rectangle 24"/>
          <p:cNvSpPr>
            <a:spLocks noChangeArrowheads="1"/>
          </p:cNvSpPr>
          <p:nvPr/>
        </p:nvSpPr>
        <p:spPr bwMode="auto">
          <a:xfrm>
            <a:off x="2450372" y="2066208"/>
            <a:ext cx="244729" cy="20672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400" b="1" dirty="0"/>
              <a:t>r</a:t>
            </a:r>
          </a:p>
          <a:p>
            <a:pPr>
              <a:lnSpc>
                <a:spcPct val="85000"/>
              </a:lnSpc>
            </a:pPr>
            <a:r>
              <a:rPr lang="en-US" sz="1400" b="1" dirty="0"/>
              <a:t>o</a:t>
            </a:r>
          </a:p>
          <a:p>
            <a:pPr>
              <a:lnSpc>
                <a:spcPct val="85000"/>
              </a:lnSpc>
            </a:pPr>
            <a:r>
              <a:rPr lang="en-US" sz="1400" b="1" dirty="0"/>
              <a:t>w</a:t>
            </a:r>
          </a:p>
          <a:p>
            <a:pPr>
              <a:lnSpc>
                <a:spcPct val="85000"/>
              </a:lnSpc>
            </a:pPr>
            <a:endParaRPr lang="en-US" sz="1400" b="1" dirty="0"/>
          </a:p>
          <a:p>
            <a:pPr>
              <a:lnSpc>
                <a:spcPct val="85000"/>
              </a:lnSpc>
            </a:pPr>
            <a:r>
              <a:rPr lang="en-US" sz="1400" b="1" dirty="0"/>
              <a:t>d</a:t>
            </a:r>
          </a:p>
          <a:p>
            <a:pPr>
              <a:lnSpc>
                <a:spcPct val="85000"/>
              </a:lnSpc>
            </a:pPr>
            <a:r>
              <a:rPr lang="en-US" sz="1400" b="1" dirty="0"/>
              <a:t>e</a:t>
            </a:r>
          </a:p>
          <a:p>
            <a:pPr>
              <a:lnSpc>
                <a:spcPct val="85000"/>
              </a:lnSpc>
            </a:pPr>
            <a:r>
              <a:rPr lang="en-US" sz="1400" b="1" dirty="0"/>
              <a:t>c</a:t>
            </a:r>
          </a:p>
          <a:p>
            <a:pPr>
              <a:lnSpc>
                <a:spcPct val="85000"/>
              </a:lnSpc>
            </a:pPr>
            <a:r>
              <a:rPr lang="en-US" sz="1400" b="1" dirty="0"/>
              <a:t>o</a:t>
            </a:r>
          </a:p>
          <a:p>
            <a:pPr>
              <a:lnSpc>
                <a:spcPct val="85000"/>
              </a:lnSpc>
            </a:pPr>
            <a:r>
              <a:rPr lang="en-US" sz="1400" b="1" dirty="0"/>
              <a:t>d</a:t>
            </a:r>
          </a:p>
          <a:p>
            <a:pPr>
              <a:lnSpc>
                <a:spcPct val="85000"/>
              </a:lnSpc>
            </a:pPr>
            <a:r>
              <a:rPr lang="en-US" sz="1400" b="1" dirty="0"/>
              <a:t>e</a:t>
            </a:r>
          </a:p>
          <a:p>
            <a:pPr>
              <a:lnSpc>
                <a:spcPct val="85000"/>
              </a:lnSpc>
            </a:pPr>
            <a:r>
              <a:rPr lang="en-US" sz="1400" b="1" dirty="0"/>
              <a:t>r</a:t>
            </a:r>
          </a:p>
        </p:txBody>
      </p:sp>
      <p:sp>
        <p:nvSpPr>
          <p:cNvPr id="1061913" name="Rectangle 25"/>
          <p:cNvSpPr>
            <a:spLocks noChangeArrowheads="1"/>
          </p:cNvSpPr>
          <p:nvPr/>
        </p:nvSpPr>
        <p:spPr bwMode="auto">
          <a:xfrm>
            <a:off x="2329022" y="1958846"/>
            <a:ext cx="469064" cy="227355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914" name="Line 26"/>
          <p:cNvSpPr>
            <a:spLocks noChangeShapeType="1"/>
          </p:cNvSpPr>
          <p:nvPr/>
        </p:nvSpPr>
        <p:spPr bwMode="auto">
          <a:xfrm flipV="1">
            <a:off x="2530633" y="4334351"/>
            <a:ext cx="0" cy="363396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915" name="Rectangle 27"/>
          <p:cNvSpPr>
            <a:spLocks noChangeArrowheads="1"/>
          </p:cNvSpPr>
          <p:nvPr/>
        </p:nvSpPr>
        <p:spPr bwMode="auto">
          <a:xfrm>
            <a:off x="2101850" y="4697747"/>
            <a:ext cx="922091" cy="75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row</a:t>
            </a:r>
          </a:p>
          <a:p>
            <a:pPr>
              <a:lnSpc>
                <a:spcPct val="85000"/>
              </a:lnSpc>
            </a:pPr>
            <a:r>
              <a:rPr lang="en-US" b="1" dirty="0"/>
              <a:t>Address</a:t>
            </a:r>
          </a:p>
          <a:p>
            <a:pPr>
              <a:lnSpc>
                <a:spcPct val="85000"/>
              </a:lnSpc>
            </a:pPr>
            <a:r>
              <a:rPr lang="en-US" b="1" dirty="0"/>
              <a:t>(RAS)</a:t>
            </a:r>
          </a:p>
        </p:txBody>
      </p:sp>
      <p:sp>
        <p:nvSpPr>
          <p:cNvPr id="1061916" name="Rectangle 28"/>
          <p:cNvSpPr>
            <a:spLocks noChangeArrowheads="1"/>
          </p:cNvSpPr>
          <p:nvPr/>
        </p:nvSpPr>
        <p:spPr bwMode="auto">
          <a:xfrm>
            <a:off x="3645238" y="4369491"/>
            <a:ext cx="1531108" cy="4191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b="1" dirty="0"/>
              <a:t>Column Selector &amp;</a:t>
            </a:r>
          </a:p>
          <a:p>
            <a:pPr algn="ctr">
              <a:lnSpc>
                <a:spcPct val="85000"/>
              </a:lnSpc>
            </a:pPr>
            <a:r>
              <a:rPr lang="en-US" sz="1400" b="1" dirty="0"/>
              <a:t>  I/O Circuits</a:t>
            </a:r>
          </a:p>
        </p:txBody>
      </p:sp>
      <p:sp>
        <p:nvSpPr>
          <p:cNvPr id="1061917" name="Rectangle 29"/>
          <p:cNvSpPr>
            <a:spLocks noChangeArrowheads="1"/>
          </p:cNvSpPr>
          <p:nvPr/>
        </p:nvSpPr>
        <p:spPr bwMode="auto">
          <a:xfrm>
            <a:off x="3293241" y="4369491"/>
            <a:ext cx="2304532" cy="4286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918" name="Rectangle 30"/>
          <p:cNvSpPr>
            <a:spLocks noChangeArrowheads="1"/>
          </p:cNvSpPr>
          <p:nvPr/>
        </p:nvSpPr>
        <p:spPr bwMode="auto">
          <a:xfrm>
            <a:off x="7087663" y="4003857"/>
            <a:ext cx="1097706" cy="75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column</a:t>
            </a:r>
          </a:p>
          <a:p>
            <a:pPr>
              <a:lnSpc>
                <a:spcPct val="85000"/>
              </a:lnSpc>
            </a:pPr>
            <a:r>
              <a:rPr lang="en-US" b="1" dirty="0"/>
              <a:t>Address</a:t>
            </a:r>
          </a:p>
          <a:p>
            <a:pPr>
              <a:lnSpc>
                <a:spcPct val="85000"/>
              </a:lnSpc>
            </a:pPr>
            <a:r>
              <a:rPr lang="en-US" b="1" dirty="0"/>
              <a:t>(CAS)</a:t>
            </a:r>
          </a:p>
        </p:txBody>
      </p:sp>
      <p:sp>
        <p:nvSpPr>
          <p:cNvPr id="1061919" name="Line 31"/>
          <p:cNvSpPr>
            <a:spLocks noChangeShapeType="1"/>
          </p:cNvSpPr>
          <p:nvPr/>
        </p:nvSpPr>
        <p:spPr bwMode="auto">
          <a:xfrm flipH="1">
            <a:off x="3770084" y="4802394"/>
            <a:ext cx="8148" cy="5594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920" name="Rectangle 32"/>
          <p:cNvSpPr>
            <a:spLocks noChangeArrowheads="1"/>
          </p:cNvSpPr>
          <p:nvPr/>
        </p:nvSpPr>
        <p:spPr bwMode="auto">
          <a:xfrm>
            <a:off x="3502413" y="5366806"/>
            <a:ext cx="696669" cy="4716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/>
              <a:t>data bit</a:t>
            </a:r>
          </a:p>
        </p:txBody>
      </p:sp>
      <p:sp>
        <p:nvSpPr>
          <p:cNvPr id="1061923" name="Line 35"/>
          <p:cNvSpPr>
            <a:spLocks noChangeShapeType="1"/>
          </p:cNvSpPr>
          <p:nvPr/>
        </p:nvSpPr>
        <p:spPr bwMode="auto">
          <a:xfrm flipV="1">
            <a:off x="6178082" y="1327091"/>
            <a:ext cx="795369" cy="559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924" name="Rectangle 36"/>
          <p:cNvSpPr>
            <a:spLocks noChangeArrowheads="1"/>
          </p:cNvSpPr>
          <p:nvPr/>
        </p:nvSpPr>
        <p:spPr bwMode="auto">
          <a:xfrm>
            <a:off x="6999280" y="1210645"/>
            <a:ext cx="1646822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bit (data) lines</a:t>
            </a:r>
          </a:p>
        </p:txBody>
      </p:sp>
      <p:sp>
        <p:nvSpPr>
          <p:cNvPr id="1061925" name="Rectangle 37"/>
          <p:cNvSpPr>
            <a:spLocks noChangeArrowheads="1"/>
          </p:cNvSpPr>
          <p:nvPr/>
        </p:nvSpPr>
        <p:spPr bwMode="auto">
          <a:xfrm>
            <a:off x="7617268" y="1540186"/>
            <a:ext cx="2823208" cy="643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Each intersection represents a 1-T DRAM cell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DDBB88-B4C0-47D5-9C26-8DCFB791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DRAM Design 1: The Classical</a:t>
            </a:r>
            <a:endParaRPr lang="en-US" dirty="0"/>
          </a:p>
        </p:txBody>
      </p:sp>
      <p:sp>
        <p:nvSpPr>
          <p:cNvPr id="1061926" name="Rectangle 38"/>
          <p:cNvSpPr>
            <a:spLocks noGrp="1" noChangeArrowheads="1"/>
          </p:cNvSpPr>
          <p:nvPr>
            <p:ph sz="quarter" idx="13"/>
          </p:nvPr>
        </p:nvSpPr>
        <p:spPr>
          <a:xfrm>
            <a:off x="6261214" y="4802851"/>
            <a:ext cx="4829830" cy="1541998"/>
          </a:xfrm>
          <a:noFill/>
          <a:ln/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1800" dirty="0">
                <a:solidFill>
                  <a:srgbClr val="0070C0"/>
                </a:solidFill>
                <a:latin typeface="+mj-lt"/>
              </a:rPr>
              <a:t>The column address selects the requested  bit from the row in each plane</a:t>
            </a:r>
          </a:p>
        </p:txBody>
      </p:sp>
      <p:sp>
        <p:nvSpPr>
          <p:cNvPr id="1061927" name="AutoShape 39"/>
          <p:cNvSpPr>
            <a:spLocks noChangeArrowheads="1"/>
          </p:cNvSpPr>
          <p:nvPr/>
        </p:nvSpPr>
        <p:spPr bwMode="auto">
          <a:xfrm rot="-2143539">
            <a:off x="5338339" y="3987470"/>
            <a:ext cx="1697809" cy="347675"/>
          </a:xfrm>
          <a:prstGeom prst="parallelogram">
            <a:avLst>
              <a:gd name="adj" fmla="val 715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931" name="Line 43"/>
          <p:cNvSpPr>
            <a:spLocks noChangeShapeType="1"/>
          </p:cNvSpPr>
          <p:nvPr/>
        </p:nvSpPr>
        <p:spPr bwMode="auto">
          <a:xfrm>
            <a:off x="4388104" y="4811252"/>
            <a:ext cx="0" cy="3074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61932" name="Line 44"/>
          <p:cNvSpPr>
            <a:spLocks noChangeShapeType="1"/>
          </p:cNvSpPr>
          <p:nvPr/>
        </p:nvSpPr>
        <p:spPr bwMode="auto">
          <a:xfrm>
            <a:off x="5516790" y="4810941"/>
            <a:ext cx="0" cy="17132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61933" name="Rectangle 45"/>
          <p:cNvSpPr>
            <a:spLocks noChangeArrowheads="1"/>
          </p:cNvSpPr>
          <p:nvPr/>
        </p:nvSpPr>
        <p:spPr bwMode="auto">
          <a:xfrm rot="20779618">
            <a:off x="4149345" y="5752342"/>
            <a:ext cx="1302396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data word</a:t>
            </a:r>
          </a:p>
        </p:txBody>
      </p:sp>
      <p:sp>
        <p:nvSpPr>
          <p:cNvPr id="1061934" name="AutoShape 46"/>
          <p:cNvSpPr>
            <a:spLocks/>
          </p:cNvSpPr>
          <p:nvPr/>
        </p:nvSpPr>
        <p:spPr bwMode="auto">
          <a:xfrm rot="4545953">
            <a:off x="4589116" y="4898840"/>
            <a:ext cx="95933" cy="1620810"/>
          </a:xfrm>
          <a:prstGeom prst="rightBrace">
            <a:avLst>
              <a:gd name="adj1" fmla="val 191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935" name="Text Box 47"/>
          <p:cNvSpPr txBox="1">
            <a:spLocks noChangeArrowheads="1"/>
          </p:cNvSpPr>
          <p:nvPr/>
        </p:nvSpPr>
        <p:spPr bwMode="auto">
          <a:xfrm rot="19480748">
            <a:off x="6535161" y="1682126"/>
            <a:ext cx="77326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sp>
        <p:nvSpPr>
          <p:cNvPr id="1061936" name="Text Box 48"/>
          <p:cNvSpPr txBox="1">
            <a:spLocks noChangeArrowheads="1"/>
          </p:cNvSpPr>
          <p:nvPr/>
        </p:nvSpPr>
        <p:spPr bwMode="auto">
          <a:xfrm rot="20594092">
            <a:off x="4648566" y="4932152"/>
            <a:ext cx="66742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/>
              <a:t>. . .</a:t>
            </a:r>
          </a:p>
        </p:txBody>
      </p: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3261054" y="1607643"/>
            <a:ext cx="2992832" cy="2473890"/>
            <a:chOff x="805" y="1014"/>
            <a:chExt cx="2348" cy="2124"/>
          </a:xfrm>
        </p:grpSpPr>
        <p:sp>
          <p:nvSpPr>
            <p:cNvPr id="1061938" name="Rectangle 50" descr="20%"/>
            <p:cNvSpPr>
              <a:spLocks noChangeArrowheads="1"/>
            </p:cNvSpPr>
            <p:nvPr/>
          </p:nvSpPr>
          <p:spPr bwMode="auto">
            <a:xfrm>
              <a:off x="1097" y="1014"/>
              <a:ext cx="2056" cy="1960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39" name="Line 51"/>
            <p:cNvSpPr>
              <a:spLocks noChangeShapeType="1"/>
            </p:cNvSpPr>
            <p:nvPr/>
          </p:nvSpPr>
          <p:spPr bwMode="auto">
            <a:xfrm>
              <a:off x="813" y="115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0" name="Line 52"/>
            <p:cNvSpPr>
              <a:spLocks noChangeShapeType="1"/>
            </p:cNvSpPr>
            <p:nvPr/>
          </p:nvSpPr>
          <p:spPr bwMode="auto">
            <a:xfrm>
              <a:off x="813" y="139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1" name="Line 53"/>
            <p:cNvSpPr>
              <a:spLocks noChangeShapeType="1"/>
            </p:cNvSpPr>
            <p:nvPr/>
          </p:nvSpPr>
          <p:spPr bwMode="auto">
            <a:xfrm>
              <a:off x="821" y="1634"/>
              <a:ext cx="222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2" name="Line 54"/>
            <p:cNvSpPr>
              <a:spLocks noChangeShapeType="1"/>
            </p:cNvSpPr>
            <p:nvPr/>
          </p:nvSpPr>
          <p:spPr bwMode="auto">
            <a:xfrm>
              <a:off x="813" y="187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3" name="Line 55"/>
            <p:cNvSpPr>
              <a:spLocks noChangeShapeType="1"/>
            </p:cNvSpPr>
            <p:nvPr/>
          </p:nvSpPr>
          <p:spPr bwMode="auto">
            <a:xfrm>
              <a:off x="813" y="211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4" name="Line 56"/>
            <p:cNvSpPr>
              <a:spLocks noChangeShapeType="1"/>
            </p:cNvSpPr>
            <p:nvPr/>
          </p:nvSpPr>
          <p:spPr bwMode="auto">
            <a:xfrm>
              <a:off x="813" y="235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5" name="Line 57"/>
            <p:cNvSpPr>
              <a:spLocks noChangeShapeType="1"/>
            </p:cNvSpPr>
            <p:nvPr/>
          </p:nvSpPr>
          <p:spPr bwMode="auto">
            <a:xfrm>
              <a:off x="813" y="259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6" name="Line 58"/>
            <p:cNvSpPr>
              <a:spLocks noChangeShapeType="1"/>
            </p:cNvSpPr>
            <p:nvPr/>
          </p:nvSpPr>
          <p:spPr bwMode="auto">
            <a:xfrm>
              <a:off x="813" y="283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7" name="Line 59"/>
            <p:cNvSpPr>
              <a:spLocks noChangeShapeType="1"/>
            </p:cNvSpPr>
            <p:nvPr/>
          </p:nvSpPr>
          <p:spPr bwMode="auto">
            <a:xfrm flipV="1">
              <a:off x="128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8" name="Line 60"/>
            <p:cNvSpPr>
              <a:spLocks noChangeShapeType="1"/>
            </p:cNvSpPr>
            <p:nvPr/>
          </p:nvSpPr>
          <p:spPr bwMode="auto">
            <a:xfrm flipV="1">
              <a:off x="152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9" name="Line 61"/>
            <p:cNvSpPr>
              <a:spLocks noChangeShapeType="1"/>
            </p:cNvSpPr>
            <p:nvPr/>
          </p:nvSpPr>
          <p:spPr bwMode="auto">
            <a:xfrm flipV="1">
              <a:off x="176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0" name="Line 62"/>
            <p:cNvSpPr>
              <a:spLocks noChangeShapeType="1"/>
            </p:cNvSpPr>
            <p:nvPr/>
          </p:nvSpPr>
          <p:spPr bwMode="auto">
            <a:xfrm flipV="1">
              <a:off x="200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1" name="Line 63"/>
            <p:cNvSpPr>
              <a:spLocks noChangeShapeType="1"/>
            </p:cNvSpPr>
            <p:nvPr/>
          </p:nvSpPr>
          <p:spPr bwMode="auto">
            <a:xfrm flipV="1">
              <a:off x="224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2" name="Line 64"/>
            <p:cNvSpPr>
              <a:spLocks noChangeShapeType="1"/>
            </p:cNvSpPr>
            <p:nvPr/>
          </p:nvSpPr>
          <p:spPr bwMode="auto">
            <a:xfrm flipV="1">
              <a:off x="248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3" name="Line 65"/>
            <p:cNvSpPr>
              <a:spLocks noChangeShapeType="1"/>
            </p:cNvSpPr>
            <p:nvPr/>
          </p:nvSpPr>
          <p:spPr bwMode="auto">
            <a:xfrm flipV="1">
              <a:off x="296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4" name="Line 66"/>
            <p:cNvSpPr>
              <a:spLocks noChangeShapeType="1"/>
            </p:cNvSpPr>
            <p:nvPr/>
          </p:nvSpPr>
          <p:spPr bwMode="auto">
            <a:xfrm flipV="1">
              <a:off x="2725" y="1042"/>
              <a:ext cx="0" cy="209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5" name="Line 67"/>
            <p:cNvSpPr>
              <a:spLocks noChangeShapeType="1"/>
            </p:cNvSpPr>
            <p:nvPr/>
          </p:nvSpPr>
          <p:spPr bwMode="auto">
            <a:xfrm flipV="1">
              <a:off x="805" y="2882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2801938" y="1884045"/>
            <a:ext cx="2992832" cy="2473890"/>
            <a:chOff x="805" y="1014"/>
            <a:chExt cx="2348" cy="2124"/>
          </a:xfrm>
        </p:grpSpPr>
        <p:sp>
          <p:nvSpPr>
            <p:cNvPr id="1061957" name="Rectangle 69" descr="20%"/>
            <p:cNvSpPr>
              <a:spLocks noChangeArrowheads="1"/>
            </p:cNvSpPr>
            <p:nvPr/>
          </p:nvSpPr>
          <p:spPr bwMode="auto">
            <a:xfrm>
              <a:off x="1097" y="1014"/>
              <a:ext cx="2056" cy="1960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8" name="Line 70"/>
            <p:cNvSpPr>
              <a:spLocks noChangeShapeType="1"/>
            </p:cNvSpPr>
            <p:nvPr/>
          </p:nvSpPr>
          <p:spPr bwMode="auto">
            <a:xfrm>
              <a:off x="813" y="115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9" name="Line 71"/>
            <p:cNvSpPr>
              <a:spLocks noChangeShapeType="1"/>
            </p:cNvSpPr>
            <p:nvPr/>
          </p:nvSpPr>
          <p:spPr bwMode="auto">
            <a:xfrm>
              <a:off x="813" y="139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0" name="Line 72"/>
            <p:cNvSpPr>
              <a:spLocks noChangeShapeType="1"/>
            </p:cNvSpPr>
            <p:nvPr/>
          </p:nvSpPr>
          <p:spPr bwMode="auto">
            <a:xfrm>
              <a:off x="821" y="1634"/>
              <a:ext cx="222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1" name="Line 73"/>
            <p:cNvSpPr>
              <a:spLocks noChangeShapeType="1"/>
            </p:cNvSpPr>
            <p:nvPr/>
          </p:nvSpPr>
          <p:spPr bwMode="auto">
            <a:xfrm>
              <a:off x="813" y="187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2" name="Line 74"/>
            <p:cNvSpPr>
              <a:spLocks noChangeShapeType="1"/>
            </p:cNvSpPr>
            <p:nvPr/>
          </p:nvSpPr>
          <p:spPr bwMode="auto">
            <a:xfrm>
              <a:off x="813" y="211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3" name="Line 75"/>
            <p:cNvSpPr>
              <a:spLocks noChangeShapeType="1"/>
            </p:cNvSpPr>
            <p:nvPr/>
          </p:nvSpPr>
          <p:spPr bwMode="auto">
            <a:xfrm>
              <a:off x="813" y="235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4" name="Line 76"/>
            <p:cNvSpPr>
              <a:spLocks noChangeShapeType="1"/>
            </p:cNvSpPr>
            <p:nvPr/>
          </p:nvSpPr>
          <p:spPr bwMode="auto">
            <a:xfrm>
              <a:off x="813" y="259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5" name="Line 77"/>
            <p:cNvSpPr>
              <a:spLocks noChangeShapeType="1"/>
            </p:cNvSpPr>
            <p:nvPr/>
          </p:nvSpPr>
          <p:spPr bwMode="auto">
            <a:xfrm>
              <a:off x="813" y="2834"/>
              <a:ext cx="2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6" name="Line 78"/>
            <p:cNvSpPr>
              <a:spLocks noChangeShapeType="1"/>
            </p:cNvSpPr>
            <p:nvPr/>
          </p:nvSpPr>
          <p:spPr bwMode="auto">
            <a:xfrm flipV="1">
              <a:off x="128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7" name="Line 79"/>
            <p:cNvSpPr>
              <a:spLocks noChangeShapeType="1"/>
            </p:cNvSpPr>
            <p:nvPr/>
          </p:nvSpPr>
          <p:spPr bwMode="auto">
            <a:xfrm flipV="1">
              <a:off x="152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8" name="Line 80"/>
            <p:cNvSpPr>
              <a:spLocks noChangeShapeType="1"/>
            </p:cNvSpPr>
            <p:nvPr/>
          </p:nvSpPr>
          <p:spPr bwMode="auto">
            <a:xfrm flipV="1">
              <a:off x="176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69" name="Line 81"/>
            <p:cNvSpPr>
              <a:spLocks noChangeShapeType="1"/>
            </p:cNvSpPr>
            <p:nvPr/>
          </p:nvSpPr>
          <p:spPr bwMode="auto">
            <a:xfrm flipV="1">
              <a:off x="200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70" name="Line 82"/>
            <p:cNvSpPr>
              <a:spLocks noChangeShapeType="1"/>
            </p:cNvSpPr>
            <p:nvPr/>
          </p:nvSpPr>
          <p:spPr bwMode="auto">
            <a:xfrm flipV="1">
              <a:off x="224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71" name="Line 83"/>
            <p:cNvSpPr>
              <a:spLocks noChangeShapeType="1"/>
            </p:cNvSpPr>
            <p:nvPr/>
          </p:nvSpPr>
          <p:spPr bwMode="auto">
            <a:xfrm flipV="1">
              <a:off x="248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72" name="Line 84"/>
            <p:cNvSpPr>
              <a:spLocks noChangeShapeType="1"/>
            </p:cNvSpPr>
            <p:nvPr/>
          </p:nvSpPr>
          <p:spPr bwMode="auto">
            <a:xfrm flipV="1">
              <a:off x="2965" y="1050"/>
              <a:ext cx="0" cy="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73" name="Line 85"/>
            <p:cNvSpPr>
              <a:spLocks noChangeShapeType="1"/>
            </p:cNvSpPr>
            <p:nvPr/>
          </p:nvSpPr>
          <p:spPr bwMode="auto">
            <a:xfrm flipV="1">
              <a:off x="2725" y="1042"/>
              <a:ext cx="0" cy="209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74" name="Line 86"/>
            <p:cNvSpPr>
              <a:spLocks noChangeShapeType="1"/>
            </p:cNvSpPr>
            <p:nvPr/>
          </p:nvSpPr>
          <p:spPr bwMode="auto">
            <a:xfrm flipV="1">
              <a:off x="805" y="2882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61975" name="Rectangle 87"/>
            <p:cNvSpPr>
              <a:spLocks noChangeArrowheads="1"/>
            </p:cNvSpPr>
            <p:nvPr/>
          </p:nvSpPr>
          <p:spPr bwMode="auto">
            <a:xfrm>
              <a:off x="1494" y="1904"/>
              <a:ext cx="1011" cy="450"/>
            </a:xfrm>
            <a:prstGeom prst="rect">
              <a:avLst/>
            </a:prstGeom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b="1" dirty="0"/>
                <a:t>DRAM Cell Array</a:t>
              </a:r>
            </a:p>
          </p:txBody>
        </p:sp>
      </p:grpSp>
      <p:sp>
        <p:nvSpPr>
          <p:cNvPr id="1061976" name="Line 88"/>
          <p:cNvSpPr>
            <a:spLocks noChangeShapeType="1"/>
          </p:cNvSpPr>
          <p:nvPr/>
        </p:nvSpPr>
        <p:spPr bwMode="auto">
          <a:xfrm flipH="1">
            <a:off x="6347499" y="4354993"/>
            <a:ext cx="642414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5662963" y="2271457"/>
            <a:ext cx="4052049" cy="321466"/>
            <a:chOff x="3017" y="2322"/>
            <a:chExt cx="3179" cy="276"/>
          </a:xfrm>
        </p:grpSpPr>
        <p:sp>
          <p:nvSpPr>
            <p:cNvPr id="1061922" name="Rectangle 34"/>
            <p:cNvSpPr>
              <a:spLocks noChangeArrowheads="1"/>
            </p:cNvSpPr>
            <p:nvPr/>
          </p:nvSpPr>
          <p:spPr bwMode="auto">
            <a:xfrm>
              <a:off x="4311" y="2322"/>
              <a:ext cx="1885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 dirty="0"/>
                <a:t>word (row) select line</a:t>
              </a:r>
            </a:p>
          </p:txBody>
        </p:sp>
        <p:sp>
          <p:nvSpPr>
            <p:cNvPr id="1061921" name="Line 33"/>
            <p:cNvSpPr>
              <a:spLocks noChangeShapeType="1"/>
            </p:cNvSpPr>
            <p:nvPr/>
          </p:nvSpPr>
          <p:spPr bwMode="auto">
            <a:xfrm flipV="1">
              <a:off x="3017" y="2450"/>
              <a:ext cx="1292" cy="1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3"/>
          <p:cNvGrpSpPr>
            <a:grpSpLocks/>
          </p:cNvGrpSpPr>
          <p:nvPr/>
        </p:nvGrpSpPr>
        <p:grpSpPr bwMode="auto">
          <a:xfrm>
            <a:off x="6142386" y="2110864"/>
            <a:ext cx="2244624" cy="1592189"/>
            <a:chOff x="3467" y="1626"/>
            <a:chExt cx="1761" cy="1367"/>
          </a:xfrm>
        </p:grpSpPr>
        <p:sp>
          <p:nvSpPr>
            <p:cNvPr id="1061978" name="AutoShape 90"/>
            <p:cNvSpPr>
              <a:spLocks/>
            </p:cNvSpPr>
            <p:nvPr/>
          </p:nvSpPr>
          <p:spPr bwMode="auto">
            <a:xfrm rot="2644659">
              <a:off x="3467" y="1626"/>
              <a:ext cx="182" cy="1367"/>
            </a:xfrm>
            <a:prstGeom prst="rightBrace">
              <a:avLst>
                <a:gd name="adj1" fmla="val 62592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79" name="Rectangle 91"/>
            <p:cNvSpPr>
              <a:spLocks noChangeArrowheads="1"/>
            </p:cNvSpPr>
            <p:nvPr/>
          </p:nvSpPr>
          <p:spPr bwMode="auto">
            <a:xfrm>
              <a:off x="4109" y="2233"/>
              <a:ext cx="1119" cy="3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r>
                <a:rPr lang="en-US" b="1" dirty="0"/>
                <a:t>m planes </a:t>
              </a:r>
            </a:p>
          </p:txBody>
        </p:sp>
        <p:sp>
          <p:nvSpPr>
            <p:cNvPr id="1061980" name="Line 92"/>
            <p:cNvSpPr>
              <a:spLocks noChangeShapeType="1"/>
            </p:cNvSpPr>
            <p:nvPr/>
          </p:nvSpPr>
          <p:spPr bwMode="auto">
            <a:xfrm flipH="1">
              <a:off x="3642" y="2394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C2E9087-810C-4F33-A621-87714E9E4761}"/>
              </a:ext>
            </a:extLst>
          </p:cNvPr>
          <p:cNvSpPr/>
          <p:nvPr/>
        </p:nvSpPr>
        <p:spPr>
          <a:xfrm>
            <a:off x="2329022" y="1111701"/>
            <a:ext cx="1637498" cy="844549"/>
          </a:xfrm>
          <a:prstGeom prst="parallelogram">
            <a:avLst>
              <a:gd name="adj" fmla="val 139486"/>
            </a:avLst>
          </a:prstGeom>
          <a:ln w="2857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05F5B5D6-FEEE-46AA-94A0-B4ED78594D70}"/>
              </a:ext>
            </a:extLst>
          </p:cNvPr>
          <p:cNvSpPr txBox="1">
            <a:spLocks/>
          </p:cNvSpPr>
          <p:nvPr/>
        </p:nvSpPr>
        <p:spPr>
          <a:xfrm>
            <a:off x="-1287318" y="3148241"/>
            <a:ext cx="10972799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altLang="en-US" sz="4400" dirty="0">
              <a:ea typeface="ＭＳ Ｐゴシック" pitchFamily="34" charset="-128"/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DDD19E2-A6F6-43AE-9862-6275ED25E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45" y="1902708"/>
            <a:ext cx="1334064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DRAM Bank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FECE363-67C9-44D9-B713-CEAC3911365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E175DBF-6C46-4F09-9DF9-D35DDAAEEC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30BAF86-FEDB-4445-98F6-62B3FF14F3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4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923" grpId="0" animBg="1"/>
      <p:bldP spid="1061924" grpId="0"/>
      <p:bldP spid="1061925" grpId="0"/>
      <p:bldP spid="106192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Memory Hierarchy Goal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1979BB0C-6394-4529-90CD-10F1E7428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672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How do we create a memory system that gives the </a:t>
            </a:r>
            <a:r>
              <a:rPr lang="en-US" sz="2400" b="1" dirty="0">
                <a:solidFill>
                  <a:srgbClr val="00B050"/>
                </a:solidFill>
              </a:rPr>
              <a:t>illusion</a:t>
            </a:r>
            <a:r>
              <a:rPr lang="en-US" sz="2400" b="1" dirty="0"/>
              <a:t> of being large, cheap and fast (most of the time)?</a:t>
            </a:r>
          </a:p>
          <a:p>
            <a:pPr lvl="1"/>
            <a:r>
              <a:rPr lang="en-US" sz="2000" dirty="0"/>
              <a:t>With hierarchy</a:t>
            </a:r>
          </a:p>
          <a:p>
            <a:pPr lvl="2"/>
            <a:r>
              <a:rPr lang="en-US" sz="2000" dirty="0"/>
              <a:t>try the fast parts first -- most of the time, this works well</a:t>
            </a:r>
          </a:p>
          <a:p>
            <a:pPr lvl="2"/>
            <a:r>
              <a:rPr lang="en-US" sz="2000" dirty="0"/>
              <a:t>if not, move the data so it works well the next time</a:t>
            </a:r>
          </a:p>
          <a:p>
            <a:pPr lvl="1"/>
            <a:r>
              <a:rPr lang="en-US" sz="2000" dirty="0"/>
              <a:t>With parallelism</a:t>
            </a:r>
          </a:p>
          <a:p>
            <a:pPr lvl="2"/>
            <a:r>
              <a:rPr lang="en-US" sz="2000" dirty="0"/>
              <a:t>use multiple identical parts operating simultaneously</a:t>
            </a:r>
          </a:p>
          <a:p>
            <a:pPr lvl="2"/>
            <a:r>
              <a:rPr lang="en-US" sz="2000" dirty="0"/>
              <a:t>for large quantities of data, this works well</a:t>
            </a:r>
          </a:p>
          <a:p>
            <a:pPr lvl="2"/>
            <a:endParaRPr lang="en-US" sz="2400" dirty="0"/>
          </a:p>
          <a:p>
            <a:r>
              <a:rPr lang="en-US" sz="2400" b="1" dirty="0"/>
              <a:t>Example – keep a subset of the data in fast memory</a:t>
            </a:r>
          </a:p>
          <a:p>
            <a:r>
              <a:rPr lang="en-US" sz="2400" b="1" dirty="0"/>
              <a:t>Example – 1-byte-wide memory </a:t>
            </a:r>
            <a:r>
              <a:rPr lang="en-US" sz="2400" b="1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b="1" dirty="0"/>
              <a:t> 4 </a:t>
            </a:r>
            <a:r>
              <a:rPr lang="en-US" sz="2400" b="1" dirty="0">
                <a:latin typeface="ＭＳ ゴシック"/>
                <a:ea typeface="ＭＳ ゴシック"/>
                <a:cs typeface="ＭＳ ゴシック"/>
                <a:sym typeface="Zapf Dingbats"/>
              </a:rPr>
              <a:t>×</a:t>
            </a:r>
            <a:r>
              <a:rPr lang="en-US" sz="2400" b="1" dirty="0"/>
              <a:t> 1-byte-wide memory </a:t>
            </a:r>
            <a:r>
              <a:rPr lang="en-US" sz="2400" b="1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b="1" dirty="0"/>
              <a:t> 4-byte-wide memory</a:t>
            </a:r>
          </a:p>
          <a:p>
            <a:pPr lvl="1"/>
            <a:r>
              <a:rPr lang="en-US" sz="2000" dirty="0"/>
              <a:t>load word takes 4 memory cycles vs. 1 memory cycle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21FD5-0A93-4B7B-971D-24B504E5178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FFB52-5A68-425B-9551-57DCBCBF7A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1926E-4176-4F7B-AE63-2FB44519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DRAM Performance Metrics</a:t>
            </a:r>
            <a:endParaRPr lang="en-US" dirty="0"/>
          </a:p>
        </p:txBody>
      </p:sp>
      <p:sp>
        <p:nvSpPr>
          <p:cNvPr id="1063939" name="Rectangle 3"/>
          <p:cNvSpPr>
            <a:spLocks noGrp="1" noChangeArrowheads="1"/>
          </p:cNvSpPr>
          <p:nvPr>
            <p:ph sz="quarter" idx="13"/>
          </p:nvPr>
        </p:nvSpPr>
        <p:spPr>
          <a:noFill/>
          <a:ln/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DRAM addresses are divided into 2 halves (row and column)</a:t>
            </a:r>
          </a:p>
          <a:p>
            <a:pPr lvl="1">
              <a:spcBef>
                <a:spcPts val="600"/>
              </a:spcBef>
            </a:pPr>
            <a:r>
              <a:rPr lang="en-US" sz="2000" i="1" dirty="0">
                <a:solidFill>
                  <a:schemeClr val="accent2"/>
                </a:solidFill>
              </a:rPr>
              <a:t>RAS</a:t>
            </a:r>
            <a:r>
              <a:rPr lang="en-US" sz="2000" i="1" dirty="0">
                <a:solidFill>
                  <a:schemeClr val="hlink"/>
                </a:solidFill>
              </a:rPr>
              <a:t> </a:t>
            </a:r>
            <a:r>
              <a:rPr lang="en-US" sz="2000" dirty="0"/>
              <a:t>or </a:t>
            </a:r>
            <a:r>
              <a:rPr lang="en-US" sz="2000" i="1" dirty="0">
                <a:solidFill>
                  <a:schemeClr val="accent2"/>
                </a:solidFill>
              </a:rPr>
              <a:t>Row Access Strobe </a:t>
            </a:r>
            <a:r>
              <a:rPr lang="en-US" sz="2000" dirty="0"/>
              <a:t>that triggers the row decoder</a:t>
            </a:r>
          </a:p>
          <a:p>
            <a:pPr lvl="1">
              <a:spcBef>
                <a:spcPts val="600"/>
              </a:spcBef>
            </a:pPr>
            <a:r>
              <a:rPr lang="en-US" sz="2000" i="1" dirty="0">
                <a:solidFill>
                  <a:schemeClr val="accent2"/>
                </a:solidFill>
              </a:rPr>
              <a:t>CAS</a:t>
            </a:r>
            <a:r>
              <a:rPr lang="en-US" sz="2000" dirty="0"/>
              <a:t> or </a:t>
            </a:r>
            <a:r>
              <a:rPr lang="en-US" sz="2000" i="1" dirty="0">
                <a:solidFill>
                  <a:schemeClr val="accent2"/>
                </a:solidFill>
              </a:rPr>
              <a:t>Column Access Strobe </a:t>
            </a:r>
            <a:r>
              <a:rPr lang="en-US" sz="2000" dirty="0"/>
              <a:t>that triggers the column selector</a:t>
            </a:r>
          </a:p>
          <a:p>
            <a:pPr lvl="1">
              <a:spcBef>
                <a:spcPts val="600"/>
              </a:spcBef>
            </a:pP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b="1" dirty="0">
                <a:solidFill>
                  <a:schemeClr val="accent1"/>
                </a:solidFill>
              </a:rPr>
              <a:t>Latency</a:t>
            </a:r>
            <a:r>
              <a:rPr lang="en-US" sz="2400" b="1" dirty="0"/>
              <a:t>: Time to access one word</a:t>
            </a:r>
          </a:p>
          <a:p>
            <a:pPr lvl="1"/>
            <a:r>
              <a:rPr lang="en-US" sz="2000" i="1" dirty="0">
                <a:solidFill>
                  <a:schemeClr val="accent2"/>
                </a:solidFill>
              </a:rPr>
              <a:t>Access Time</a:t>
            </a:r>
            <a:r>
              <a:rPr lang="en-US" sz="2000" dirty="0"/>
              <a:t>: time taken when word is read or written</a:t>
            </a:r>
          </a:p>
          <a:p>
            <a:pPr lvl="2"/>
            <a:r>
              <a:rPr lang="en-US" sz="2000" dirty="0"/>
              <a:t>read access and write access times can be different</a:t>
            </a:r>
          </a:p>
          <a:p>
            <a:pPr lvl="1"/>
            <a:r>
              <a:rPr lang="en-US" sz="2000" i="1" dirty="0">
                <a:solidFill>
                  <a:schemeClr val="accent2"/>
                </a:solidFill>
              </a:rPr>
              <a:t>Cycle Time</a:t>
            </a:r>
            <a:r>
              <a:rPr lang="en-US" sz="2000" dirty="0"/>
              <a:t>: time between successive (read or write) requests</a:t>
            </a:r>
          </a:p>
          <a:p>
            <a:pPr marL="527518" lvl="1" indent="0">
              <a:buNone/>
            </a:pPr>
            <a:endParaRPr lang="en-US" sz="2000" dirty="0"/>
          </a:p>
          <a:p>
            <a:r>
              <a:rPr lang="en-US" sz="2400" b="1" dirty="0">
                <a:solidFill>
                  <a:schemeClr val="accent1"/>
                </a:solidFill>
              </a:rPr>
              <a:t>Bandwidth</a:t>
            </a:r>
            <a:r>
              <a:rPr lang="en-US" sz="2400" b="1" dirty="0"/>
              <a:t>: How much data can be supplied per unit time</a:t>
            </a:r>
          </a:p>
          <a:p>
            <a:pPr lvl="1"/>
            <a:r>
              <a:rPr lang="en-US" sz="2000" dirty="0"/>
              <a:t>Width of the data channel  *  channel usage frequency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E6E73-B7D0-46AA-97E3-6BE6CEBE72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F7306-A9E8-4E59-83B4-C5530AEB9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C8CEA-E9F9-4112-80F1-B090F1E817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939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4127E5-7E45-489D-A6FE-12C2896D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DRAM Design 1: The Classical</a:t>
            </a:r>
            <a:endParaRPr lang="en-US" dirty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sz="quarter" idx="13"/>
          </p:nvPr>
        </p:nvSpPr>
        <p:spPr>
          <a:noFill/>
          <a:ln/>
        </p:spPr>
        <p:txBody>
          <a:bodyPr>
            <a:noAutofit/>
          </a:bodyPr>
          <a:lstStyle/>
          <a:p>
            <a:r>
              <a:rPr lang="en-US" sz="2400" b="1" dirty="0"/>
              <a:t>DRAM Organization:</a:t>
            </a:r>
          </a:p>
          <a:p>
            <a:pPr lvl="1"/>
            <a:r>
              <a:rPr lang="en-US" sz="2000" dirty="0"/>
              <a:t>N rows x N column x M-bit (planes)</a:t>
            </a:r>
          </a:p>
          <a:p>
            <a:pPr lvl="1"/>
            <a:r>
              <a:rPr lang="en-US" sz="2000" dirty="0"/>
              <a:t>Reads or Writes M-bit at a time</a:t>
            </a:r>
          </a:p>
          <a:p>
            <a:pPr lvl="1"/>
            <a:r>
              <a:rPr lang="en-US" sz="2000" dirty="0"/>
              <a:t>Each M-bit access requires a RAS / CAS cycle</a:t>
            </a:r>
          </a:p>
        </p:txBody>
      </p:sp>
      <p:sp>
        <p:nvSpPr>
          <p:cNvPr id="1064964" name="Line 4"/>
          <p:cNvSpPr>
            <a:spLocks noChangeShapeType="1"/>
          </p:cNvSpPr>
          <p:nvPr/>
        </p:nvSpPr>
        <p:spPr bwMode="auto">
          <a:xfrm>
            <a:off x="1475740" y="5328454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65" name="Line 5"/>
          <p:cNvSpPr>
            <a:spLocks noChangeShapeType="1"/>
          </p:cNvSpPr>
          <p:nvPr/>
        </p:nvSpPr>
        <p:spPr bwMode="auto">
          <a:xfrm>
            <a:off x="1475740" y="5633254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66" name="Line 6"/>
          <p:cNvSpPr>
            <a:spLocks noChangeShapeType="1"/>
          </p:cNvSpPr>
          <p:nvPr/>
        </p:nvSpPr>
        <p:spPr bwMode="auto">
          <a:xfrm>
            <a:off x="1704340" y="5341154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67" name="Line 7"/>
          <p:cNvSpPr>
            <a:spLocks noChangeShapeType="1"/>
          </p:cNvSpPr>
          <p:nvPr/>
        </p:nvSpPr>
        <p:spPr bwMode="auto">
          <a:xfrm flipV="1">
            <a:off x="1704340" y="5315754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68" name="Line 8"/>
          <p:cNvSpPr>
            <a:spLocks noChangeShapeType="1"/>
          </p:cNvSpPr>
          <p:nvPr/>
        </p:nvSpPr>
        <p:spPr bwMode="auto">
          <a:xfrm>
            <a:off x="1856740" y="5328454"/>
            <a:ext cx="127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69" name="Line 9"/>
          <p:cNvSpPr>
            <a:spLocks noChangeShapeType="1"/>
          </p:cNvSpPr>
          <p:nvPr/>
        </p:nvSpPr>
        <p:spPr bwMode="auto">
          <a:xfrm>
            <a:off x="1856740" y="5633254"/>
            <a:ext cx="127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70" name="Line 10"/>
          <p:cNvSpPr>
            <a:spLocks noChangeShapeType="1"/>
          </p:cNvSpPr>
          <p:nvPr/>
        </p:nvSpPr>
        <p:spPr bwMode="auto">
          <a:xfrm>
            <a:off x="3152140" y="5341154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71" name="Line 11"/>
          <p:cNvSpPr>
            <a:spLocks noChangeShapeType="1"/>
          </p:cNvSpPr>
          <p:nvPr/>
        </p:nvSpPr>
        <p:spPr bwMode="auto">
          <a:xfrm flipV="1">
            <a:off x="3152140" y="5315754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72" name="Line 12"/>
          <p:cNvSpPr>
            <a:spLocks noChangeShapeType="1"/>
          </p:cNvSpPr>
          <p:nvPr/>
        </p:nvSpPr>
        <p:spPr bwMode="auto">
          <a:xfrm>
            <a:off x="4904740" y="5328454"/>
            <a:ext cx="73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73" name="Line 13"/>
          <p:cNvSpPr>
            <a:spLocks noChangeShapeType="1"/>
          </p:cNvSpPr>
          <p:nvPr/>
        </p:nvSpPr>
        <p:spPr bwMode="auto">
          <a:xfrm>
            <a:off x="4904740" y="5633254"/>
            <a:ext cx="73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74" name="Rectangle 14"/>
          <p:cNvSpPr>
            <a:spLocks noChangeArrowheads="1"/>
          </p:cNvSpPr>
          <p:nvPr/>
        </p:nvSpPr>
        <p:spPr bwMode="auto">
          <a:xfrm>
            <a:off x="1829754" y="5328455"/>
            <a:ext cx="128734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/>
              <a:t>Row Address</a:t>
            </a:r>
          </a:p>
        </p:txBody>
      </p:sp>
      <p:sp>
        <p:nvSpPr>
          <p:cNvPr id="1064975" name="Line 15"/>
          <p:cNvSpPr>
            <a:spLocks noChangeShapeType="1"/>
          </p:cNvSpPr>
          <p:nvPr/>
        </p:nvSpPr>
        <p:spPr bwMode="auto">
          <a:xfrm>
            <a:off x="2377440" y="4198154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76" name="Line 16"/>
          <p:cNvSpPr>
            <a:spLocks noChangeShapeType="1"/>
          </p:cNvSpPr>
          <p:nvPr/>
        </p:nvSpPr>
        <p:spPr bwMode="auto">
          <a:xfrm>
            <a:off x="1475740" y="4871254"/>
            <a:ext cx="210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77" name="Line 17"/>
          <p:cNvSpPr>
            <a:spLocks noChangeShapeType="1"/>
          </p:cNvSpPr>
          <p:nvPr/>
        </p:nvSpPr>
        <p:spPr bwMode="auto">
          <a:xfrm>
            <a:off x="3609340" y="4883954"/>
            <a:ext cx="127000" cy="203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78" name="Line 18"/>
          <p:cNvSpPr>
            <a:spLocks noChangeShapeType="1"/>
          </p:cNvSpPr>
          <p:nvPr/>
        </p:nvSpPr>
        <p:spPr bwMode="auto">
          <a:xfrm>
            <a:off x="3761740" y="5099854"/>
            <a:ext cx="165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79" name="Line 19"/>
          <p:cNvSpPr>
            <a:spLocks noChangeShapeType="1"/>
          </p:cNvSpPr>
          <p:nvPr/>
        </p:nvSpPr>
        <p:spPr bwMode="auto">
          <a:xfrm flipV="1">
            <a:off x="5438140" y="4858554"/>
            <a:ext cx="127000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80" name="Line 20"/>
          <p:cNvSpPr>
            <a:spLocks noChangeShapeType="1"/>
          </p:cNvSpPr>
          <p:nvPr/>
        </p:nvSpPr>
        <p:spPr bwMode="auto">
          <a:xfrm>
            <a:off x="5590540" y="4871254"/>
            <a:ext cx="195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81" name="Rectangle 21"/>
          <p:cNvSpPr>
            <a:spLocks noChangeArrowheads="1"/>
          </p:cNvSpPr>
          <p:nvPr/>
        </p:nvSpPr>
        <p:spPr bwMode="auto">
          <a:xfrm>
            <a:off x="1372554" y="4871255"/>
            <a:ext cx="514565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/>
              <a:t>CAS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372554" y="4325154"/>
            <a:ext cx="8764587" cy="349250"/>
            <a:chOff x="135" y="3112"/>
            <a:chExt cx="5521" cy="220"/>
          </a:xfrm>
        </p:grpSpPr>
        <p:sp>
          <p:nvSpPr>
            <p:cNvPr id="1064983" name="Line 23"/>
            <p:cNvSpPr>
              <a:spLocks noChangeShapeType="1"/>
            </p:cNvSpPr>
            <p:nvPr/>
          </p:nvSpPr>
          <p:spPr bwMode="auto">
            <a:xfrm>
              <a:off x="200" y="3120"/>
              <a:ext cx="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4984" name="Line 24"/>
            <p:cNvSpPr>
              <a:spLocks noChangeShapeType="1"/>
            </p:cNvSpPr>
            <p:nvPr/>
          </p:nvSpPr>
          <p:spPr bwMode="auto">
            <a:xfrm>
              <a:off x="728" y="3128"/>
              <a:ext cx="8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4985" name="Line 25"/>
            <p:cNvSpPr>
              <a:spLocks noChangeShapeType="1"/>
            </p:cNvSpPr>
            <p:nvPr/>
          </p:nvSpPr>
          <p:spPr bwMode="auto">
            <a:xfrm>
              <a:off x="824" y="3264"/>
              <a:ext cx="18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4986" name="Line 26"/>
            <p:cNvSpPr>
              <a:spLocks noChangeShapeType="1"/>
            </p:cNvSpPr>
            <p:nvPr/>
          </p:nvSpPr>
          <p:spPr bwMode="auto">
            <a:xfrm flipV="1">
              <a:off x="2696" y="3112"/>
              <a:ext cx="8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4987" name="Line 27"/>
            <p:cNvSpPr>
              <a:spLocks noChangeShapeType="1"/>
            </p:cNvSpPr>
            <p:nvPr/>
          </p:nvSpPr>
          <p:spPr bwMode="auto">
            <a:xfrm>
              <a:off x="2792" y="3120"/>
              <a:ext cx="4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4988" name="Rectangle 28"/>
            <p:cNvSpPr>
              <a:spLocks noChangeArrowheads="1"/>
            </p:cNvSpPr>
            <p:nvPr/>
          </p:nvSpPr>
          <p:spPr bwMode="auto">
            <a:xfrm>
              <a:off x="135" y="3120"/>
              <a:ext cx="32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RAS</a:t>
              </a:r>
            </a:p>
          </p:txBody>
        </p:sp>
        <p:sp>
          <p:nvSpPr>
            <p:cNvPr id="1064989" name="Line 29"/>
            <p:cNvSpPr>
              <a:spLocks noChangeShapeType="1"/>
            </p:cNvSpPr>
            <p:nvPr/>
          </p:nvSpPr>
          <p:spPr bwMode="auto">
            <a:xfrm>
              <a:off x="3224" y="3128"/>
              <a:ext cx="8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4990" name="Line 30"/>
            <p:cNvSpPr>
              <a:spLocks noChangeShapeType="1"/>
            </p:cNvSpPr>
            <p:nvPr/>
          </p:nvSpPr>
          <p:spPr bwMode="auto">
            <a:xfrm>
              <a:off x="3320" y="3264"/>
              <a:ext cx="18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4991" name="Line 31"/>
            <p:cNvSpPr>
              <a:spLocks noChangeShapeType="1"/>
            </p:cNvSpPr>
            <p:nvPr/>
          </p:nvSpPr>
          <p:spPr bwMode="auto">
            <a:xfrm flipV="1">
              <a:off x="5192" y="3112"/>
              <a:ext cx="8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4992" name="Line 32"/>
            <p:cNvSpPr>
              <a:spLocks noChangeShapeType="1"/>
            </p:cNvSpPr>
            <p:nvPr/>
          </p:nvSpPr>
          <p:spPr bwMode="auto">
            <a:xfrm>
              <a:off x="5288" y="3120"/>
              <a:ext cx="3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4993" name="Rectangle 33"/>
          <p:cNvSpPr>
            <a:spLocks noChangeArrowheads="1"/>
          </p:cNvSpPr>
          <p:nvPr/>
        </p:nvSpPr>
        <p:spPr bwMode="auto">
          <a:xfrm>
            <a:off x="3429953" y="5328455"/>
            <a:ext cx="118231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/>
              <a:t>Col Address</a:t>
            </a:r>
          </a:p>
        </p:txBody>
      </p:sp>
      <p:sp>
        <p:nvSpPr>
          <p:cNvPr id="1064994" name="Line 34"/>
          <p:cNvSpPr>
            <a:spLocks noChangeShapeType="1"/>
          </p:cNvSpPr>
          <p:nvPr/>
        </p:nvSpPr>
        <p:spPr bwMode="auto">
          <a:xfrm>
            <a:off x="4752340" y="5341154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5" name="Line 35"/>
          <p:cNvSpPr>
            <a:spLocks noChangeShapeType="1"/>
          </p:cNvSpPr>
          <p:nvPr/>
        </p:nvSpPr>
        <p:spPr bwMode="auto">
          <a:xfrm flipV="1">
            <a:off x="4752340" y="5315754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6" name="Line 36"/>
          <p:cNvSpPr>
            <a:spLocks noChangeShapeType="1"/>
          </p:cNvSpPr>
          <p:nvPr/>
        </p:nvSpPr>
        <p:spPr bwMode="auto">
          <a:xfrm>
            <a:off x="3304540" y="5633254"/>
            <a:ext cx="142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7" name="Line 37"/>
          <p:cNvSpPr>
            <a:spLocks noChangeShapeType="1"/>
          </p:cNvSpPr>
          <p:nvPr/>
        </p:nvSpPr>
        <p:spPr bwMode="auto">
          <a:xfrm>
            <a:off x="3304540" y="5328454"/>
            <a:ext cx="142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8" name="Line 38"/>
          <p:cNvSpPr>
            <a:spLocks noChangeShapeType="1"/>
          </p:cNvSpPr>
          <p:nvPr/>
        </p:nvSpPr>
        <p:spPr bwMode="auto">
          <a:xfrm>
            <a:off x="5666740" y="5341154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9" name="Line 39"/>
          <p:cNvSpPr>
            <a:spLocks noChangeShapeType="1"/>
          </p:cNvSpPr>
          <p:nvPr/>
        </p:nvSpPr>
        <p:spPr bwMode="auto">
          <a:xfrm flipV="1">
            <a:off x="5666740" y="5315754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00" name="Line 40"/>
          <p:cNvSpPr>
            <a:spLocks noChangeShapeType="1"/>
          </p:cNvSpPr>
          <p:nvPr/>
        </p:nvSpPr>
        <p:spPr bwMode="auto">
          <a:xfrm>
            <a:off x="5819140" y="5328454"/>
            <a:ext cx="127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01" name="Line 41"/>
          <p:cNvSpPr>
            <a:spLocks noChangeShapeType="1"/>
          </p:cNvSpPr>
          <p:nvPr/>
        </p:nvSpPr>
        <p:spPr bwMode="auto">
          <a:xfrm>
            <a:off x="5819140" y="5633254"/>
            <a:ext cx="127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02" name="Line 42"/>
          <p:cNvSpPr>
            <a:spLocks noChangeShapeType="1"/>
          </p:cNvSpPr>
          <p:nvPr/>
        </p:nvSpPr>
        <p:spPr bwMode="auto">
          <a:xfrm>
            <a:off x="7114540" y="5341154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03" name="Line 43"/>
          <p:cNvSpPr>
            <a:spLocks noChangeShapeType="1"/>
          </p:cNvSpPr>
          <p:nvPr/>
        </p:nvSpPr>
        <p:spPr bwMode="auto">
          <a:xfrm flipV="1">
            <a:off x="7114540" y="5315754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04" name="Rectangle 44"/>
          <p:cNvSpPr>
            <a:spLocks noChangeArrowheads="1"/>
          </p:cNvSpPr>
          <p:nvPr/>
        </p:nvSpPr>
        <p:spPr bwMode="auto">
          <a:xfrm>
            <a:off x="5792154" y="5328455"/>
            <a:ext cx="128734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/>
              <a:t>Row Address</a:t>
            </a:r>
          </a:p>
        </p:txBody>
      </p:sp>
      <p:sp>
        <p:nvSpPr>
          <p:cNvPr id="1065005" name="Rectangle 45"/>
          <p:cNvSpPr>
            <a:spLocks noChangeArrowheads="1"/>
          </p:cNvSpPr>
          <p:nvPr/>
        </p:nvSpPr>
        <p:spPr bwMode="auto">
          <a:xfrm>
            <a:off x="7392353" y="5328455"/>
            <a:ext cx="118231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/>
              <a:t>Col Address</a:t>
            </a:r>
          </a:p>
        </p:txBody>
      </p:sp>
      <p:sp>
        <p:nvSpPr>
          <p:cNvPr id="1065006" name="Line 46"/>
          <p:cNvSpPr>
            <a:spLocks noChangeShapeType="1"/>
          </p:cNvSpPr>
          <p:nvPr/>
        </p:nvSpPr>
        <p:spPr bwMode="auto">
          <a:xfrm>
            <a:off x="8714740" y="5341154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07" name="Line 47"/>
          <p:cNvSpPr>
            <a:spLocks noChangeShapeType="1"/>
          </p:cNvSpPr>
          <p:nvPr/>
        </p:nvSpPr>
        <p:spPr bwMode="auto">
          <a:xfrm flipV="1">
            <a:off x="8714740" y="5315754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08" name="Line 48"/>
          <p:cNvSpPr>
            <a:spLocks noChangeShapeType="1"/>
          </p:cNvSpPr>
          <p:nvPr/>
        </p:nvSpPr>
        <p:spPr bwMode="auto">
          <a:xfrm>
            <a:off x="7266940" y="5633254"/>
            <a:ext cx="142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09" name="Line 49"/>
          <p:cNvSpPr>
            <a:spLocks noChangeShapeType="1"/>
          </p:cNvSpPr>
          <p:nvPr/>
        </p:nvSpPr>
        <p:spPr bwMode="auto">
          <a:xfrm>
            <a:off x="7266940" y="5328454"/>
            <a:ext cx="142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0" name="Line 50"/>
          <p:cNvSpPr>
            <a:spLocks noChangeShapeType="1"/>
          </p:cNvSpPr>
          <p:nvPr/>
        </p:nvSpPr>
        <p:spPr bwMode="auto">
          <a:xfrm>
            <a:off x="7571740" y="4883954"/>
            <a:ext cx="127000" cy="203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1" name="Line 51"/>
          <p:cNvSpPr>
            <a:spLocks noChangeShapeType="1"/>
          </p:cNvSpPr>
          <p:nvPr/>
        </p:nvSpPr>
        <p:spPr bwMode="auto">
          <a:xfrm>
            <a:off x="7724140" y="5099854"/>
            <a:ext cx="165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2" name="Line 52"/>
          <p:cNvSpPr>
            <a:spLocks noChangeShapeType="1"/>
          </p:cNvSpPr>
          <p:nvPr/>
        </p:nvSpPr>
        <p:spPr bwMode="auto">
          <a:xfrm flipV="1">
            <a:off x="9400540" y="4858554"/>
            <a:ext cx="127000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3" name="Line 53"/>
          <p:cNvSpPr>
            <a:spLocks noChangeShapeType="1"/>
          </p:cNvSpPr>
          <p:nvPr/>
        </p:nvSpPr>
        <p:spPr bwMode="auto">
          <a:xfrm>
            <a:off x="9552940" y="4871254"/>
            <a:ext cx="58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4" name="Line 54"/>
          <p:cNvSpPr>
            <a:spLocks noChangeShapeType="1"/>
          </p:cNvSpPr>
          <p:nvPr/>
        </p:nvSpPr>
        <p:spPr bwMode="auto">
          <a:xfrm>
            <a:off x="8867140" y="5328454"/>
            <a:ext cx="73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5" name="Line 55"/>
          <p:cNvSpPr>
            <a:spLocks noChangeShapeType="1"/>
          </p:cNvSpPr>
          <p:nvPr/>
        </p:nvSpPr>
        <p:spPr bwMode="auto">
          <a:xfrm>
            <a:off x="8867140" y="5633254"/>
            <a:ext cx="73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6" name="Line 56"/>
          <p:cNvSpPr>
            <a:spLocks noChangeShapeType="1"/>
          </p:cNvSpPr>
          <p:nvPr/>
        </p:nvSpPr>
        <p:spPr bwMode="auto">
          <a:xfrm>
            <a:off x="9629140" y="5341154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7" name="Line 57"/>
          <p:cNvSpPr>
            <a:spLocks noChangeShapeType="1"/>
          </p:cNvSpPr>
          <p:nvPr/>
        </p:nvSpPr>
        <p:spPr bwMode="auto">
          <a:xfrm flipV="1">
            <a:off x="9629140" y="5315754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8" name="Line 58"/>
          <p:cNvSpPr>
            <a:spLocks noChangeShapeType="1"/>
          </p:cNvSpPr>
          <p:nvPr/>
        </p:nvSpPr>
        <p:spPr bwMode="auto">
          <a:xfrm>
            <a:off x="9781540" y="5328454"/>
            <a:ext cx="35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19" name="Line 59"/>
          <p:cNvSpPr>
            <a:spLocks noChangeShapeType="1"/>
          </p:cNvSpPr>
          <p:nvPr/>
        </p:nvSpPr>
        <p:spPr bwMode="auto">
          <a:xfrm>
            <a:off x="9781540" y="5633254"/>
            <a:ext cx="35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21" name="Line 61"/>
          <p:cNvSpPr>
            <a:spLocks noChangeShapeType="1"/>
          </p:cNvSpPr>
          <p:nvPr/>
        </p:nvSpPr>
        <p:spPr bwMode="auto">
          <a:xfrm>
            <a:off x="5501640" y="4198154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22" name="Line 62"/>
          <p:cNvSpPr>
            <a:spLocks noChangeShapeType="1"/>
          </p:cNvSpPr>
          <p:nvPr/>
        </p:nvSpPr>
        <p:spPr bwMode="auto">
          <a:xfrm>
            <a:off x="6339840" y="4198154"/>
            <a:ext cx="0" cy="1574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23" name="Line 63"/>
          <p:cNvSpPr>
            <a:spLocks noChangeShapeType="1"/>
          </p:cNvSpPr>
          <p:nvPr/>
        </p:nvSpPr>
        <p:spPr bwMode="auto">
          <a:xfrm>
            <a:off x="9464040" y="4198154"/>
            <a:ext cx="0" cy="1574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06"/>
          <p:cNvGrpSpPr>
            <a:grpSpLocks/>
          </p:cNvGrpSpPr>
          <p:nvPr/>
        </p:nvGrpSpPr>
        <p:grpSpPr bwMode="auto">
          <a:xfrm>
            <a:off x="2377440" y="3402820"/>
            <a:ext cx="3111500" cy="381000"/>
            <a:chOff x="768" y="2784"/>
            <a:chExt cx="1960" cy="240"/>
          </a:xfrm>
        </p:grpSpPr>
        <p:sp>
          <p:nvSpPr>
            <p:cNvPr id="1065020" name="Rectangle 60"/>
            <p:cNvSpPr>
              <a:spLocks noChangeArrowheads="1"/>
            </p:cNvSpPr>
            <p:nvPr/>
          </p:nvSpPr>
          <p:spPr bwMode="auto">
            <a:xfrm>
              <a:off x="1200" y="2784"/>
              <a:ext cx="764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 dirty="0"/>
                <a:t>Access Time</a:t>
              </a:r>
            </a:p>
          </p:txBody>
        </p:sp>
        <p:sp>
          <p:nvSpPr>
            <p:cNvPr id="1065024" name="Line 64"/>
            <p:cNvSpPr>
              <a:spLocks noChangeShapeType="1"/>
            </p:cNvSpPr>
            <p:nvPr/>
          </p:nvSpPr>
          <p:spPr bwMode="auto">
            <a:xfrm flipV="1">
              <a:off x="768" y="3016"/>
              <a:ext cx="1960" cy="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" name="Group 105"/>
          <p:cNvGrpSpPr>
            <a:grpSpLocks/>
          </p:cNvGrpSpPr>
          <p:nvPr/>
        </p:nvGrpSpPr>
        <p:grpSpPr bwMode="auto">
          <a:xfrm>
            <a:off x="2377440" y="3117068"/>
            <a:ext cx="3962400" cy="336550"/>
            <a:chOff x="384" y="2488"/>
            <a:chExt cx="2496" cy="212"/>
          </a:xfrm>
        </p:grpSpPr>
        <p:sp>
          <p:nvSpPr>
            <p:cNvPr id="1065063" name="Line 103"/>
            <p:cNvSpPr>
              <a:spLocks noChangeShapeType="1"/>
            </p:cNvSpPr>
            <p:nvPr/>
          </p:nvSpPr>
          <p:spPr bwMode="auto">
            <a:xfrm>
              <a:off x="384" y="2680"/>
              <a:ext cx="24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64" name="Rectangle 104"/>
            <p:cNvSpPr>
              <a:spLocks noChangeArrowheads="1"/>
            </p:cNvSpPr>
            <p:nvPr/>
          </p:nvSpPr>
          <p:spPr bwMode="auto">
            <a:xfrm>
              <a:off x="1296" y="2488"/>
              <a:ext cx="68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 dirty="0"/>
                <a:t>Cycle Time</a:t>
              </a:r>
            </a:p>
          </p:txBody>
        </p:sp>
      </p:grpSp>
      <p:sp>
        <p:nvSpPr>
          <p:cNvPr id="105" name="Rectangle 79"/>
          <p:cNvSpPr>
            <a:spLocks noChangeArrowheads="1"/>
          </p:cNvSpPr>
          <p:nvPr/>
        </p:nvSpPr>
        <p:spPr bwMode="auto">
          <a:xfrm>
            <a:off x="4629673" y="3831449"/>
            <a:ext cx="956288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 dirty="0"/>
              <a:t>1st M-bit</a:t>
            </a:r>
          </a:p>
        </p:txBody>
      </p:sp>
      <p:sp>
        <p:nvSpPr>
          <p:cNvPr id="106" name="Line 80"/>
          <p:cNvSpPr>
            <a:spLocks noChangeShapeType="1"/>
          </p:cNvSpPr>
          <p:nvPr/>
        </p:nvSpPr>
        <p:spPr bwMode="auto">
          <a:xfrm>
            <a:off x="4730108" y="4188638"/>
            <a:ext cx="749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Line 80"/>
          <p:cNvSpPr>
            <a:spLocks noChangeShapeType="1"/>
          </p:cNvSpPr>
          <p:nvPr/>
        </p:nvSpPr>
        <p:spPr bwMode="auto">
          <a:xfrm>
            <a:off x="8730636" y="4188638"/>
            <a:ext cx="749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79"/>
          <p:cNvSpPr>
            <a:spLocks noChangeArrowheads="1"/>
          </p:cNvSpPr>
          <p:nvPr/>
        </p:nvSpPr>
        <p:spPr bwMode="auto">
          <a:xfrm>
            <a:off x="8558763" y="3831449"/>
            <a:ext cx="1027526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 dirty="0"/>
              <a:t>2nd M-bit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B98DBC-03F7-46DF-A42F-3E18FC2DD011}"/>
              </a:ext>
            </a:extLst>
          </p:cNvPr>
          <p:cNvSpPr txBox="1">
            <a:spLocks/>
          </p:cNvSpPr>
          <p:nvPr/>
        </p:nvSpPr>
        <p:spPr>
          <a:xfrm>
            <a:off x="-2056447" y="2296677"/>
            <a:ext cx="10972799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altLang="en-US" sz="4400" dirty="0">
              <a:ea typeface="ＭＳ Ｐゴシック" pitchFamily="34" charset="-128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F30FA3-35AF-4936-B24D-B263C79BEE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50B2CC-CDEC-414B-AAC8-AB169F3AF7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F4CA9D-81F2-4C58-B7B5-91A3BB8B0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4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1284936" y="3675213"/>
            <a:ext cx="8764587" cy="1816100"/>
            <a:chOff x="135" y="2832"/>
            <a:chExt cx="5521" cy="1144"/>
          </a:xfrm>
        </p:grpSpPr>
        <p:sp>
          <p:nvSpPr>
            <p:cNvPr id="1071151" name="Line 47"/>
            <p:cNvSpPr>
              <a:spLocks noChangeShapeType="1"/>
            </p:cNvSpPr>
            <p:nvPr/>
          </p:nvSpPr>
          <p:spPr bwMode="auto">
            <a:xfrm>
              <a:off x="200" y="3744"/>
              <a:ext cx="1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52" name="Line 48"/>
            <p:cNvSpPr>
              <a:spLocks noChangeShapeType="1"/>
            </p:cNvSpPr>
            <p:nvPr/>
          </p:nvSpPr>
          <p:spPr bwMode="auto">
            <a:xfrm>
              <a:off x="200" y="3936"/>
              <a:ext cx="1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53" name="Line 49"/>
            <p:cNvSpPr>
              <a:spLocks noChangeShapeType="1"/>
            </p:cNvSpPr>
            <p:nvPr/>
          </p:nvSpPr>
          <p:spPr bwMode="auto">
            <a:xfrm>
              <a:off x="344" y="3752"/>
              <a:ext cx="8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54" name="Line 50"/>
            <p:cNvSpPr>
              <a:spLocks noChangeShapeType="1"/>
            </p:cNvSpPr>
            <p:nvPr/>
          </p:nvSpPr>
          <p:spPr bwMode="auto">
            <a:xfrm flipV="1">
              <a:off x="344" y="3736"/>
              <a:ext cx="8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55" name="Line 51"/>
            <p:cNvSpPr>
              <a:spLocks noChangeShapeType="1"/>
            </p:cNvSpPr>
            <p:nvPr/>
          </p:nvSpPr>
          <p:spPr bwMode="auto">
            <a:xfrm>
              <a:off x="440" y="3744"/>
              <a:ext cx="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56" name="Line 52"/>
            <p:cNvSpPr>
              <a:spLocks noChangeShapeType="1"/>
            </p:cNvSpPr>
            <p:nvPr/>
          </p:nvSpPr>
          <p:spPr bwMode="auto">
            <a:xfrm>
              <a:off x="440" y="3936"/>
              <a:ext cx="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57" name="Line 53"/>
            <p:cNvSpPr>
              <a:spLocks noChangeShapeType="1"/>
            </p:cNvSpPr>
            <p:nvPr/>
          </p:nvSpPr>
          <p:spPr bwMode="auto">
            <a:xfrm>
              <a:off x="1256" y="3752"/>
              <a:ext cx="8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58" name="Line 54"/>
            <p:cNvSpPr>
              <a:spLocks noChangeShapeType="1"/>
            </p:cNvSpPr>
            <p:nvPr/>
          </p:nvSpPr>
          <p:spPr bwMode="auto">
            <a:xfrm flipV="1">
              <a:off x="1256" y="3736"/>
              <a:ext cx="8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59" name="Rectangle 55"/>
            <p:cNvSpPr>
              <a:spLocks noChangeArrowheads="1"/>
            </p:cNvSpPr>
            <p:nvPr/>
          </p:nvSpPr>
          <p:spPr bwMode="auto">
            <a:xfrm>
              <a:off x="423" y="3744"/>
              <a:ext cx="811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Row Address</a:t>
              </a:r>
            </a:p>
          </p:txBody>
        </p:sp>
        <p:sp>
          <p:nvSpPr>
            <p:cNvPr id="1071160" name="Line 56"/>
            <p:cNvSpPr>
              <a:spLocks noChangeShapeType="1"/>
            </p:cNvSpPr>
            <p:nvPr/>
          </p:nvSpPr>
          <p:spPr bwMode="auto">
            <a:xfrm>
              <a:off x="768" y="3032"/>
              <a:ext cx="0" cy="9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61" name="Line 57"/>
            <p:cNvSpPr>
              <a:spLocks noChangeShapeType="1"/>
            </p:cNvSpPr>
            <p:nvPr/>
          </p:nvSpPr>
          <p:spPr bwMode="auto">
            <a:xfrm>
              <a:off x="200" y="3456"/>
              <a:ext cx="14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62" name="Line 58"/>
            <p:cNvSpPr>
              <a:spLocks noChangeShapeType="1"/>
            </p:cNvSpPr>
            <p:nvPr/>
          </p:nvSpPr>
          <p:spPr bwMode="auto">
            <a:xfrm>
              <a:off x="1640" y="3464"/>
              <a:ext cx="8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63" name="Line 59"/>
            <p:cNvSpPr>
              <a:spLocks noChangeShapeType="1"/>
            </p:cNvSpPr>
            <p:nvPr/>
          </p:nvSpPr>
          <p:spPr bwMode="auto">
            <a:xfrm>
              <a:off x="1736" y="3600"/>
              <a:ext cx="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64" name="Line 60"/>
            <p:cNvSpPr>
              <a:spLocks noChangeShapeType="1"/>
            </p:cNvSpPr>
            <p:nvPr/>
          </p:nvSpPr>
          <p:spPr bwMode="auto">
            <a:xfrm flipV="1">
              <a:off x="2264" y="3448"/>
              <a:ext cx="8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65" name="Rectangle 61"/>
            <p:cNvSpPr>
              <a:spLocks noChangeArrowheads="1"/>
            </p:cNvSpPr>
            <p:nvPr/>
          </p:nvSpPr>
          <p:spPr bwMode="auto">
            <a:xfrm>
              <a:off x="135" y="3456"/>
              <a:ext cx="324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CAS</a:t>
              </a:r>
            </a:p>
          </p:txBody>
        </p:sp>
        <p:sp>
          <p:nvSpPr>
            <p:cNvPr id="1071166" name="Line 62"/>
            <p:cNvSpPr>
              <a:spLocks noChangeShapeType="1"/>
            </p:cNvSpPr>
            <p:nvPr/>
          </p:nvSpPr>
          <p:spPr bwMode="auto">
            <a:xfrm>
              <a:off x="200" y="3120"/>
              <a:ext cx="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67" name="Line 63"/>
            <p:cNvSpPr>
              <a:spLocks noChangeShapeType="1"/>
            </p:cNvSpPr>
            <p:nvPr/>
          </p:nvSpPr>
          <p:spPr bwMode="auto">
            <a:xfrm>
              <a:off x="728" y="3128"/>
              <a:ext cx="8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68" name="Line 64"/>
            <p:cNvSpPr>
              <a:spLocks noChangeShapeType="1"/>
            </p:cNvSpPr>
            <p:nvPr/>
          </p:nvSpPr>
          <p:spPr bwMode="auto">
            <a:xfrm>
              <a:off x="824" y="3264"/>
              <a:ext cx="2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69" name="Rectangle 65"/>
            <p:cNvSpPr>
              <a:spLocks noChangeArrowheads="1"/>
            </p:cNvSpPr>
            <p:nvPr/>
          </p:nvSpPr>
          <p:spPr bwMode="auto">
            <a:xfrm>
              <a:off x="135" y="3120"/>
              <a:ext cx="32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RAS</a:t>
              </a:r>
            </a:p>
          </p:txBody>
        </p:sp>
        <p:sp>
          <p:nvSpPr>
            <p:cNvPr id="1071170" name="Line 66"/>
            <p:cNvSpPr>
              <a:spLocks noChangeShapeType="1"/>
            </p:cNvSpPr>
            <p:nvPr/>
          </p:nvSpPr>
          <p:spPr bwMode="auto">
            <a:xfrm>
              <a:off x="3320" y="3264"/>
              <a:ext cx="19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71" name="Line 67"/>
            <p:cNvSpPr>
              <a:spLocks noChangeShapeType="1"/>
            </p:cNvSpPr>
            <p:nvPr/>
          </p:nvSpPr>
          <p:spPr bwMode="auto">
            <a:xfrm flipV="1">
              <a:off x="5288" y="3112"/>
              <a:ext cx="8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72" name="Line 68"/>
            <p:cNvSpPr>
              <a:spLocks noChangeShapeType="1"/>
            </p:cNvSpPr>
            <p:nvPr/>
          </p:nvSpPr>
          <p:spPr bwMode="auto">
            <a:xfrm>
              <a:off x="5384" y="3120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73" name="Rectangle 69"/>
            <p:cNvSpPr>
              <a:spLocks noChangeArrowheads="1"/>
            </p:cNvSpPr>
            <p:nvPr/>
          </p:nvSpPr>
          <p:spPr bwMode="auto">
            <a:xfrm>
              <a:off x="1431" y="3744"/>
              <a:ext cx="74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Col Address</a:t>
              </a:r>
            </a:p>
          </p:txBody>
        </p:sp>
        <p:sp>
          <p:nvSpPr>
            <p:cNvPr id="1071174" name="Line 70"/>
            <p:cNvSpPr>
              <a:spLocks noChangeShapeType="1"/>
            </p:cNvSpPr>
            <p:nvPr/>
          </p:nvSpPr>
          <p:spPr bwMode="auto">
            <a:xfrm>
              <a:off x="1352" y="3936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75" name="Line 71"/>
            <p:cNvSpPr>
              <a:spLocks noChangeShapeType="1"/>
            </p:cNvSpPr>
            <p:nvPr/>
          </p:nvSpPr>
          <p:spPr bwMode="auto">
            <a:xfrm>
              <a:off x="1352" y="3744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76" name="Line 72"/>
            <p:cNvSpPr>
              <a:spLocks noChangeShapeType="1"/>
            </p:cNvSpPr>
            <p:nvPr/>
          </p:nvSpPr>
          <p:spPr bwMode="auto">
            <a:xfrm>
              <a:off x="2264" y="3752"/>
              <a:ext cx="8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77" name="Line 73"/>
            <p:cNvSpPr>
              <a:spLocks noChangeShapeType="1"/>
            </p:cNvSpPr>
            <p:nvPr/>
          </p:nvSpPr>
          <p:spPr bwMode="auto">
            <a:xfrm flipV="1">
              <a:off x="2264" y="3736"/>
              <a:ext cx="8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78" name="Rectangle 74"/>
            <p:cNvSpPr>
              <a:spLocks noChangeArrowheads="1"/>
            </p:cNvSpPr>
            <p:nvPr/>
          </p:nvSpPr>
          <p:spPr bwMode="auto">
            <a:xfrm>
              <a:off x="2439" y="3744"/>
              <a:ext cx="74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Col Address</a:t>
              </a:r>
            </a:p>
          </p:txBody>
        </p:sp>
        <p:sp>
          <p:nvSpPr>
            <p:cNvPr id="1071179" name="Line 75"/>
            <p:cNvSpPr>
              <a:spLocks noChangeShapeType="1"/>
            </p:cNvSpPr>
            <p:nvPr/>
          </p:nvSpPr>
          <p:spPr bwMode="auto">
            <a:xfrm>
              <a:off x="3272" y="3752"/>
              <a:ext cx="8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80" name="Line 76"/>
            <p:cNvSpPr>
              <a:spLocks noChangeShapeType="1"/>
            </p:cNvSpPr>
            <p:nvPr/>
          </p:nvSpPr>
          <p:spPr bwMode="auto">
            <a:xfrm flipV="1">
              <a:off x="3272" y="3736"/>
              <a:ext cx="8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81" name="Line 77"/>
            <p:cNvSpPr>
              <a:spLocks noChangeShapeType="1"/>
            </p:cNvSpPr>
            <p:nvPr/>
          </p:nvSpPr>
          <p:spPr bwMode="auto">
            <a:xfrm>
              <a:off x="2360" y="3936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82" name="Line 78"/>
            <p:cNvSpPr>
              <a:spLocks noChangeShapeType="1"/>
            </p:cNvSpPr>
            <p:nvPr/>
          </p:nvSpPr>
          <p:spPr bwMode="auto">
            <a:xfrm>
              <a:off x="2360" y="3744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83" name="Rectangle 79"/>
            <p:cNvSpPr>
              <a:spLocks noChangeArrowheads="1"/>
            </p:cNvSpPr>
            <p:nvPr/>
          </p:nvSpPr>
          <p:spPr bwMode="auto">
            <a:xfrm>
              <a:off x="1737" y="2832"/>
              <a:ext cx="60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 dirty="0"/>
                <a:t>1st M-bit</a:t>
              </a:r>
            </a:p>
          </p:txBody>
        </p:sp>
        <p:sp>
          <p:nvSpPr>
            <p:cNvPr id="1071184" name="Line 80"/>
            <p:cNvSpPr>
              <a:spLocks noChangeShapeType="1"/>
            </p:cNvSpPr>
            <p:nvPr/>
          </p:nvSpPr>
          <p:spPr bwMode="auto">
            <a:xfrm>
              <a:off x="1824" y="3072"/>
              <a:ext cx="4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85" name="Line 81"/>
            <p:cNvSpPr>
              <a:spLocks noChangeShapeType="1"/>
            </p:cNvSpPr>
            <p:nvPr/>
          </p:nvSpPr>
          <p:spPr bwMode="auto">
            <a:xfrm>
              <a:off x="2304" y="3032"/>
              <a:ext cx="0" cy="9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86" name="Rectangle 82"/>
            <p:cNvSpPr>
              <a:spLocks noChangeArrowheads="1"/>
            </p:cNvSpPr>
            <p:nvPr/>
          </p:nvSpPr>
          <p:spPr bwMode="auto">
            <a:xfrm>
              <a:off x="3447" y="3744"/>
              <a:ext cx="74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Col Address</a:t>
              </a:r>
            </a:p>
          </p:txBody>
        </p:sp>
        <p:sp>
          <p:nvSpPr>
            <p:cNvPr id="1071187" name="Line 83"/>
            <p:cNvSpPr>
              <a:spLocks noChangeShapeType="1"/>
            </p:cNvSpPr>
            <p:nvPr/>
          </p:nvSpPr>
          <p:spPr bwMode="auto">
            <a:xfrm>
              <a:off x="4280" y="3752"/>
              <a:ext cx="8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88" name="Line 84"/>
            <p:cNvSpPr>
              <a:spLocks noChangeShapeType="1"/>
            </p:cNvSpPr>
            <p:nvPr/>
          </p:nvSpPr>
          <p:spPr bwMode="auto">
            <a:xfrm flipV="1">
              <a:off x="4280" y="3736"/>
              <a:ext cx="8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89" name="Line 85"/>
            <p:cNvSpPr>
              <a:spLocks noChangeShapeType="1"/>
            </p:cNvSpPr>
            <p:nvPr/>
          </p:nvSpPr>
          <p:spPr bwMode="auto">
            <a:xfrm>
              <a:off x="3368" y="3936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90" name="Line 86"/>
            <p:cNvSpPr>
              <a:spLocks noChangeShapeType="1"/>
            </p:cNvSpPr>
            <p:nvPr/>
          </p:nvSpPr>
          <p:spPr bwMode="auto">
            <a:xfrm>
              <a:off x="3368" y="3744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91" name="Rectangle 87"/>
            <p:cNvSpPr>
              <a:spLocks noChangeArrowheads="1"/>
            </p:cNvSpPr>
            <p:nvPr/>
          </p:nvSpPr>
          <p:spPr bwMode="auto">
            <a:xfrm>
              <a:off x="4455" y="3744"/>
              <a:ext cx="74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Col Address</a:t>
              </a:r>
            </a:p>
          </p:txBody>
        </p:sp>
        <p:sp>
          <p:nvSpPr>
            <p:cNvPr id="1071192" name="Line 88"/>
            <p:cNvSpPr>
              <a:spLocks noChangeShapeType="1"/>
            </p:cNvSpPr>
            <p:nvPr/>
          </p:nvSpPr>
          <p:spPr bwMode="auto">
            <a:xfrm>
              <a:off x="5288" y="3752"/>
              <a:ext cx="8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93" name="Line 89"/>
            <p:cNvSpPr>
              <a:spLocks noChangeShapeType="1"/>
            </p:cNvSpPr>
            <p:nvPr/>
          </p:nvSpPr>
          <p:spPr bwMode="auto">
            <a:xfrm flipV="1">
              <a:off x="5288" y="3736"/>
              <a:ext cx="80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94" name="Line 90"/>
            <p:cNvSpPr>
              <a:spLocks noChangeShapeType="1"/>
            </p:cNvSpPr>
            <p:nvPr/>
          </p:nvSpPr>
          <p:spPr bwMode="auto">
            <a:xfrm>
              <a:off x="4376" y="3936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95" name="Line 91"/>
            <p:cNvSpPr>
              <a:spLocks noChangeShapeType="1"/>
            </p:cNvSpPr>
            <p:nvPr/>
          </p:nvSpPr>
          <p:spPr bwMode="auto">
            <a:xfrm>
              <a:off x="4376" y="3744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96" name="Line 92"/>
            <p:cNvSpPr>
              <a:spLocks noChangeShapeType="1"/>
            </p:cNvSpPr>
            <p:nvPr/>
          </p:nvSpPr>
          <p:spPr bwMode="auto">
            <a:xfrm>
              <a:off x="2648" y="3464"/>
              <a:ext cx="8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97" name="Line 93"/>
            <p:cNvSpPr>
              <a:spLocks noChangeShapeType="1"/>
            </p:cNvSpPr>
            <p:nvPr/>
          </p:nvSpPr>
          <p:spPr bwMode="auto">
            <a:xfrm>
              <a:off x="2744" y="3600"/>
              <a:ext cx="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98" name="Line 94"/>
            <p:cNvSpPr>
              <a:spLocks noChangeShapeType="1"/>
            </p:cNvSpPr>
            <p:nvPr/>
          </p:nvSpPr>
          <p:spPr bwMode="auto">
            <a:xfrm flipV="1">
              <a:off x="3272" y="3448"/>
              <a:ext cx="8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199" name="Line 95"/>
            <p:cNvSpPr>
              <a:spLocks noChangeShapeType="1"/>
            </p:cNvSpPr>
            <p:nvPr/>
          </p:nvSpPr>
          <p:spPr bwMode="auto">
            <a:xfrm>
              <a:off x="3312" y="3032"/>
              <a:ext cx="0" cy="9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0" name="Line 96"/>
            <p:cNvSpPr>
              <a:spLocks noChangeShapeType="1"/>
            </p:cNvSpPr>
            <p:nvPr/>
          </p:nvSpPr>
          <p:spPr bwMode="auto">
            <a:xfrm>
              <a:off x="3656" y="3464"/>
              <a:ext cx="8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1" name="Line 97"/>
            <p:cNvSpPr>
              <a:spLocks noChangeShapeType="1"/>
            </p:cNvSpPr>
            <p:nvPr/>
          </p:nvSpPr>
          <p:spPr bwMode="auto">
            <a:xfrm>
              <a:off x="3752" y="3600"/>
              <a:ext cx="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2" name="Line 98"/>
            <p:cNvSpPr>
              <a:spLocks noChangeShapeType="1"/>
            </p:cNvSpPr>
            <p:nvPr/>
          </p:nvSpPr>
          <p:spPr bwMode="auto">
            <a:xfrm flipV="1">
              <a:off x="4280" y="3448"/>
              <a:ext cx="8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3" name="Line 99"/>
            <p:cNvSpPr>
              <a:spLocks noChangeShapeType="1"/>
            </p:cNvSpPr>
            <p:nvPr/>
          </p:nvSpPr>
          <p:spPr bwMode="auto">
            <a:xfrm>
              <a:off x="4320" y="3032"/>
              <a:ext cx="0" cy="9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4" name="Line 100"/>
            <p:cNvSpPr>
              <a:spLocks noChangeShapeType="1"/>
            </p:cNvSpPr>
            <p:nvPr/>
          </p:nvSpPr>
          <p:spPr bwMode="auto">
            <a:xfrm>
              <a:off x="4664" y="3464"/>
              <a:ext cx="80" cy="1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5" name="Line 101"/>
            <p:cNvSpPr>
              <a:spLocks noChangeShapeType="1"/>
            </p:cNvSpPr>
            <p:nvPr/>
          </p:nvSpPr>
          <p:spPr bwMode="auto">
            <a:xfrm>
              <a:off x="4760" y="3600"/>
              <a:ext cx="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6" name="Line 102"/>
            <p:cNvSpPr>
              <a:spLocks noChangeShapeType="1"/>
            </p:cNvSpPr>
            <p:nvPr/>
          </p:nvSpPr>
          <p:spPr bwMode="auto">
            <a:xfrm flipV="1">
              <a:off x="5288" y="3448"/>
              <a:ext cx="8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7" name="Line 103"/>
            <p:cNvSpPr>
              <a:spLocks noChangeShapeType="1"/>
            </p:cNvSpPr>
            <p:nvPr/>
          </p:nvSpPr>
          <p:spPr bwMode="auto">
            <a:xfrm>
              <a:off x="5328" y="3032"/>
              <a:ext cx="0" cy="9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8" name="Line 104"/>
            <p:cNvSpPr>
              <a:spLocks noChangeShapeType="1"/>
            </p:cNvSpPr>
            <p:nvPr/>
          </p:nvSpPr>
          <p:spPr bwMode="auto">
            <a:xfrm>
              <a:off x="5384" y="3744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09" name="Line 105"/>
            <p:cNvSpPr>
              <a:spLocks noChangeShapeType="1"/>
            </p:cNvSpPr>
            <p:nvPr/>
          </p:nvSpPr>
          <p:spPr bwMode="auto">
            <a:xfrm>
              <a:off x="5384" y="3936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10" name="Line 106"/>
            <p:cNvSpPr>
              <a:spLocks noChangeShapeType="1"/>
            </p:cNvSpPr>
            <p:nvPr/>
          </p:nvSpPr>
          <p:spPr bwMode="auto">
            <a:xfrm>
              <a:off x="5384" y="3456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11" name="Line 107"/>
            <p:cNvSpPr>
              <a:spLocks noChangeShapeType="1"/>
            </p:cNvSpPr>
            <p:nvPr/>
          </p:nvSpPr>
          <p:spPr bwMode="auto">
            <a:xfrm>
              <a:off x="4376" y="3456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12" name="Line 108"/>
            <p:cNvSpPr>
              <a:spLocks noChangeShapeType="1"/>
            </p:cNvSpPr>
            <p:nvPr/>
          </p:nvSpPr>
          <p:spPr bwMode="auto">
            <a:xfrm>
              <a:off x="3368" y="3456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13" name="Line 109"/>
            <p:cNvSpPr>
              <a:spLocks noChangeShapeType="1"/>
            </p:cNvSpPr>
            <p:nvPr/>
          </p:nvSpPr>
          <p:spPr bwMode="auto">
            <a:xfrm>
              <a:off x="2360" y="3456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14" name="Rectangle 110"/>
            <p:cNvSpPr>
              <a:spLocks noChangeArrowheads="1"/>
            </p:cNvSpPr>
            <p:nvPr/>
          </p:nvSpPr>
          <p:spPr bwMode="auto">
            <a:xfrm>
              <a:off x="2784" y="2832"/>
              <a:ext cx="64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2nd M-bit</a:t>
              </a:r>
            </a:p>
          </p:txBody>
        </p:sp>
        <p:sp>
          <p:nvSpPr>
            <p:cNvPr id="1071215" name="Rectangle 111"/>
            <p:cNvSpPr>
              <a:spLocks noChangeArrowheads="1"/>
            </p:cNvSpPr>
            <p:nvPr/>
          </p:nvSpPr>
          <p:spPr bwMode="auto">
            <a:xfrm>
              <a:off x="3744" y="2832"/>
              <a:ext cx="62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3rd M-bit</a:t>
              </a:r>
            </a:p>
          </p:txBody>
        </p:sp>
        <p:sp>
          <p:nvSpPr>
            <p:cNvPr id="1071216" name="Rectangle 112"/>
            <p:cNvSpPr>
              <a:spLocks noChangeArrowheads="1"/>
            </p:cNvSpPr>
            <p:nvPr/>
          </p:nvSpPr>
          <p:spPr bwMode="auto">
            <a:xfrm>
              <a:off x="4752" y="2832"/>
              <a:ext cx="62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4th M-bit</a:t>
              </a:r>
            </a:p>
          </p:txBody>
        </p:sp>
        <p:sp>
          <p:nvSpPr>
            <p:cNvPr id="1071217" name="Line 113"/>
            <p:cNvSpPr>
              <a:spLocks noChangeShapeType="1"/>
            </p:cNvSpPr>
            <p:nvPr/>
          </p:nvSpPr>
          <p:spPr bwMode="auto">
            <a:xfrm>
              <a:off x="2832" y="3072"/>
              <a:ext cx="4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18" name="Line 114"/>
            <p:cNvSpPr>
              <a:spLocks noChangeShapeType="1"/>
            </p:cNvSpPr>
            <p:nvPr/>
          </p:nvSpPr>
          <p:spPr bwMode="auto">
            <a:xfrm>
              <a:off x="3840" y="3072"/>
              <a:ext cx="4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19" name="Line 115"/>
            <p:cNvSpPr>
              <a:spLocks noChangeShapeType="1"/>
            </p:cNvSpPr>
            <p:nvPr/>
          </p:nvSpPr>
          <p:spPr bwMode="auto">
            <a:xfrm>
              <a:off x="4848" y="3072"/>
              <a:ext cx="4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20"/>
          <p:cNvGrpSpPr>
            <a:grpSpLocks/>
          </p:cNvGrpSpPr>
          <p:nvPr/>
        </p:nvGrpSpPr>
        <p:grpSpPr bwMode="auto">
          <a:xfrm>
            <a:off x="4740922" y="3370413"/>
            <a:ext cx="1587500" cy="336550"/>
            <a:chOff x="2312" y="2640"/>
            <a:chExt cx="1000" cy="212"/>
          </a:xfrm>
        </p:grpSpPr>
        <p:sp>
          <p:nvSpPr>
            <p:cNvPr id="1071225" name="Line 121"/>
            <p:cNvSpPr>
              <a:spLocks noChangeShapeType="1"/>
            </p:cNvSpPr>
            <p:nvPr/>
          </p:nvSpPr>
          <p:spPr bwMode="auto">
            <a:xfrm>
              <a:off x="2312" y="2832"/>
              <a:ext cx="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1226" name="Rectangle 122"/>
            <p:cNvSpPr>
              <a:spLocks noChangeArrowheads="1"/>
            </p:cNvSpPr>
            <p:nvPr/>
          </p:nvSpPr>
          <p:spPr bwMode="auto">
            <a:xfrm>
              <a:off x="2426" y="2640"/>
              <a:ext cx="68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Cycle Time</a:t>
              </a:r>
            </a:p>
          </p:txBody>
        </p:sp>
      </p:grpSp>
      <p:sp>
        <p:nvSpPr>
          <p:cNvPr id="126" name="Rectangle 3">
            <a:extLst>
              <a:ext uri="{FF2B5EF4-FFF2-40B4-BE49-F238E27FC236}">
                <a16:creationId xmlns:a16="http://schemas.microsoft.com/office/drawing/2014/main" id="{456760FA-D364-41E0-BED3-8251400547A2}"/>
              </a:ext>
            </a:extLst>
          </p:cNvPr>
          <p:cNvSpPr txBox="1">
            <a:spLocks noChangeArrowheads="1"/>
          </p:cNvSpPr>
          <p:nvPr/>
        </p:nvSpPr>
        <p:spPr>
          <a:xfrm>
            <a:off x="710231" y="1193404"/>
            <a:ext cx="10173653" cy="2113209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Page Mode: A row is kept “open” by keeping the RAS asserted</a:t>
            </a:r>
          </a:p>
          <a:p>
            <a:pPr lvl="1"/>
            <a:r>
              <a:rPr lang="en-US" sz="2000" dirty="0"/>
              <a:t>Pulse CAS to access other M-bit blocks on </a:t>
            </a:r>
            <a:r>
              <a:rPr lang="en-US" sz="2000" b="1" dirty="0"/>
              <a:t>that</a:t>
            </a:r>
            <a:r>
              <a:rPr lang="en-US" sz="2000" dirty="0"/>
              <a:t> row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Successive reads or writes within the row are faster since don’t have to </a:t>
            </a:r>
            <a:r>
              <a:rPr lang="en-US" sz="2000" dirty="0" err="1"/>
              <a:t>precharge</a:t>
            </a:r>
            <a:r>
              <a:rPr lang="en-US" sz="2000" dirty="0"/>
              <a:t> and (re)access that row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F0391-ED08-48D4-A749-AF2C2EC1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DRAM Design 1: The Classical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407E80-8A6A-44F2-8D53-1B0B96587D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287E17-E59B-4D5C-99B9-56094DB91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CB8B16-0FBC-4350-B16D-4E5D688A6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DRAM Design 2: Synchronous DRAMs</a:t>
            </a:r>
          </a:p>
        </p:txBody>
      </p:sp>
      <p:sp>
        <p:nvSpPr>
          <p:cNvPr id="10782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Like page mode DRAMs, synchronous DRAMs (SDRAMs) can transfer a </a:t>
            </a:r>
            <a:r>
              <a:rPr lang="en-US" sz="2400" b="1" dirty="0">
                <a:solidFill>
                  <a:schemeClr val="accent1"/>
                </a:solidFill>
              </a:rPr>
              <a:t>burst</a:t>
            </a:r>
            <a:r>
              <a:rPr lang="en-US" sz="2400" b="1" dirty="0"/>
              <a:t> of data from a series of sequential addresses in the </a:t>
            </a:r>
            <a:r>
              <a:rPr lang="en-US" sz="2400" b="1" dirty="0">
                <a:solidFill>
                  <a:schemeClr val="accent1"/>
                </a:solidFill>
              </a:rPr>
              <a:t>same</a:t>
            </a:r>
            <a:r>
              <a:rPr lang="en-US" sz="2400" b="1" dirty="0"/>
              <a:t> row</a:t>
            </a:r>
          </a:p>
          <a:p>
            <a:endParaRPr lang="en-US" sz="2400" dirty="0"/>
          </a:p>
          <a:p>
            <a:r>
              <a:rPr lang="en-US" sz="2400" b="1" dirty="0"/>
              <a:t>For words in the same burst, don’t have to provide the complete (row and column) addresses</a:t>
            </a:r>
          </a:p>
          <a:p>
            <a:pPr lvl="1"/>
            <a:r>
              <a:rPr lang="en-US" sz="2000" dirty="0"/>
              <a:t>The entire row is loaded into a row buffer (SRAM).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Specify the starting (</a:t>
            </a:r>
            <a:r>
              <a:rPr lang="en-US" sz="2000" dirty="0" err="1"/>
              <a:t>row+column</a:t>
            </a:r>
            <a:r>
              <a:rPr lang="en-US" sz="2000" dirty="0"/>
              <a:t>) address and the burst length (burst must be in the same row).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Data words in the burst are then accessed from that SRAM under control of a clock signal.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113A5-4EDA-47C1-BD62-E22C6F75BB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73471-78C6-407D-8540-7BFC0A4ED3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68FDF-99E6-4070-AB0F-76C061676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275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96" name="Line 56"/>
          <p:cNvSpPr>
            <a:spLocks noChangeShapeType="1"/>
          </p:cNvSpPr>
          <p:nvPr/>
        </p:nvSpPr>
        <p:spPr bwMode="auto">
          <a:xfrm>
            <a:off x="2481234" y="3919546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97" name="Line 57"/>
          <p:cNvSpPr>
            <a:spLocks noChangeShapeType="1"/>
          </p:cNvSpPr>
          <p:nvPr/>
        </p:nvSpPr>
        <p:spPr bwMode="auto">
          <a:xfrm>
            <a:off x="2541588" y="5461000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98" name="Line 58"/>
          <p:cNvSpPr>
            <a:spLocks noChangeShapeType="1"/>
          </p:cNvSpPr>
          <p:nvPr/>
        </p:nvSpPr>
        <p:spPr bwMode="auto">
          <a:xfrm>
            <a:off x="2770188" y="51689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99" name="Line 59"/>
          <p:cNvSpPr>
            <a:spLocks noChangeShapeType="1"/>
          </p:cNvSpPr>
          <p:nvPr/>
        </p:nvSpPr>
        <p:spPr bwMode="auto">
          <a:xfrm flipV="1">
            <a:off x="2770188" y="51435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0" name="Line 60"/>
          <p:cNvSpPr>
            <a:spLocks noChangeShapeType="1"/>
          </p:cNvSpPr>
          <p:nvPr/>
        </p:nvSpPr>
        <p:spPr bwMode="auto">
          <a:xfrm>
            <a:off x="2922588" y="5156200"/>
            <a:ext cx="127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1" name="Line 61"/>
          <p:cNvSpPr>
            <a:spLocks noChangeShapeType="1"/>
          </p:cNvSpPr>
          <p:nvPr/>
        </p:nvSpPr>
        <p:spPr bwMode="auto">
          <a:xfrm>
            <a:off x="2922588" y="5461000"/>
            <a:ext cx="127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2" name="Line 62"/>
          <p:cNvSpPr>
            <a:spLocks noChangeShapeType="1"/>
          </p:cNvSpPr>
          <p:nvPr/>
        </p:nvSpPr>
        <p:spPr bwMode="auto">
          <a:xfrm>
            <a:off x="4217988" y="51689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3" name="Line 63"/>
          <p:cNvSpPr>
            <a:spLocks noChangeShapeType="1"/>
          </p:cNvSpPr>
          <p:nvPr/>
        </p:nvSpPr>
        <p:spPr bwMode="auto">
          <a:xfrm flipV="1">
            <a:off x="4217988" y="51435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4" name="Rectangle 64"/>
          <p:cNvSpPr>
            <a:spLocks noChangeArrowheads="1"/>
          </p:cNvSpPr>
          <p:nvPr/>
        </p:nvSpPr>
        <p:spPr bwMode="auto">
          <a:xfrm>
            <a:off x="2819401" y="5156201"/>
            <a:ext cx="128734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/>
              <a:t>Row Address</a:t>
            </a:r>
          </a:p>
        </p:txBody>
      </p:sp>
      <p:sp>
        <p:nvSpPr>
          <p:cNvPr id="1085505" name="Line 65"/>
          <p:cNvSpPr>
            <a:spLocks noChangeShapeType="1"/>
          </p:cNvSpPr>
          <p:nvPr/>
        </p:nvSpPr>
        <p:spPr bwMode="auto">
          <a:xfrm flipH="1">
            <a:off x="3443288" y="4025899"/>
            <a:ext cx="11103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6" name="Line 66"/>
          <p:cNvSpPr>
            <a:spLocks noChangeShapeType="1"/>
          </p:cNvSpPr>
          <p:nvPr/>
        </p:nvSpPr>
        <p:spPr bwMode="auto">
          <a:xfrm>
            <a:off x="2541588" y="4633926"/>
            <a:ext cx="226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9" name="Rectangle 69"/>
          <p:cNvSpPr>
            <a:spLocks noChangeArrowheads="1"/>
          </p:cNvSpPr>
          <p:nvPr/>
        </p:nvSpPr>
        <p:spPr bwMode="auto">
          <a:xfrm>
            <a:off x="1969867" y="4607205"/>
            <a:ext cx="514565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 dirty="0"/>
              <a:t>CAS</a:t>
            </a:r>
          </a:p>
        </p:txBody>
      </p:sp>
      <p:sp>
        <p:nvSpPr>
          <p:cNvPr id="1085512" name="Rectangle 72"/>
          <p:cNvSpPr>
            <a:spLocks noChangeArrowheads="1"/>
          </p:cNvSpPr>
          <p:nvPr/>
        </p:nvSpPr>
        <p:spPr bwMode="auto">
          <a:xfrm>
            <a:off x="1951674" y="4104996"/>
            <a:ext cx="52097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 dirty="0"/>
              <a:t>RAS</a:t>
            </a:r>
          </a:p>
        </p:txBody>
      </p:sp>
      <p:sp>
        <p:nvSpPr>
          <p:cNvPr id="1085513" name="Line 73"/>
          <p:cNvSpPr>
            <a:spLocks noChangeShapeType="1"/>
          </p:cNvSpPr>
          <p:nvPr/>
        </p:nvSpPr>
        <p:spPr bwMode="auto">
          <a:xfrm flipV="1">
            <a:off x="4267184" y="4165612"/>
            <a:ext cx="127000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15" name="Rectangle 75"/>
          <p:cNvSpPr>
            <a:spLocks noChangeArrowheads="1"/>
          </p:cNvSpPr>
          <p:nvPr/>
        </p:nvSpPr>
        <p:spPr bwMode="auto">
          <a:xfrm>
            <a:off x="4419600" y="5143501"/>
            <a:ext cx="118231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/>
              <a:t>Col Address</a:t>
            </a:r>
          </a:p>
        </p:txBody>
      </p:sp>
      <p:sp>
        <p:nvSpPr>
          <p:cNvPr id="1085516" name="Line 76"/>
          <p:cNvSpPr>
            <a:spLocks noChangeShapeType="1"/>
          </p:cNvSpPr>
          <p:nvPr/>
        </p:nvSpPr>
        <p:spPr bwMode="auto">
          <a:xfrm>
            <a:off x="4370388" y="5461000"/>
            <a:ext cx="142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17" name="Line 77"/>
          <p:cNvSpPr>
            <a:spLocks noChangeShapeType="1"/>
          </p:cNvSpPr>
          <p:nvPr/>
        </p:nvSpPr>
        <p:spPr bwMode="auto">
          <a:xfrm>
            <a:off x="4370388" y="5156200"/>
            <a:ext cx="142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18" name="Line 78"/>
          <p:cNvSpPr>
            <a:spLocks noChangeShapeType="1"/>
          </p:cNvSpPr>
          <p:nvPr/>
        </p:nvSpPr>
        <p:spPr bwMode="auto">
          <a:xfrm>
            <a:off x="5818188" y="51689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19" name="Line 79"/>
          <p:cNvSpPr>
            <a:spLocks noChangeShapeType="1"/>
          </p:cNvSpPr>
          <p:nvPr/>
        </p:nvSpPr>
        <p:spPr bwMode="auto">
          <a:xfrm flipV="1">
            <a:off x="5818188" y="51435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0" name="Line 80"/>
          <p:cNvSpPr>
            <a:spLocks noChangeShapeType="1"/>
          </p:cNvSpPr>
          <p:nvPr/>
        </p:nvSpPr>
        <p:spPr bwMode="auto">
          <a:xfrm>
            <a:off x="5838820" y="4025900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2" name="Line 82"/>
          <p:cNvSpPr>
            <a:spLocks noChangeShapeType="1"/>
          </p:cNvSpPr>
          <p:nvPr/>
        </p:nvSpPr>
        <p:spPr bwMode="auto">
          <a:xfrm>
            <a:off x="7339018" y="4062422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4" name="Line 84"/>
          <p:cNvSpPr>
            <a:spLocks noChangeShapeType="1"/>
          </p:cNvSpPr>
          <p:nvPr/>
        </p:nvSpPr>
        <p:spPr bwMode="auto">
          <a:xfrm>
            <a:off x="2525690" y="4133860"/>
            <a:ext cx="81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5" name="Line 85"/>
          <p:cNvSpPr>
            <a:spLocks noChangeShapeType="1"/>
          </p:cNvSpPr>
          <p:nvPr/>
        </p:nvSpPr>
        <p:spPr bwMode="auto">
          <a:xfrm flipV="1">
            <a:off x="5800192" y="4657211"/>
            <a:ext cx="127000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7" name="Rectangle 87"/>
          <p:cNvSpPr>
            <a:spLocks noChangeArrowheads="1"/>
          </p:cNvSpPr>
          <p:nvPr/>
        </p:nvSpPr>
        <p:spPr bwMode="auto">
          <a:xfrm>
            <a:off x="6246814" y="5456649"/>
            <a:ext cx="785818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M-bit</a:t>
            </a:r>
          </a:p>
        </p:txBody>
      </p:sp>
      <p:sp>
        <p:nvSpPr>
          <p:cNvPr id="1085532" name="Line 92"/>
          <p:cNvSpPr>
            <a:spLocks noChangeShapeType="1"/>
          </p:cNvSpPr>
          <p:nvPr/>
        </p:nvSpPr>
        <p:spPr bwMode="auto">
          <a:xfrm>
            <a:off x="7443688" y="4058188"/>
            <a:ext cx="128767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085536" name="Line 96"/>
          <p:cNvSpPr>
            <a:spLocks noChangeShapeType="1"/>
          </p:cNvSpPr>
          <p:nvPr/>
        </p:nvSpPr>
        <p:spPr bwMode="auto">
          <a:xfrm flipV="1">
            <a:off x="8892815" y="4045164"/>
            <a:ext cx="1148649" cy="455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085537" name="Line 97"/>
          <p:cNvSpPr>
            <a:spLocks noChangeShapeType="1"/>
          </p:cNvSpPr>
          <p:nvPr/>
        </p:nvSpPr>
        <p:spPr bwMode="auto">
          <a:xfrm>
            <a:off x="5945189" y="5143500"/>
            <a:ext cx="3659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38" name="Line 98"/>
          <p:cNvSpPr>
            <a:spLocks noChangeShapeType="1"/>
          </p:cNvSpPr>
          <p:nvPr/>
        </p:nvSpPr>
        <p:spPr bwMode="auto">
          <a:xfrm>
            <a:off x="5945189" y="5448300"/>
            <a:ext cx="3659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45" name="Text Box 105"/>
          <p:cNvSpPr txBox="1">
            <a:spLocks noChangeArrowheads="1"/>
          </p:cNvSpPr>
          <p:nvPr/>
        </p:nvSpPr>
        <p:spPr bwMode="auto">
          <a:xfrm>
            <a:off x="0" y="6642556"/>
            <a:ext cx="1959191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" dirty="0"/>
              <a:t>http://en.wikipedia.org/wiki/DDR_SDRAM</a:t>
            </a:r>
          </a:p>
        </p:txBody>
      </p:sp>
      <p:cxnSp>
        <p:nvCxnSpPr>
          <p:cNvPr id="107" name="Straight Connector 106"/>
          <p:cNvCxnSpPr>
            <a:endCxn id="1085525" idx="0"/>
          </p:cNvCxnSpPr>
          <p:nvPr/>
        </p:nvCxnSpPr>
        <p:spPr bwMode="auto">
          <a:xfrm>
            <a:off x="4971522" y="4906433"/>
            <a:ext cx="828670" cy="477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rot="16200000" flipH="1">
            <a:off x="3894117" y="4051323"/>
            <a:ext cx="4778" cy="74135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>
            <a:cxnSpLocks/>
            <a:stCxn id="1085513" idx="1"/>
          </p:cNvCxnSpPr>
          <p:nvPr/>
        </p:nvCxnSpPr>
        <p:spPr bwMode="auto">
          <a:xfrm rot="5400000" flipH="1" flipV="1">
            <a:off x="6958014" y="1570030"/>
            <a:ext cx="31752" cy="515941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Line 83"/>
          <p:cNvSpPr>
            <a:spLocks noChangeShapeType="1"/>
          </p:cNvSpPr>
          <p:nvPr/>
        </p:nvSpPr>
        <p:spPr bwMode="auto">
          <a:xfrm>
            <a:off x="8839216" y="4062422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92"/>
          <p:cNvSpPr>
            <a:spLocks noChangeShapeType="1"/>
          </p:cNvSpPr>
          <p:nvPr/>
        </p:nvSpPr>
        <p:spPr bwMode="auto">
          <a:xfrm>
            <a:off x="5944280" y="4062422"/>
            <a:ext cx="128767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cxnSp>
        <p:nvCxnSpPr>
          <p:cNvPr id="115" name="Straight Connector 114"/>
          <p:cNvCxnSpPr/>
          <p:nvPr/>
        </p:nvCxnSpPr>
        <p:spPr bwMode="auto">
          <a:xfrm>
            <a:off x="5124440" y="3919546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 rot="16200000" flipH="1">
            <a:off x="4739998" y="4669645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/>
          <p:cNvCxnSpPr/>
          <p:nvPr/>
        </p:nvCxnSpPr>
        <p:spPr bwMode="auto">
          <a:xfrm rot="16200000" flipH="1">
            <a:off x="3302771" y="4169579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 rot="16200000" flipH="1">
            <a:off x="3374209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/>
          <p:nvPr/>
        </p:nvCxnSpPr>
        <p:spPr bwMode="auto">
          <a:xfrm rot="16200000" flipH="1">
            <a:off x="4874407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>
            <a:off x="3624242" y="3919546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>
            <a:off x="4338622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Line 73"/>
          <p:cNvSpPr>
            <a:spLocks noChangeShapeType="1"/>
          </p:cNvSpPr>
          <p:nvPr/>
        </p:nvSpPr>
        <p:spPr bwMode="auto">
          <a:xfrm flipV="1">
            <a:off x="4211622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Line 73"/>
          <p:cNvSpPr>
            <a:spLocks noChangeShapeType="1"/>
          </p:cNvSpPr>
          <p:nvPr/>
        </p:nvSpPr>
        <p:spPr bwMode="auto">
          <a:xfrm flipV="1">
            <a:off x="5695944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cxnSp>
        <p:nvCxnSpPr>
          <p:cNvPr id="129" name="Straight Connector 128"/>
          <p:cNvCxnSpPr/>
          <p:nvPr/>
        </p:nvCxnSpPr>
        <p:spPr bwMode="auto">
          <a:xfrm>
            <a:off x="7339018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 rot="16200000" flipH="1">
            <a:off x="6374605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>
            <a:off x="6624638" y="3919546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Line 73"/>
          <p:cNvSpPr>
            <a:spLocks noChangeShapeType="1"/>
          </p:cNvSpPr>
          <p:nvPr/>
        </p:nvSpPr>
        <p:spPr bwMode="auto">
          <a:xfrm flipV="1">
            <a:off x="7196142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cxnSp>
        <p:nvCxnSpPr>
          <p:cNvPr id="135" name="Straight Connector 134"/>
          <p:cNvCxnSpPr/>
          <p:nvPr/>
        </p:nvCxnSpPr>
        <p:spPr bwMode="auto">
          <a:xfrm rot="16200000" flipH="1">
            <a:off x="7874803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>
            <a:off x="8124836" y="3919546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 rot="16200000" flipH="1">
            <a:off x="9375001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Line 73"/>
          <p:cNvSpPr>
            <a:spLocks noChangeShapeType="1"/>
          </p:cNvSpPr>
          <p:nvPr/>
        </p:nvSpPr>
        <p:spPr bwMode="auto">
          <a:xfrm flipV="1">
            <a:off x="8696340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cxnSp>
        <p:nvCxnSpPr>
          <p:cNvPr id="139" name="Straight Connector 138"/>
          <p:cNvCxnSpPr/>
          <p:nvPr/>
        </p:nvCxnSpPr>
        <p:spPr bwMode="auto">
          <a:xfrm>
            <a:off x="8839216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5918725" y="4650860"/>
            <a:ext cx="3643338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87"/>
          <p:cNvSpPr>
            <a:spLocks noChangeArrowheads="1"/>
          </p:cNvSpPr>
          <p:nvPr/>
        </p:nvSpPr>
        <p:spPr bwMode="auto">
          <a:xfrm>
            <a:off x="7731927" y="5456649"/>
            <a:ext cx="785818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1600" b="1" dirty="0"/>
              <a:t>2</a:t>
            </a:r>
            <a:r>
              <a:rPr lang="en-US" sz="1600" b="1" baseline="30000" dirty="0"/>
              <a:t>nd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M-bit</a:t>
            </a:r>
          </a:p>
        </p:txBody>
      </p:sp>
      <p:sp>
        <p:nvSpPr>
          <p:cNvPr id="146" name="Rectangle 87"/>
          <p:cNvSpPr>
            <a:spLocks noChangeArrowheads="1"/>
          </p:cNvSpPr>
          <p:nvPr/>
        </p:nvSpPr>
        <p:spPr bwMode="auto">
          <a:xfrm>
            <a:off x="8839216" y="5458776"/>
            <a:ext cx="1025533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1600" b="1" dirty="0"/>
              <a:t>3</a:t>
            </a:r>
            <a:r>
              <a:rPr lang="en-US" sz="1600" b="1" baseline="30000" dirty="0"/>
              <a:t>rd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M-bit</a:t>
            </a:r>
          </a:p>
        </p:txBody>
      </p:sp>
      <p:cxnSp>
        <p:nvCxnSpPr>
          <p:cNvPr id="148" name="Straight Connector 147"/>
          <p:cNvCxnSpPr/>
          <p:nvPr/>
        </p:nvCxnSpPr>
        <p:spPr bwMode="auto">
          <a:xfrm>
            <a:off x="5838820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Rectangle 72"/>
          <p:cNvSpPr>
            <a:spLocks noChangeArrowheads="1"/>
          </p:cNvSpPr>
          <p:nvPr/>
        </p:nvSpPr>
        <p:spPr bwMode="auto">
          <a:xfrm>
            <a:off x="1853115" y="3608674"/>
            <a:ext cx="61395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 dirty="0"/>
              <a:t>clock</a:t>
            </a:r>
          </a:p>
        </p:txBody>
      </p:sp>
      <p:sp>
        <p:nvSpPr>
          <p:cNvPr id="151" name="Line 73"/>
          <p:cNvSpPr>
            <a:spLocks noChangeShapeType="1"/>
          </p:cNvSpPr>
          <p:nvPr/>
        </p:nvSpPr>
        <p:spPr bwMode="auto">
          <a:xfrm flipV="1">
            <a:off x="2695548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2" name="Straight Connector 151"/>
          <p:cNvCxnSpPr/>
          <p:nvPr/>
        </p:nvCxnSpPr>
        <p:spPr bwMode="auto">
          <a:xfrm>
            <a:off x="2838424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Rectangle 2">
            <a:extLst>
              <a:ext uri="{FF2B5EF4-FFF2-40B4-BE49-F238E27FC236}">
                <a16:creationId xmlns:a16="http://schemas.microsoft.com/office/drawing/2014/main" id="{C9A48575-4E16-4D6E-97D7-A2F76C7CBED5}"/>
              </a:ext>
            </a:extLst>
          </p:cNvPr>
          <p:cNvSpPr txBox="1">
            <a:spLocks noChangeArrowheads="1"/>
          </p:cNvSpPr>
          <p:nvPr/>
        </p:nvSpPr>
        <p:spPr>
          <a:xfrm>
            <a:off x="609601" y="71367"/>
            <a:ext cx="10972799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sz="4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78CA1B-9070-43CA-9342-EC309AEE5191}"/>
              </a:ext>
            </a:extLst>
          </p:cNvPr>
          <p:cNvSpPr txBox="1">
            <a:spLocks noChangeArrowheads="1"/>
          </p:cNvSpPr>
          <p:nvPr/>
        </p:nvSpPr>
        <p:spPr>
          <a:xfrm>
            <a:off x="847248" y="1219550"/>
            <a:ext cx="10249370" cy="1286384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After RAS loads a row into the SRAM cache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 CAS as the starting “burst” address along with a burst length to read a burst of data from a series of sequential addresses within that row on the clock edge</a:t>
            </a:r>
          </a:p>
          <a:p>
            <a:pPr marL="0" indent="0"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87">
            <a:extLst>
              <a:ext uri="{FF2B5EF4-FFF2-40B4-BE49-F238E27FC236}">
                <a16:creationId xmlns:a16="http://schemas.microsoft.com/office/drawing/2014/main" id="{60BBA58D-AEAE-4749-A402-08913AC37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7827" y="5530290"/>
            <a:ext cx="102553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1600" b="1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D882D-82F5-46C2-A3F3-E25CA37F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Synchronous DRAM (SDRAM) Operation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6F4A2-7374-42C9-ADBE-AFB4C0DD72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49FDD-79EA-4708-9497-574E463378E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04CEA1-7E2D-43BF-9E96-8790D90562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E9482A-2EBC-4BF2-882F-81674047B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844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96" name="Line 56"/>
          <p:cNvSpPr>
            <a:spLocks noChangeShapeType="1"/>
          </p:cNvSpPr>
          <p:nvPr/>
        </p:nvSpPr>
        <p:spPr bwMode="auto">
          <a:xfrm>
            <a:off x="2481234" y="3919546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97" name="Line 57"/>
          <p:cNvSpPr>
            <a:spLocks noChangeShapeType="1"/>
          </p:cNvSpPr>
          <p:nvPr/>
        </p:nvSpPr>
        <p:spPr bwMode="auto">
          <a:xfrm>
            <a:off x="2541588" y="5461000"/>
            <a:ext cx="20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98" name="Line 58"/>
          <p:cNvSpPr>
            <a:spLocks noChangeShapeType="1"/>
          </p:cNvSpPr>
          <p:nvPr/>
        </p:nvSpPr>
        <p:spPr bwMode="auto">
          <a:xfrm>
            <a:off x="2770188" y="51689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99" name="Line 59"/>
          <p:cNvSpPr>
            <a:spLocks noChangeShapeType="1"/>
          </p:cNvSpPr>
          <p:nvPr/>
        </p:nvSpPr>
        <p:spPr bwMode="auto">
          <a:xfrm flipV="1">
            <a:off x="2770188" y="51435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0" name="Line 60"/>
          <p:cNvSpPr>
            <a:spLocks noChangeShapeType="1"/>
          </p:cNvSpPr>
          <p:nvPr/>
        </p:nvSpPr>
        <p:spPr bwMode="auto">
          <a:xfrm>
            <a:off x="2922588" y="5156200"/>
            <a:ext cx="127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1" name="Line 61"/>
          <p:cNvSpPr>
            <a:spLocks noChangeShapeType="1"/>
          </p:cNvSpPr>
          <p:nvPr/>
        </p:nvSpPr>
        <p:spPr bwMode="auto">
          <a:xfrm>
            <a:off x="2922588" y="5461000"/>
            <a:ext cx="127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2" name="Line 62"/>
          <p:cNvSpPr>
            <a:spLocks noChangeShapeType="1"/>
          </p:cNvSpPr>
          <p:nvPr/>
        </p:nvSpPr>
        <p:spPr bwMode="auto">
          <a:xfrm>
            <a:off x="4217988" y="51689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3" name="Line 63"/>
          <p:cNvSpPr>
            <a:spLocks noChangeShapeType="1"/>
          </p:cNvSpPr>
          <p:nvPr/>
        </p:nvSpPr>
        <p:spPr bwMode="auto">
          <a:xfrm flipV="1">
            <a:off x="4217988" y="51435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4" name="Rectangle 64"/>
          <p:cNvSpPr>
            <a:spLocks noChangeArrowheads="1"/>
          </p:cNvSpPr>
          <p:nvPr/>
        </p:nvSpPr>
        <p:spPr bwMode="auto">
          <a:xfrm>
            <a:off x="2819401" y="5156201"/>
            <a:ext cx="1287341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/>
              <a:t>Row Address</a:t>
            </a:r>
          </a:p>
        </p:txBody>
      </p:sp>
      <p:sp>
        <p:nvSpPr>
          <p:cNvPr id="1085506" name="Line 66"/>
          <p:cNvSpPr>
            <a:spLocks noChangeShapeType="1"/>
          </p:cNvSpPr>
          <p:nvPr/>
        </p:nvSpPr>
        <p:spPr bwMode="auto">
          <a:xfrm>
            <a:off x="2541588" y="4633926"/>
            <a:ext cx="226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09" name="Rectangle 69"/>
          <p:cNvSpPr>
            <a:spLocks noChangeArrowheads="1"/>
          </p:cNvSpPr>
          <p:nvPr/>
        </p:nvSpPr>
        <p:spPr bwMode="auto">
          <a:xfrm>
            <a:off x="1969867" y="4607205"/>
            <a:ext cx="514565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 dirty="0"/>
              <a:t>CAS</a:t>
            </a:r>
          </a:p>
        </p:txBody>
      </p:sp>
      <p:sp>
        <p:nvSpPr>
          <p:cNvPr id="1085512" name="Rectangle 72"/>
          <p:cNvSpPr>
            <a:spLocks noChangeArrowheads="1"/>
          </p:cNvSpPr>
          <p:nvPr/>
        </p:nvSpPr>
        <p:spPr bwMode="auto">
          <a:xfrm>
            <a:off x="1951674" y="4104996"/>
            <a:ext cx="520977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 dirty="0"/>
              <a:t>RAS</a:t>
            </a:r>
          </a:p>
        </p:txBody>
      </p:sp>
      <p:sp>
        <p:nvSpPr>
          <p:cNvPr id="1085513" name="Line 73"/>
          <p:cNvSpPr>
            <a:spLocks noChangeShapeType="1"/>
          </p:cNvSpPr>
          <p:nvPr/>
        </p:nvSpPr>
        <p:spPr bwMode="auto">
          <a:xfrm flipV="1">
            <a:off x="4267184" y="4165612"/>
            <a:ext cx="127000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15" name="Rectangle 75"/>
          <p:cNvSpPr>
            <a:spLocks noChangeArrowheads="1"/>
          </p:cNvSpPr>
          <p:nvPr/>
        </p:nvSpPr>
        <p:spPr bwMode="auto">
          <a:xfrm>
            <a:off x="4419600" y="5143501"/>
            <a:ext cx="118231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/>
              <a:t>Col Address</a:t>
            </a:r>
          </a:p>
        </p:txBody>
      </p:sp>
      <p:sp>
        <p:nvSpPr>
          <p:cNvPr id="1085516" name="Line 76"/>
          <p:cNvSpPr>
            <a:spLocks noChangeShapeType="1"/>
          </p:cNvSpPr>
          <p:nvPr/>
        </p:nvSpPr>
        <p:spPr bwMode="auto">
          <a:xfrm>
            <a:off x="4370388" y="5461000"/>
            <a:ext cx="142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17" name="Line 77"/>
          <p:cNvSpPr>
            <a:spLocks noChangeShapeType="1"/>
          </p:cNvSpPr>
          <p:nvPr/>
        </p:nvSpPr>
        <p:spPr bwMode="auto">
          <a:xfrm>
            <a:off x="4370388" y="5156200"/>
            <a:ext cx="142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18" name="Line 78"/>
          <p:cNvSpPr>
            <a:spLocks noChangeShapeType="1"/>
          </p:cNvSpPr>
          <p:nvPr/>
        </p:nvSpPr>
        <p:spPr bwMode="auto">
          <a:xfrm>
            <a:off x="5818188" y="5168900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19" name="Line 79"/>
          <p:cNvSpPr>
            <a:spLocks noChangeShapeType="1"/>
          </p:cNvSpPr>
          <p:nvPr/>
        </p:nvSpPr>
        <p:spPr bwMode="auto">
          <a:xfrm flipV="1">
            <a:off x="5818188" y="5143500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0" name="Line 80"/>
          <p:cNvSpPr>
            <a:spLocks noChangeShapeType="1"/>
          </p:cNvSpPr>
          <p:nvPr/>
        </p:nvSpPr>
        <p:spPr bwMode="auto">
          <a:xfrm>
            <a:off x="5838820" y="4025900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1" name="Line 81"/>
          <p:cNvSpPr>
            <a:spLocks noChangeShapeType="1"/>
          </p:cNvSpPr>
          <p:nvPr/>
        </p:nvSpPr>
        <p:spPr bwMode="auto">
          <a:xfrm>
            <a:off x="6553200" y="4062422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2" name="Line 82"/>
          <p:cNvSpPr>
            <a:spLocks noChangeShapeType="1"/>
          </p:cNvSpPr>
          <p:nvPr/>
        </p:nvSpPr>
        <p:spPr bwMode="auto">
          <a:xfrm>
            <a:off x="7339018" y="4062422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3" name="Line 83"/>
          <p:cNvSpPr>
            <a:spLocks noChangeShapeType="1"/>
          </p:cNvSpPr>
          <p:nvPr/>
        </p:nvSpPr>
        <p:spPr bwMode="auto">
          <a:xfrm>
            <a:off x="8053398" y="4062422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4" name="Line 84"/>
          <p:cNvSpPr>
            <a:spLocks noChangeShapeType="1"/>
          </p:cNvSpPr>
          <p:nvPr/>
        </p:nvSpPr>
        <p:spPr bwMode="auto">
          <a:xfrm>
            <a:off x="2525690" y="4133860"/>
            <a:ext cx="81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5" name="Line 85"/>
          <p:cNvSpPr>
            <a:spLocks noChangeShapeType="1"/>
          </p:cNvSpPr>
          <p:nvPr/>
        </p:nvSpPr>
        <p:spPr bwMode="auto">
          <a:xfrm flipV="1">
            <a:off x="5800192" y="4665678"/>
            <a:ext cx="127000" cy="25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27" name="Rectangle 87"/>
          <p:cNvSpPr>
            <a:spLocks noChangeArrowheads="1"/>
          </p:cNvSpPr>
          <p:nvPr/>
        </p:nvSpPr>
        <p:spPr bwMode="auto">
          <a:xfrm>
            <a:off x="5738807" y="5456649"/>
            <a:ext cx="785818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M-bit</a:t>
            </a:r>
          </a:p>
        </p:txBody>
      </p:sp>
      <p:sp>
        <p:nvSpPr>
          <p:cNvPr id="1085532" name="Line 92"/>
          <p:cNvSpPr>
            <a:spLocks noChangeShapeType="1"/>
          </p:cNvSpPr>
          <p:nvPr/>
        </p:nvSpPr>
        <p:spPr bwMode="auto">
          <a:xfrm>
            <a:off x="6633973" y="4062422"/>
            <a:ext cx="66078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085535" name="Line 95"/>
          <p:cNvSpPr>
            <a:spLocks noChangeShapeType="1"/>
          </p:cNvSpPr>
          <p:nvPr/>
        </p:nvSpPr>
        <p:spPr bwMode="auto">
          <a:xfrm>
            <a:off x="7406964" y="4062422"/>
            <a:ext cx="60071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085536" name="Line 96"/>
          <p:cNvSpPr>
            <a:spLocks noChangeShapeType="1"/>
          </p:cNvSpPr>
          <p:nvPr/>
        </p:nvSpPr>
        <p:spPr bwMode="auto">
          <a:xfrm>
            <a:off x="8131001" y="4062422"/>
            <a:ext cx="66078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085537" name="Line 97"/>
          <p:cNvSpPr>
            <a:spLocks noChangeShapeType="1"/>
          </p:cNvSpPr>
          <p:nvPr/>
        </p:nvSpPr>
        <p:spPr bwMode="auto">
          <a:xfrm>
            <a:off x="5945189" y="5143500"/>
            <a:ext cx="3659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38" name="Line 98"/>
          <p:cNvSpPr>
            <a:spLocks noChangeShapeType="1"/>
          </p:cNvSpPr>
          <p:nvPr/>
        </p:nvSpPr>
        <p:spPr bwMode="auto">
          <a:xfrm>
            <a:off x="5945189" y="5448300"/>
            <a:ext cx="3659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39" name="Line 99"/>
          <p:cNvSpPr>
            <a:spLocks noChangeShapeType="1"/>
          </p:cNvSpPr>
          <p:nvPr/>
        </p:nvSpPr>
        <p:spPr bwMode="auto">
          <a:xfrm>
            <a:off x="8767778" y="5133992"/>
            <a:ext cx="12700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40" name="Line 100"/>
          <p:cNvSpPr>
            <a:spLocks noChangeShapeType="1"/>
          </p:cNvSpPr>
          <p:nvPr/>
        </p:nvSpPr>
        <p:spPr bwMode="auto">
          <a:xfrm flipV="1">
            <a:off x="8767778" y="5133992"/>
            <a:ext cx="127000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543" name="Rectangle 103"/>
          <p:cNvSpPr>
            <a:spLocks noChangeArrowheads="1"/>
          </p:cNvSpPr>
          <p:nvPr/>
        </p:nvSpPr>
        <p:spPr bwMode="auto">
          <a:xfrm>
            <a:off x="8839216" y="5133993"/>
            <a:ext cx="1333828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 dirty="0"/>
              <a:t>Row Address </a:t>
            </a:r>
          </a:p>
        </p:txBody>
      </p:sp>
      <p:sp>
        <p:nvSpPr>
          <p:cNvPr id="1085545" name="Text Box 105"/>
          <p:cNvSpPr txBox="1">
            <a:spLocks noChangeArrowheads="1"/>
          </p:cNvSpPr>
          <p:nvPr/>
        </p:nvSpPr>
        <p:spPr bwMode="auto">
          <a:xfrm>
            <a:off x="0" y="6642556"/>
            <a:ext cx="1959191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" dirty="0"/>
              <a:t>http://en.wikipedia.org/wiki/DDR_SDRAM</a:t>
            </a:r>
          </a:p>
        </p:txBody>
      </p:sp>
      <p:cxnSp>
        <p:nvCxnSpPr>
          <p:cNvPr id="107" name="Straight Connector 106"/>
          <p:cNvCxnSpPr>
            <a:cxnSpLocks/>
          </p:cNvCxnSpPr>
          <p:nvPr/>
        </p:nvCxnSpPr>
        <p:spPr bwMode="auto">
          <a:xfrm>
            <a:off x="4988456" y="4914900"/>
            <a:ext cx="828670" cy="477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rot="16200000" flipH="1">
            <a:off x="3894117" y="4051323"/>
            <a:ext cx="4778" cy="74135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>
            <a:stCxn id="1085513" idx="1"/>
          </p:cNvCxnSpPr>
          <p:nvPr/>
        </p:nvCxnSpPr>
        <p:spPr bwMode="auto">
          <a:xfrm rot="5400000" flipH="1" flipV="1">
            <a:off x="6958014" y="1570030"/>
            <a:ext cx="31752" cy="515941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Line 83"/>
          <p:cNvSpPr>
            <a:spLocks noChangeShapeType="1"/>
          </p:cNvSpPr>
          <p:nvPr/>
        </p:nvSpPr>
        <p:spPr bwMode="auto">
          <a:xfrm>
            <a:off x="8839216" y="4062422"/>
            <a:ext cx="0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92"/>
          <p:cNvSpPr>
            <a:spLocks noChangeShapeType="1"/>
          </p:cNvSpPr>
          <p:nvPr/>
        </p:nvSpPr>
        <p:spPr bwMode="auto">
          <a:xfrm>
            <a:off x="5906766" y="4062422"/>
            <a:ext cx="60071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cxnSp>
        <p:nvCxnSpPr>
          <p:cNvPr id="115" name="Straight Connector 114"/>
          <p:cNvCxnSpPr/>
          <p:nvPr/>
        </p:nvCxnSpPr>
        <p:spPr bwMode="auto">
          <a:xfrm>
            <a:off x="5124440" y="3919546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 rot="16200000" flipH="1">
            <a:off x="4748465" y="4669645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/>
          <p:cNvCxnSpPr/>
          <p:nvPr/>
        </p:nvCxnSpPr>
        <p:spPr bwMode="auto">
          <a:xfrm rot="16200000" flipH="1">
            <a:off x="3302771" y="4169579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 rot="16200000" flipH="1">
            <a:off x="3374209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/>
          <p:nvPr/>
        </p:nvCxnSpPr>
        <p:spPr bwMode="auto">
          <a:xfrm rot="16200000" flipH="1">
            <a:off x="4874407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>
            <a:off x="3624242" y="3919546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>
            <a:off x="4338622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Line 73"/>
          <p:cNvSpPr>
            <a:spLocks noChangeShapeType="1"/>
          </p:cNvSpPr>
          <p:nvPr/>
        </p:nvSpPr>
        <p:spPr bwMode="auto">
          <a:xfrm flipV="1">
            <a:off x="4211622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Line 73"/>
          <p:cNvSpPr>
            <a:spLocks noChangeShapeType="1"/>
          </p:cNvSpPr>
          <p:nvPr/>
        </p:nvSpPr>
        <p:spPr bwMode="auto">
          <a:xfrm flipV="1">
            <a:off x="5695944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cxnSp>
        <p:nvCxnSpPr>
          <p:cNvPr id="129" name="Straight Connector 128"/>
          <p:cNvCxnSpPr/>
          <p:nvPr/>
        </p:nvCxnSpPr>
        <p:spPr bwMode="auto">
          <a:xfrm>
            <a:off x="7339018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 rot="16200000" flipH="1">
            <a:off x="6374605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>
            <a:off x="6624638" y="3919546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Line 73"/>
          <p:cNvSpPr>
            <a:spLocks noChangeShapeType="1"/>
          </p:cNvSpPr>
          <p:nvPr/>
        </p:nvSpPr>
        <p:spPr bwMode="auto">
          <a:xfrm flipV="1">
            <a:off x="7196142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cxnSp>
        <p:nvCxnSpPr>
          <p:cNvPr id="135" name="Straight Connector 134"/>
          <p:cNvCxnSpPr/>
          <p:nvPr/>
        </p:nvCxnSpPr>
        <p:spPr bwMode="auto">
          <a:xfrm rot="16200000" flipH="1">
            <a:off x="7874803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>
            <a:off x="8124836" y="3919546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 rot="16200000" flipH="1">
            <a:off x="9375001" y="3669513"/>
            <a:ext cx="285752" cy="214314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Line 73"/>
          <p:cNvSpPr>
            <a:spLocks noChangeShapeType="1"/>
          </p:cNvSpPr>
          <p:nvPr/>
        </p:nvSpPr>
        <p:spPr bwMode="auto">
          <a:xfrm flipV="1">
            <a:off x="8696340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cxnSp>
        <p:nvCxnSpPr>
          <p:cNvPr id="139" name="Straight Connector 138"/>
          <p:cNvCxnSpPr/>
          <p:nvPr/>
        </p:nvCxnSpPr>
        <p:spPr bwMode="auto">
          <a:xfrm>
            <a:off x="8839216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5927192" y="4659327"/>
            <a:ext cx="3643338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87"/>
          <p:cNvSpPr>
            <a:spLocks noChangeArrowheads="1"/>
          </p:cNvSpPr>
          <p:nvPr/>
        </p:nvSpPr>
        <p:spPr bwMode="auto">
          <a:xfrm>
            <a:off x="6524625" y="5467356"/>
            <a:ext cx="785818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1600" b="1" dirty="0"/>
              <a:t>2</a:t>
            </a:r>
            <a:r>
              <a:rPr lang="en-US" sz="1600" b="1" baseline="30000" dirty="0"/>
              <a:t>nd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M-bit</a:t>
            </a:r>
          </a:p>
        </p:txBody>
      </p:sp>
      <p:sp>
        <p:nvSpPr>
          <p:cNvPr id="146" name="Rectangle 87"/>
          <p:cNvSpPr>
            <a:spLocks noChangeArrowheads="1"/>
          </p:cNvSpPr>
          <p:nvPr/>
        </p:nvSpPr>
        <p:spPr bwMode="auto">
          <a:xfrm>
            <a:off x="7239004" y="5467356"/>
            <a:ext cx="1025533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1600" b="1" dirty="0"/>
              <a:t>3</a:t>
            </a:r>
            <a:r>
              <a:rPr lang="en-US" sz="1600" b="1" baseline="30000" dirty="0"/>
              <a:t>rd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M-bit</a:t>
            </a:r>
          </a:p>
        </p:txBody>
      </p:sp>
      <p:sp>
        <p:nvSpPr>
          <p:cNvPr id="147" name="Rectangle 87"/>
          <p:cNvSpPr>
            <a:spLocks noChangeArrowheads="1"/>
          </p:cNvSpPr>
          <p:nvPr/>
        </p:nvSpPr>
        <p:spPr bwMode="auto">
          <a:xfrm>
            <a:off x="8024823" y="5467356"/>
            <a:ext cx="1014402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1600" b="1" dirty="0"/>
              <a:t>4</a:t>
            </a:r>
            <a:r>
              <a:rPr lang="en-US" sz="1600" b="1" baseline="30000" dirty="0"/>
              <a:t>th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M-bit</a:t>
            </a:r>
          </a:p>
        </p:txBody>
      </p:sp>
      <p:cxnSp>
        <p:nvCxnSpPr>
          <p:cNvPr id="148" name="Straight Connector 147"/>
          <p:cNvCxnSpPr/>
          <p:nvPr/>
        </p:nvCxnSpPr>
        <p:spPr bwMode="auto">
          <a:xfrm>
            <a:off x="5838820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Rectangle 72"/>
          <p:cNvSpPr>
            <a:spLocks noChangeArrowheads="1"/>
          </p:cNvSpPr>
          <p:nvPr/>
        </p:nvSpPr>
        <p:spPr bwMode="auto">
          <a:xfrm>
            <a:off x="1853115" y="3608674"/>
            <a:ext cx="613952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 dirty="0"/>
              <a:t>clock</a:t>
            </a:r>
          </a:p>
        </p:txBody>
      </p:sp>
      <p:sp>
        <p:nvSpPr>
          <p:cNvPr id="151" name="Line 73"/>
          <p:cNvSpPr>
            <a:spLocks noChangeShapeType="1"/>
          </p:cNvSpPr>
          <p:nvPr/>
        </p:nvSpPr>
        <p:spPr bwMode="auto">
          <a:xfrm flipV="1">
            <a:off x="2695548" y="3633794"/>
            <a:ext cx="127000" cy="2857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2" name="Straight Connector 151"/>
          <p:cNvCxnSpPr/>
          <p:nvPr/>
        </p:nvCxnSpPr>
        <p:spPr bwMode="auto">
          <a:xfrm>
            <a:off x="2838424" y="3633794"/>
            <a:ext cx="57150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Rectangle 2">
            <a:extLst>
              <a:ext uri="{FF2B5EF4-FFF2-40B4-BE49-F238E27FC236}">
                <a16:creationId xmlns:a16="http://schemas.microsoft.com/office/drawing/2014/main" id="{C9A48575-4E16-4D6E-97D7-A2F76C7CBED5}"/>
              </a:ext>
            </a:extLst>
          </p:cNvPr>
          <p:cNvSpPr txBox="1">
            <a:spLocks noChangeArrowheads="1"/>
          </p:cNvSpPr>
          <p:nvPr/>
        </p:nvSpPr>
        <p:spPr>
          <a:xfrm>
            <a:off x="-1379658" y="864540"/>
            <a:ext cx="10972799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sz="4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78CA1B-9070-43CA-9342-EC309AEE5191}"/>
              </a:ext>
            </a:extLst>
          </p:cNvPr>
          <p:cNvSpPr txBox="1">
            <a:spLocks noChangeArrowheads="1"/>
          </p:cNvSpPr>
          <p:nvPr/>
        </p:nvSpPr>
        <p:spPr>
          <a:xfrm>
            <a:off x="847248" y="1219550"/>
            <a:ext cx="10249370" cy="1286384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Transfers burst data on both the rising and falling edge of the clock (so twice fast)</a:t>
            </a:r>
          </a:p>
          <a:p>
            <a:pPr lvl="1"/>
            <a:r>
              <a:rPr lang="en-US" sz="2000" dirty="0"/>
              <a:t>2n core </a:t>
            </a:r>
            <a:r>
              <a:rPr lang="en-US" sz="2000" dirty="0" err="1"/>
              <a:t>prefectch</a:t>
            </a:r>
            <a:endParaRPr lang="en-US" sz="2000" dirty="0"/>
          </a:p>
          <a:p>
            <a:pPr marL="0" indent="0"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Line 65">
            <a:extLst>
              <a:ext uri="{FF2B5EF4-FFF2-40B4-BE49-F238E27FC236}">
                <a16:creationId xmlns:a16="http://schemas.microsoft.com/office/drawing/2014/main" id="{3D244716-E756-43AD-85C2-872DB79455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3288" y="4034366"/>
            <a:ext cx="11103" cy="14986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797B02-2DA0-4416-A5D1-2BEE5DA9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DDR (Double Data Rate) SDRAMs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0F97A-11FC-4BEF-AA68-60B2988980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1E4269-875C-468D-8533-8F41F13540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624BE8-49DB-4E98-A0E5-472DD08D17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6DEB0E-353F-445C-9635-8A86D40A1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350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B78CA1B-9070-43CA-9342-EC309AEE5191}"/>
              </a:ext>
            </a:extLst>
          </p:cNvPr>
          <p:cNvSpPr txBox="1">
            <a:spLocks noChangeArrowheads="1"/>
          </p:cNvSpPr>
          <p:nvPr/>
        </p:nvSpPr>
        <p:spPr>
          <a:xfrm>
            <a:off x="793362" y="1118344"/>
            <a:ext cx="10249370" cy="69332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DDR1 VS DDR1+: </a:t>
            </a:r>
          </a:p>
          <a:p>
            <a:pPr marL="0" indent="0"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B1587B-B28B-4D40-BD47-B2DC92811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61" y="1693134"/>
            <a:ext cx="3971675" cy="3737703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CB4827-F31E-41B2-9194-291E7A840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87" y="1693133"/>
            <a:ext cx="4302252" cy="3737703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83207E0E-DDD8-41C6-9328-940DD03E32F0}"/>
              </a:ext>
            </a:extLst>
          </p:cNvPr>
          <p:cNvSpPr txBox="1">
            <a:spLocks noChangeArrowheads="1"/>
          </p:cNvSpPr>
          <p:nvPr/>
        </p:nvSpPr>
        <p:spPr>
          <a:xfrm>
            <a:off x="793362" y="5658964"/>
            <a:ext cx="10249370" cy="69332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DDR2 vs. QDR</a:t>
            </a:r>
          </a:p>
          <a:p>
            <a:pPr marL="0" indent="0"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6C076-5181-41FA-ABE3-912CAE7D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DDR (Double Data Rate) SDRAMs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3085-02D0-4C69-A9CE-5ED2D6F12B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91D9DC-A79B-46E7-BF10-0F5D61EFC9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DE9EDF-6C7D-46D5-A5D0-AB5332696B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8955B4-FA63-456B-AEBC-C9F77CE01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8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Merge 4"/>
          <p:cNvSpPr/>
          <p:nvPr/>
        </p:nvSpPr>
        <p:spPr>
          <a:xfrm>
            <a:off x="1253910" y="28575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1406310" y="33147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1558710" y="37719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1711110" y="42291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1863510" y="46863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2015910" y="51435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DRAM Subsystem Organization</a:t>
            </a:r>
          </a:p>
        </p:txBody>
      </p:sp>
      <p:sp>
        <p:nvSpPr>
          <p:cNvPr id="92162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400" b="1" dirty="0"/>
              <a:t>Dram: Dynamic RAM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DRAM Organization:</a:t>
            </a:r>
          </a:p>
          <a:p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293034-4DAA-4176-B0CA-96E878896600}"/>
              </a:ext>
            </a:extLst>
          </p:cNvPr>
          <p:cNvSpPr txBox="1">
            <a:spLocks/>
          </p:cNvSpPr>
          <p:nvPr/>
        </p:nvSpPr>
        <p:spPr>
          <a:xfrm>
            <a:off x="3387510" y="2479675"/>
            <a:ext cx="3508590" cy="379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/>
              <a:buNone/>
            </a:pPr>
            <a:endParaRPr lang="en-US" sz="2400" dirty="0"/>
          </a:p>
          <a:p>
            <a:r>
              <a:rPr lang="en-US" sz="2400" dirty="0"/>
              <a:t>Channel</a:t>
            </a:r>
          </a:p>
          <a:p>
            <a:r>
              <a:rPr lang="en-US" sz="2400" dirty="0"/>
              <a:t>DIMM</a:t>
            </a:r>
          </a:p>
          <a:p>
            <a:r>
              <a:rPr lang="en-US" sz="2400" dirty="0"/>
              <a:t>Rank</a:t>
            </a:r>
          </a:p>
          <a:p>
            <a:r>
              <a:rPr lang="en-US" sz="2400" dirty="0"/>
              <a:t>Chip </a:t>
            </a:r>
          </a:p>
          <a:p>
            <a:r>
              <a:rPr lang="en-US" sz="2400" dirty="0"/>
              <a:t>Bank</a:t>
            </a:r>
          </a:p>
          <a:p>
            <a:r>
              <a:rPr lang="en-US" sz="2400" dirty="0"/>
              <a:t>Row/Column</a:t>
            </a:r>
          </a:p>
          <a:p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851CFDC-EEB9-4D4C-A079-BEB50385CAED}"/>
              </a:ext>
            </a:extLst>
          </p:cNvPr>
          <p:cNvSpPr txBox="1">
            <a:spLocks/>
          </p:cNvSpPr>
          <p:nvPr/>
        </p:nvSpPr>
        <p:spPr>
          <a:xfrm>
            <a:off x="5037667" y="1587499"/>
            <a:ext cx="6519762" cy="3416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Chip:</a:t>
            </a:r>
          </a:p>
          <a:p>
            <a:pPr lvl="1"/>
            <a:r>
              <a:rPr lang="en-US" sz="2000" dirty="0"/>
              <a:t>Consists of multiple banks (2-16 in Synchronous DRAM)</a:t>
            </a:r>
          </a:p>
          <a:p>
            <a:pPr lvl="2"/>
            <a:r>
              <a:rPr lang="en-US" sz="1600" dirty="0"/>
              <a:t>Banks works in parallel to overlap delay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Banks share command/address/data buses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chip itself has a narrow interface (4-16 bits per read)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D57A82-D840-406B-99DD-B8BEC1EBEFF6}"/>
              </a:ext>
            </a:extLst>
          </p:cNvPr>
          <p:cNvSpPr/>
          <p:nvPr/>
        </p:nvSpPr>
        <p:spPr>
          <a:xfrm>
            <a:off x="3310467" y="4229100"/>
            <a:ext cx="1727200" cy="457200"/>
          </a:xfrm>
          <a:prstGeom prst="ellips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F1E55-ED5E-498A-8F03-A65FAE328E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9E534-09EC-42D6-92CD-5B628B1D6B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CBA13-9F2B-4AD9-9442-43856C4CA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Merge 4"/>
          <p:cNvSpPr/>
          <p:nvPr/>
        </p:nvSpPr>
        <p:spPr>
          <a:xfrm>
            <a:off x="1253910" y="28575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1406310" y="33147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1558710" y="37719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1711110" y="42291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1863510" y="46863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2015910" y="51435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DRAM Subsystem Organization</a:t>
            </a:r>
          </a:p>
        </p:txBody>
      </p:sp>
      <p:sp>
        <p:nvSpPr>
          <p:cNvPr id="92162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400" b="1" dirty="0"/>
              <a:t>Dram: Dynamic RAM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DRAM Organization:</a:t>
            </a:r>
          </a:p>
          <a:p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293034-4DAA-4176-B0CA-96E878896600}"/>
              </a:ext>
            </a:extLst>
          </p:cNvPr>
          <p:cNvSpPr txBox="1">
            <a:spLocks/>
          </p:cNvSpPr>
          <p:nvPr/>
        </p:nvSpPr>
        <p:spPr>
          <a:xfrm>
            <a:off x="3387510" y="2479675"/>
            <a:ext cx="3508590" cy="379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/>
              <a:buNone/>
            </a:pPr>
            <a:endParaRPr lang="en-US" sz="2400" dirty="0"/>
          </a:p>
          <a:p>
            <a:r>
              <a:rPr lang="en-US" sz="2400" dirty="0"/>
              <a:t>Channel</a:t>
            </a:r>
          </a:p>
          <a:p>
            <a:r>
              <a:rPr lang="en-US" sz="2400" dirty="0"/>
              <a:t>DIMM</a:t>
            </a:r>
          </a:p>
          <a:p>
            <a:r>
              <a:rPr lang="en-US" sz="2400" dirty="0"/>
              <a:t>Rank</a:t>
            </a:r>
          </a:p>
          <a:p>
            <a:r>
              <a:rPr lang="en-US" sz="2400" dirty="0"/>
              <a:t>Chip </a:t>
            </a:r>
          </a:p>
          <a:p>
            <a:r>
              <a:rPr lang="en-US" sz="2400" dirty="0"/>
              <a:t>Bank</a:t>
            </a:r>
          </a:p>
          <a:p>
            <a:r>
              <a:rPr lang="en-US" sz="2400" dirty="0"/>
              <a:t>Row/Column</a:t>
            </a:r>
          </a:p>
          <a:p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851CFDC-EEB9-4D4C-A079-BEB50385CAED}"/>
              </a:ext>
            </a:extLst>
          </p:cNvPr>
          <p:cNvSpPr txBox="1">
            <a:spLocks/>
          </p:cNvSpPr>
          <p:nvPr/>
        </p:nvSpPr>
        <p:spPr>
          <a:xfrm>
            <a:off x="5037667" y="1298126"/>
            <a:ext cx="6519762" cy="4415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Rank:</a:t>
            </a:r>
          </a:p>
          <a:p>
            <a:pPr lvl="1"/>
            <a:r>
              <a:rPr lang="en-US" sz="2000" dirty="0"/>
              <a:t>Multiple chips operated together to form a wide interface</a:t>
            </a:r>
          </a:p>
          <a:p>
            <a:endParaRPr lang="en-US" sz="2000" dirty="0"/>
          </a:p>
          <a:p>
            <a:pPr lvl="1"/>
            <a:r>
              <a:rPr lang="en-US" sz="2000" dirty="0"/>
              <a:t>All chips comprising a rank are controlled at the same time</a:t>
            </a:r>
          </a:p>
          <a:p>
            <a:pPr lvl="2"/>
            <a:r>
              <a:rPr lang="en-US" sz="1600" dirty="0">
                <a:ea typeface="ＭＳ Ｐゴシック" charset="0"/>
              </a:rPr>
              <a:t>Respond to a single command</a:t>
            </a:r>
          </a:p>
          <a:p>
            <a:pPr lvl="2"/>
            <a:r>
              <a:rPr lang="en-US" sz="1600" dirty="0">
                <a:ea typeface="ＭＳ Ｐゴシック" charset="0"/>
              </a:rPr>
              <a:t>Share address and command buses, but provide different data</a:t>
            </a:r>
          </a:p>
          <a:p>
            <a:pPr lvl="1"/>
            <a:endParaRPr lang="en-US" sz="2062" dirty="0">
              <a:ea typeface="ＭＳ Ｐゴシック" charset="0"/>
            </a:endParaRPr>
          </a:p>
          <a:p>
            <a:pPr lvl="1"/>
            <a:r>
              <a:rPr lang="en-US" sz="2062" dirty="0">
                <a:ea typeface="ＭＳ Ｐゴシック" charset="0"/>
              </a:rPr>
              <a:t>E.g., </a:t>
            </a:r>
            <a:r>
              <a:rPr lang="en-US" sz="2000" dirty="0">
                <a:ea typeface="ＭＳ Ｐゴシック" charset="0"/>
              </a:rPr>
              <a:t>Using 8 </a:t>
            </a:r>
            <a:r>
              <a:rPr lang="en-US" sz="2000" dirty="0"/>
              <a:t>chips with 8-bit interface to form a 64-bit wide Rank</a:t>
            </a:r>
            <a:endParaRPr lang="en-US" sz="2000" dirty="0">
              <a:ea typeface="ＭＳ Ｐゴシック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D57A82-D840-406B-99DD-B8BEC1EBEFF6}"/>
              </a:ext>
            </a:extLst>
          </p:cNvPr>
          <p:cNvSpPr/>
          <p:nvPr/>
        </p:nvSpPr>
        <p:spPr>
          <a:xfrm>
            <a:off x="3310467" y="3790951"/>
            <a:ext cx="1727200" cy="457200"/>
          </a:xfrm>
          <a:prstGeom prst="ellips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81B20-CC0E-4490-9472-DF0589E81A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99743-2356-4230-8606-E24DF4DF0A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99E02-A50D-4E04-A39D-B0DD1C6AC9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6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Merge 4"/>
          <p:cNvSpPr/>
          <p:nvPr/>
        </p:nvSpPr>
        <p:spPr>
          <a:xfrm>
            <a:off x="1253910" y="28575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1406310" y="33147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1558710" y="37719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1711110" y="42291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1863510" y="46863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2015910" y="51435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DRAM Subsystem Organization</a:t>
            </a:r>
          </a:p>
        </p:txBody>
      </p:sp>
      <p:sp>
        <p:nvSpPr>
          <p:cNvPr id="92162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400" b="1" dirty="0"/>
              <a:t>Dram: Dynamic RAM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DRAM Organization:</a:t>
            </a:r>
          </a:p>
          <a:p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293034-4DAA-4176-B0CA-96E878896600}"/>
              </a:ext>
            </a:extLst>
          </p:cNvPr>
          <p:cNvSpPr txBox="1">
            <a:spLocks/>
          </p:cNvSpPr>
          <p:nvPr/>
        </p:nvSpPr>
        <p:spPr>
          <a:xfrm>
            <a:off x="3387510" y="2479675"/>
            <a:ext cx="3508590" cy="379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/>
              <a:buNone/>
            </a:pPr>
            <a:endParaRPr lang="en-US" sz="2400" dirty="0"/>
          </a:p>
          <a:p>
            <a:r>
              <a:rPr lang="en-US" sz="2400" dirty="0"/>
              <a:t>Channel</a:t>
            </a:r>
          </a:p>
          <a:p>
            <a:r>
              <a:rPr lang="en-US" sz="2400" dirty="0"/>
              <a:t>DIMM</a:t>
            </a:r>
          </a:p>
          <a:p>
            <a:r>
              <a:rPr lang="en-US" sz="2400" dirty="0"/>
              <a:t>Rank</a:t>
            </a:r>
          </a:p>
          <a:p>
            <a:r>
              <a:rPr lang="en-US" sz="2400" dirty="0"/>
              <a:t>Chip </a:t>
            </a:r>
          </a:p>
          <a:p>
            <a:r>
              <a:rPr lang="en-US" sz="2400" dirty="0"/>
              <a:t>Bank</a:t>
            </a:r>
          </a:p>
          <a:p>
            <a:r>
              <a:rPr lang="en-US" sz="2400" dirty="0"/>
              <a:t>Row/Column</a:t>
            </a:r>
          </a:p>
          <a:p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851CFDC-EEB9-4D4C-A079-BEB50385CAED}"/>
              </a:ext>
            </a:extLst>
          </p:cNvPr>
          <p:cNvSpPr txBox="1">
            <a:spLocks/>
          </p:cNvSpPr>
          <p:nvPr/>
        </p:nvSpPr>
        <p:spPr>
          <a:xfrm>
            <a:off x="5037667" y="1587499"/>
            <a:ext cx="6519762" cy="302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DIMM </a:t>
            </a:r>
            <a:r>
              <a:rPr lang="en-US" sz="2400" b="1" dirty="0">
                <a:ea typeface="ＭＳ Ｐゴシック" charset="0"/>
              </a:rPr>
              <a:t>(dual inline memory module)</a:t>
            </a:r>
            <a:r>
              <a:rPr lang="en-US" sz="2400" b="1" dirty="0"/>
              <a:t>:</a:t>
            </a:r>
          </a:p>
          <a:p>
            <a:pPr lvl="1"/>
            <a:r>
              <a:rPr lang="en-US" sz="2000" dirty="0"/>
              <a:t>A DRAM module consists of one or more ranks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ea typeface="ＭＳ Ｐゴシック" charset="0"/>
              </a:rPr>
              <a:t>This is what you plug into your motherboard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D57A82-D840-406B-99DD-B8BEC1EBEFF6}"/>
              </a:ext>
            </a:extLst>
          </p:cNvPr>
          <p:cNvSpPr/>
          <p:nvPr/>
        </p:nvSpPr>
        <p:spPr>
          <a:xfrm>
            <a:off x="3310467" y="3350683"/>
            <a:ext cx="1727200" cy="457200"/>
          </a:xfrm>
          <a:prstGeom prst="ellips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6D187-9D4A-4984-BE51-D30BA982978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50ED0-F983-4C53-82B0-85E99545AE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47C8C-5F87-4982-A8C6-D4FD55104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7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A6A5E-8564-4CDF-A564-44180150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Cache Design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C4F3D254-7CCD-4732-97A1-4A3E6B1879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8115" name="Rectangle 3"/>
          <p:cNvSpPr>
            <a:spLocks noGrp="1" noChangeArrowheads="1"/>
          </p:cNvSpPr>
          <p:nvPr>
            <p:ph sz="quarter" idx="13"/>
          </p:nvPr>
        </p:nvSpPr>
        <p:spPr>
          <a:noFill/>
          <a:ln/>
        </p:spPr>
        <p:txBody>
          <a:bodyPr>
            <a:noAutofit/>
          </a:bodyPr>
          <a:lstStyle/>
          <a:p>
            <a:r>
              <a:rPr lang="en-US" sz="2400" b="1" dirty="0"/>
              <a:t>Caches use </a:t>
            </a:r>
            <a:r>
              <a:rPr lang="en-US" sz="2400" b="1" i="1" dirty="0"/>
              <a:t>SRAM </a:t>
            </a:r>
            <a:r>
              <a:rPr lang="en-US" sz="2400" b="1" dirty="0"/>
              <a:t>for speed and technology compatibility</a:t>
            </a:r>
          </a:p>
          <a:p>
            <a:pPr lvl="1"/>
            <a:r>
              <a:rPr lang="en-US" sz="2000" dirty="0"/>
              <a:t>Low density (6 transistor cells), high power, expensive, fast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Static</a:t>
            </a:r>
            <a:r>
              <a:rPr lang="en-US" sz="2000" dirty="0"/>
              <a:t>: content will last “forever” (until power turned off)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Example: A (2M X 16 bit) SRAM logic</a:t>
            </a:r>
          </a:p>
          <a:p>
            <a:pPr lvl="1"/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428625" y="3834954"/>
            <a:ext cx="4495800" cy="2133600"/>
            <a:chOff x="4648200" y="1143000"/>
            <a:chExt cx="4495800" cy="2133600"/>
          </a:xfrm>
        </p:grpSpPr>
        <p:sp>
          <p:nvSpPr>
            <p:cNvPr id="1498117" name="Rectangle 5"/>
            <p:cNvSpPr>
              <a:spLocks noChangeArrowheads="1"/>
            </p:cNvSpPr>
            <p:nvPr/>
          </p:nvSpPr>
          <p:spPr bwMode="auto">
            <a:xfrm>
              <a:off x="6477000" y="1219200"/>
              <a:ext cx="1066800" cy="1905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8118" name="Line 6"/>
            <p:cNvSpPr>
              <a:spLocks noChangeShapeType="1"/>
            </p:cNvSpPr>
            <p:nvPr/>
          </p:nvSpPr>
          <p:spPr bwMode="auto">
            <a:xfrm>
              <a:off x="7543800" y="22098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8119" name="Line 7"/>
            <p:cNvSpPr>
              <a:spLocks noChangeShapeType="1"/>
            </p:cNvSpPr>
            <p:nvPr/>
          </p:nvSpPr>
          <p:spPr bwMode="auto">
            <a:xfrm flipH="1">
              <a:off x="7696200" y="2057400"/>
              <a:ext cx="762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8120" name="Line 8"/>
            <p:cNvSpPr>
              <a:spLocks noChangeShapeType="1"/>
            </p:cNvSpPr>
            <p:nvPr/>
          </p:nvSpPr>
          <p:spPr bwMode="auto">
            <a:xfrm>
              <a:off x="6096000" y="15240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8121" name="Line 9"/>
            <p:cNvSpPr>
              <a:spLocks noChangeShapeType="1"/>
            </p:cNvSpPr>
            <p:nvPr/>
          </p:nvSpPr>
          <p:spPr bwMode="auto">
            <a:xfrm flipH="1">
              <a:off x="6248400" y="1371600"/>
              <a:ext cx="762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8122" name="Line 10"/>
            <p:cNvSpPr>
              <a:spLocks noChangeShapeType="1"/>
            </p:cNvSpPr>
            <p:nvPr/>
          </p:nvSpPr>
          <p:spPr bwMode="auto">
            <a:xfrm>
              <a:off x="6096000" y="28956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8123" name="Line 11"/>
            <p:cNvSpPr>
              <a:spLocks noChangeShapeType="1"/>
            </p:cNvSpPr>
            <p:nvPr/>
          </p:nvSpPr>
          <p:spPr bwMode="auto">
            <a:xfrm flipH="1">
              <a:off x="6248400" y="2743200"/>
              <a:ext cx="762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8124" name="Text Box 12"/>
            <p:cNvSpPr txBox="1">
              <a:spLocks noChangeArrowheads="1"/>
            </p:cNvSpPr>
            <p:nvPr/>
          </p:nvSpPr>
          <p:spPr bwMode="auto">
            <a:xfrm>
              <a:off x="7848600" y="2057400"/>
              <a:ext cx="1295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Dout[15-0]</a:t>
              </a:r>
            </a:p>
          </p:txBody>
        </p:sp>
        <p:sp>
          <p:nvSpPr>
            <p:cNvPr id="1498125" name="Text Box 13"/>
            <p:cNvSpPr txBox="1">
              <a:spLocks noChangeArrowheads="1"/>
            </p:cNvSpPr>
            <p:nvPr/>
          </p:nvSpPr>
          <p:spPr bwMode="auto">
            <a:xfrm>
              <a:off x="6477000" y="1797050"/>
              <a:ext cx="10668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dirty="0"/>
                <a:t>SRAM</a:t>
              </a:r>
            </a:p>
            <a:p>
              <a:pPr algn="ctr"/>
              <a:r>
                <a:rPr lang="en-US" dirty="0"/>
                <a:t>2M x 16</a:t>
              </a:r>
            </a:p>
          </p:txBody>
        </p:sp>
        <p:sp>
          <p:nvSpPr>
            <p:cNvPr id="1498126" name="Text Box 14"/>
            <p:cNvSpPr txBox="1">
              <a:spLocks noChangeArrowheads="1"/>
            </p:cNvSpPr>
            <p:nvPr/>
          </p:nvSpPr>
          <p:spPr bwMode="auto">
            <a:xfrm>
              <a:off x="5029200" y="2667000"/>
              <a:ext cx="1295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Din[15-0]</a:t>
              </a:r>
            </a:p>
          </p:txBody>
        </p:sp>
        <p:sp>
          <p:nvSpPr>
            <p:cNvPr id="1498127" name="Text Box 15"/>
            <p:cNvSpPr txBox="1">
              <a:spLocks noChangeArrowheads="1"/>
            </p:cNvSpPr>
            <p:nvPr/>
          </p:nvSpPr>
          <p:spPr bwMode="auto">
            <a:xfrm>
              <a:off x="5105400" y="1295400"/>
              <a:ext cx="1295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/>
                <a:t>Address</a:t>
              </a:r>
            </a:p>
          </p:txBody>
        </p:sp>
        <p:sp>
          <p:nvSpPr>
            <p:cNvPr id="1498128" name="Text Box 16"/>
            <p:cNvSpPr txBox="1">
              <a:spLocks noChangeArrowheads="1"/>
            </p:cNvSpPr>
            <p:nvPr/>
          </p:nvSpPr>
          <p:spPr bwMode="auto">
            <a:xfrm>
              <a:off x="4953000" y="1676400"/>
              <a:ext cx="1371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/>
                <a:t>Chip select</a:t>
              </a:r>
            </a:p>
          </p:txBody>
        </p:sp>
        <p:sp>
          <p:nvSpPr>
            <p:cNvPr id="1498129" name="Text Box 17"/>
            <p:cNvSpPr txBox="1">
              <a:spLocks noChangeArrowheads="1"/>
            </p:cNvSpPr>
            <p:nvPr/>
          </p:nvSpPr>
          <p:spPr bwMode="auto">
            <a:xfrm>
              <a:off x="4648200" y="1981200"/>
              <a:ext cx="1676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/>
                <a:t>Output enable</a:t>
              </a:r>
            </a:p>
          </p:txBody>
        </p:sp>
        <p:sp>
          <p:nvSpPr>
            <p:cNvPr id="1498130" name="Text Box 18"/>
            <p:cNvSpPr txBox="1">
              <a:spLocks noChangeArrowheads="1"/>
            </p:cNvSpPr>
            <p:nvPr/>
          </p:nvSpPr>
          <p:spPr bwMode="auto">
            <a:xfrm>
              <a:off x="4800600" y="2286000"/>
              <a:ext cx="1676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/>
                <a:t>Write enable</a:t>
              </a:r>
            </a:p>
          </p:txBody>
        </p:sp>
        <p:sp>
          <p:nvSpPr>
            <p:cNvPr id="1498131" name="Line 19"/>
            <p:cNvSpPr>
              <a:spLocks noChangeShapeType="1"/>
            </p:cNvSpPr>
            <p:nvPr/>
          </p:nvSpPr>
          <p:spPr bwMode="auto">
            <a:xfrm>
              <a:off x="6096000" y="25146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8132" name="Line 20"/>
            <p:cNvSpPr>
              <a:spLocks noChangeShapeType="1"/>
            </p:cNvSpPr>
            <p:nvPr/>
          </p:nvSpPr>
          <p:spPr bwMode="auto">
            <a:xfrm>
              <a:off x="6096000" y="22098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8133" name="Line 21"/>
            <p:cNvSpPr>
              <a:spLocks noChangeShapeType="1"/>
            </p:cNvSpPr>
            <p:nvPr/>
          </p:nvSpPr>
          <p:spPr bwMode="auto">
            <a:xfrm>
              <a:off x="6096000" y="19050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8134" name="Text Box 22"/>
            <p:cNvSpPr txBox="1">
              <a:spLocks noChangeArrowheads="1"/>
            </p:cNvSpPr>
            <p:nvPr/>
          </p:nvSpPr>
          <p:spPr bwMode="auto">
            <a:xfrm>
              <a:off x="7543800" y="1752600"/>
              <a:ext cx="609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/>
                <a:t>16</a:t>
              </a:r>
            </a:p>
          </p:txBody>
        </p:sp>
        <p:sp>
          <p:nvSpPr>
            <p:cNvPr id="1498135" name="Text Box 23"/>
            <p:cNvSpPr txBox="1">
              <a:spLocks noChangeArrowheads="1"/>
            </p:cNvSpPr>
            <p:nvPr/>
          </p:nvSpPr>
          <p:spPr bwMode="auto">
            <a:xfrm>
              <a:off x="6019800" y="2971800"/>
              <a:ext cx="609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/>
                <a:t>16</a:t>
              </a:r>
            </a:p>
          </p:txBody>
        </p:sp>
        <p:sp>
          <p:nvSpPr>
            <p:cNvPr id="1498136" name="Text Box 24"/>
            <p:cNvSpPr txBox="1">
              <a:spLocks noChangeArrowheads="1"/>
            </p:cNvSpPr>
            <p:nvPr/>
          </p:nvSpPr>
          <p:spPr bwMode="auto">
            <a:xfrm>
              <a:off x="6019800" y="1143000"/>
              <a:ext cx="609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/>
                <a:t>21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32470D-5B30-4DD1-A959-2A74A0BA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90" y="3381499"/>
            <a:ext cx="3808479" cy="285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12073-396D-4584-AFCB-1433EA9D3917}"/>
              </a:ext>
            </a:extLst>
          </p:cNvPr>
          <p:cNvSpPr txBox="1"/>
          <p:nvPr/>
        </p:nvSpPr>
        <p:spPr>
          <a:xfrm>
            <a:off x="5908061" y="6030148"/>
            <a:ext cx="5962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Read more:</a:t>
            </a:r>
          </a:p>
          <a:p>
            <a:r>
              <a:rPr lang="en-US" dirty="0"/>
              <a:t>https://en.wikipedia.org/wiki/Static_random-access_memory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87F5D-B2EE-4C37-BA97-8E4354558D42}"/>
              </a:ext>
            </a:extLst>
          </p:cNvPr>
          <p:cNvSpPr txBox="1"/>
          <p:nvPr/>
        </p:nvSpPr>
        <p:spPr>
          <a:xfrm>
            <a:off x="5908061" y="2796724"/>
            <a:ext cx="624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https://en.wikipedia.org/wiki/Static_random-access_memory#/media/File:SRAM_Cell_(6_Transistors).svg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3DAF09-9770-46FE-A1F8-BD719A349F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32B426-E37C-4260-9D87-4616194207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3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20B22DA-96EA-4336-A2CD-C9254480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DIMM </a:t>
            </a:r>
            <a:r>
              <a:rPr lang="en-US" sz="4400" b="1" dirty="0">
                <a:ea typeface="ＭＳ Ｐゴシック" charset="0"/>
              </a:rPr>
              <a:t>(Dual Inline </a:t>
            </a:r>
            <a:r>
              <a:rPr lang="en-US" sz="4400" dirty="0">
                <a:ea typeface="ＭＳ Ｐゴシック" charset="0"/>
              </a:rPr>
              <a:t>M</a:t>
            </a:r>
            <a:r>
              <a:rPr lang="en-US" sz="4400" b="1" dirty="0">
                <a:ea typeface="ＭＳ Ｐゴシック" charset="0"/>
              </a:rPr>
              <a:t>emory </a:t>
            </a:r>
            <a:r>
              <a:rPr lang="en-US" sz="4400" dirty="0">
                <a:ea typeface="ＭＳ Ｐゴシック" charset="0"/>
              </a:rPr>
              <a:t>M</a:t>
            </a:r>
            <a:r>
              <a:rPr lang="en-US" sz="4400" b="1" dirty="0">
                <a:ea typeface="ＭＳ Ｐゴシック" charset="0"/>
              </a:rPr>
              <a:t>odule)</a:t>
            </a:r>
            <a:endParaRPr lang="en-US" sz="4400" b="1" dirty="0"/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A2873F-87A8-2548-A8C5-FC6B35C8098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120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12D867-0FCE-4CF5-AC0C-C52DD7689E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000" b="1" baseline="0" dirty="0"/>
              <a:t>Contains DRAM chips each have data widths of x4 or x8</a:t>
            </a:r>
          </a:p>
          <a:p>
            <a:pPr lvl="1"/>
            <a:r>
              <a:rPr lang="en-US" sz="1600" dirty="0"/>
              <a:t>Can be on both sides</a:t>
            </a:r>
          </a:p>
          <a:p>
            <a:pPr lvl="1"/>
            <a:endParaRPr lang="en-US" sz="1600" dirty="0"/>
          </a:p>
          <a:p>
            <a:r>
              <a:rPr lang="en-US" sz="2000" b="1" dirty="0"/>
              <a:t>Can have more than one rank</a:t>
            </a:r>
          </a:p>
          <a:p>
            <a:pPr lvl="1"/>
            <a:r>
              <a:rPr lang="en-US" sz="1600" dirty="0"/>
              <a:t>Increase storage capacity</a:t>
            </a:r>
          </a:p>
          <a:p>
            <a:pPr lvl="1"/>
            <a:r>
              <a:rPr lang="en-US" sz="1600" dirty="0"/>
              <a:t>O</a:t>
            </a:r>
            <a:r>
              <a:rPr lang="en-US" sz="1600" b="0" i="0" u="none" strike="noStrike" dirty="0">
                <a:effectLst/>
              </a:rPr>
              <a:t>nly one rank accessible at a time</a:t>
            </a:r>
          </a:p>
          <a:p>
            <a:pPr lvl="1"/>
            <a:endParaRPr lang="en-US" sz="1600" dirty="0"/>
          </a:p>
          <a:p>
            <a:r>
              <a:rPr lang="en-US" sz="2000" b="1" dirty="0"/>
              <a:t>SIMM vs DIMM</a:t>
            </a:r>
          </a:p>
          <a:p>
            <a:pPr lvl="1"/>
            <a:r>
              <a:rPr lang="en-US" sz="1600" b="0" i="0" dirty="0">
                <a:effectLst/>
              </a:rPr>
              <a:t>DIMM has separate contacts on each side of the board to provides twice as much data rate.</a:t>
            </a:r>
            <a:endParaRPr lang="en-US" sz="2400" dirty="0"/>
          </a:p>
        </p:txBody>
      </p:sp>
      <p:graphicFrame>
        <p:nvGraphicFramePr>
          <p:cNvPr id="99332" name="Object 2"/>
          <p:cNvGraphicFramePr>
            <a:graphicFrameLocks noChangeAspect="1"/>
          </p:cNvGraphicFramePr>
          <p:nvPr/>
        </p:nvGraphicFramePr>
        <p:xfrm>
          <a:off x="3496733" y="1162672"/>
          <a:ext cx="5157522" cy="18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Visio" r:id="rId4" imgW="5715000" imgH="2019300" progId="Visio.Drawing.11">
                  <p:embed/>
                </p:oleObj>
              </mc:Choice>
              <mc:Fallback>
                <p:oleObj name="Visio" r:id="rId4" imgW="5715000" imgH="2019300" progId="Visio.Drawing.11">
                  <p:embed/>
                  <p:pic>
                    <p:nvPicPr>
                      <p:cNvPr id="9933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6733" y="1162672"/>
                        <a:ext cx="5157522" cy="18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F24DC-82E8-4256-AC32-EB8EB0698D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580E6-848E-4827-8A07-AB8D6F4562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4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 64-bit Wide DIMM (One Rank)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Advantages:</a:t>
            </a:r>
          </a:p>
          <a:p>
            <a:pPr lvl="1"/>
            <a:r>
              <a:rPr lang="en-US" sz="2000" dirty="0">
                <a:ea typeface="ＭＳ Ｐゴシック" charset="0"/>
              </a:rPr>
              <a:t>Acts like a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high-capacity DRAM chip </a:t>
            </a:r>
            <a:r>
              <a:rPr lang="en-US" sz="2000" dirty="0">
                <a:ea typeface="ＭＳ Ｐゴシック" charset="0"/>
              </a:rPr>
              <a:t>with a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wide interface</a:t>
            </a:r>
          </a:p>
          <a:p>
            <a:pPr lvl="1"/>
            <a:endParaRPr lang="en-US" sz="2000" dirty="0">
              <a:solidFill>
                <a:srgbClr val="FF0000"/>
              </a:solidFill>
              <a:ea typeface="ＭＳ Ｐゴシック" charset="0"/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Flexibility</a:t>
            </a:r>
            <a:r>
              <a:rPr lang="en-US" sz="2000" dirty="0">
                <a:ea typeface="ＭＳ Ｐゴシック" charset="0"/>
              </a:rPr>
              <a:t>: memory controller does not need to deal with individual chips</a:t>
            </a:r>
          </a:p>
          <a:p>
            <a:pPr lvl="1"/>
            <a:endParaRPr lang="en-US" sz="2400" dirty="0">
              <a:ea typeface="ＭＳ Ｐゴシック" charset="0"/>
            </a:endParaRPr>
          </a:p>
          <a:p>
            <a:r>
              <a:rPr lang="en-US" sz="2400" b="1" dirty="0"/>
              <a:t>Disadvantages: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Granularity</a:t>
            </a:r>
            <a:r>
              <a:rPr lang="en-US" sz="2000" dirty="0">
                <a:ea typeface="ＭＳ Ｐゴシック" charset="0"/>
              </a:rPr>
              <a:t>: Accesses cannot be smaller than the interface width</a:t>
            </a:r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65212"/>
            <a:ext cx="5840413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46252F-DF71-4061-9E9B-31D61EEF000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952E3-3021-4CCB-AD53-91E944C84E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65293-BBD5-40D3-858D-F978505BBA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0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Merge 4"/>
          <p:cNvSpPr/>
          <p:nvPr/>
        </p:nvSpPr>
        <p:spPr>
          <a:xfrm>
            <a:off x="1253910" y="2857500"/>
            <a:ext cx="1981200" cy="2971800"/>
          </a:xfrm>
          <a:prstGeom prst="flowChartMerg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Flowchart: Merge 7"/>
          <p:cNvSpPr/>
          <p:nvPr/>
        </p:nvSpPr>
        <p:spPr>
          <a:xfrm>
            <a:off x="1406310" y="3314700"/>
            <a:ext cx="1676400" cy="2514600"/>
          </a:xfrm>
          <a:prstGeom prst="flowChartMerge">
            <a:avLst/>
          </a:prstGeom>
          <a:solidFill>
            <a:srgbClr val="00B050"/>
          </a:solidFill>
          <a:ln w="25400" cap="flat" cmpd="sng" algn="ctr">
            <a:solidFill>
              <a:srgbClr val="004C22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Flowchart: Merge 8"/>
          <p:cNvSpPr/>
          <p:nvPr/>
        </p:nvSpPr>
        <p:spPr>
          <a:xfrm>
            <a:off x="1558710" y="3771900"/>
            <a:ext cx="1371600" cy="2057400"/>
          </a:xfrm>
          <a:prstGeom prst="flowChartMerge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Flowchart: Merge 9"/>
          <p:cNvSpPr/>
          <p:nvPr/>
        </p:nvSpPr>
        <p:spPr>
          <a:xfrm>
            <a:off x="1711110" y="4229100"/>
            <a:ext cx="1066800" cy="1600200"/>
          </a:xfrm>
          <a:prstGeom prst="flowChartMerg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lowchart: Merge 10"/>
          <p:cNvSpPr/>
          <p:nvPr/>
        </p:nvSpPr>
        <p:spPr>
          <a:xfrm>
            <a:off x="1863510" y="4686300"/>
            <a:ext cx="762000" cy="1143000"/>
          </a:xfrm>
          <a:prstGeom prst="flowChartMerge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Flowchart: Merge 11"/>
          <p:cNvSpPr/>
          <p:nvPr/>
        </p:nvSpPr>
        <p:spPr>
          <a:xfrm>
            <a:off x="2015910" y="5143500"/>
            <a:ext cx="457200" cy="685800"/>
          </a:xfrm>
          <a:prstGeom prst="flowChartMerg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DRAM Subsystem Organization</a:t>
            </a:r>
          </a:p>
        </p:txBody>
      </p:sp>
      <p:sp>
        <p:nvSpPr>
          <p:cNvPr id="92162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400" b="1" dirty="0"/>
              <a:t>Dram: Dynamic RAM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DRAM Organization:</a:t>
            </a:r>
          </a:p>
          <a:p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293034-4DAA-4176-B0CA-96E878896600}"/>
              </a:ext>
            </a:extLst>
          </p:cNvPr>
          <p:cNvSpPr txBox="1">
            <a:spLocks/>
          </p:cNvSpPr>
          <p:nvPr/>
        </p:nvSpPr>
        <p:spPr>
          <a:xfrm>
            <a:off x="3387510" y="2479675"/>
            <a:ext cx="3508590" cy="379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/>
              <a:buNone/>
            </a:pPr>
            <a:endParaRPr lang="en-US" sz="2400" dirty="0"/>
          </a:p>
          <a:p>
            <a:r>
              <a:rPr lang="en-US" sz="2400" dirty="0"/>
              <a:t>Channel</a:t>
            </a:r>
          </a:p>
          <a:p>
            <a:r>
              <a:rPr lang="en-US" sz="2400" dirty="0"/>
              <a:t>DIMM</a:t>
            </a:r>
          </a:p>
          <a:p>
            <a:r>
              <a:rPr lang="en-US" sz="2400" dirty="0"/>
              <a:t>Rank</a:t>
            </a:r>
          </a:p>
          <a:p>
            <a:r>
              <a:rPr lang="en-US" sz="2400" dirty="0"/>
              <a:t>Chip </a:t>
            </a:r>
          </a:p>
          <a:p>
            <a:r>
              <a:rPr lang="en-US" sz="2400" dirty="0"/>
              <a:t>Bank</a:t>
            </a:r>
          </a:p>
          <a:p>
            <a:r>
              <a:rPr lang="en-US" sz="2400" dirty="0"/>
              <a:t>Row/Column</a:t>
            </a:r>
          </a:p>
          <a:p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851CFDC-EEB9-4D4C-A079-BEB50385CAED}"/>
              </a:ext>
            </a:extLst>
          </p:cNvPr>
          <p:cNvSpPr txBox="1">
            <a:spLocks/>
          </p:cNvSpPr>
          <p:nvPr/>
        </p:nvSpPr>
        <p:spPr>
          <a:xfrm>
            <a:off x="4834466" y="1545166"/>
            <a:ext cx="6747933" cy="302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Channel: Independent memory subsystem</a:t>
            </a:r>
          </a:p>
          <a:p>
            <a:pPr lvl="1"/>
            <a:r>
              <a:rPr lang="en-US" sz="2000" dirty="0">
                <a:ea typeface="ＭＳ Ｐゴシック" charset="0"/>
              </a:rPr>
              <a:t>E.g., </a:t>
            </a:r>
            <a:r>
              <a:rPr lang="en-US" sz="2000" dirty="0"/>
              <a:t>2 independent Channels:</a:t>
            </a:r>
            <a:endParaRPr lang="en-US" sz="2000" dirty="0">
              <a:ea typeface="ＭＳ Ｐゴシック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D57A82-D840-406B-99DD-B8BEC1EBEFF6}"/>
              </a:ext>
            </a:extLst>
          </p:cNvPr>
          <p:cNvSpPr/>
          <p:nvPr/>
        </p:nvSpPr>
        <p:spPr>
          <a:xfrm>
            <a:off x="3437468" y="2910414"/>
            <a:ext cx="1727200" cy="457200"/>
          </a:xfrm>
          <a:prstGeom prst="ellips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46334-F05B-464B-B281-7DB53D5C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91" y="2479675"/>
            <a:ext cx="2974538" cy="270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90C4ECC-F080-42EB-B322-7E5B54275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098" y="2479675"/>
            <a:ext cx="2974539" cy="270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7424C-4A49-4FDC-94F1-742B935A1BF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7368F-2AA9-4233-9CD0-D8FC6B40CA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AEC71-3747-4AEA-8A86-584544C1AA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DRAM subsystem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9A3436-1936-4F4D-A56A-A120F8833C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8546" name="Picture 4" descr="DIMM_crop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17" y="2727702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Picture 5" descr="nehalem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67" y="4183440"/>
            <a:ext cx="1352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8" descr="DIMM_crop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17" y="1660902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9" descr="DIMM_crop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017" y="2738816"/>
            <a:ext cx="25908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10" descr="DIMM_crop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017" y="1660902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hape 12"/>
          <p:cNvCxnSpPr>
            <a:cxnSpLocks noChangeShapeType="1"/>
            <a:stCxn id="108547" idx="3"/>
            <a:endCxn id="108549" idx="2"/>
          </p:cNvCxnSpPr>
          <p:nvPr/>
        </p:nvCxnSpPr>
        <p:spPr bwMode="auto">
          <a:xfrm flipV="1">
            <a:off x="6398217" y="3337303"/>
            <a:ext cx="1219200" cy="1522413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hape 13"/>
          <p:cNvCxnSpPr>
            <a:cxnSpLocks noChangeShapeType="1"/>
            <a:stCxn id="108547" idx="1"/>
            <a:endCxn id="108546" idx="2"/>
          </p:cNvCxnSpPr>
          <p:nvPr/>
        </p:nvCxnSpPr>
        <p:spPr bwMode="auto">
          <a:xfrm rot="10800000">
            <a:off x="4036017" y="3326191"/>
            <a:ext cx="1009650" cy="1533525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hape 16"/>
          <p:cNvCxnSpPr>
            <a:cxnSpLocks noChangeShapeType="1"/>
            <a:stCxn id="108549" idx="0"/>
            <a:endCxn id="108550" idx="2"/>
          </p:cNvCxnSpPr>
          <p:nvPr/>
        </p:nvCxnSpPr>
        <p:spPr bwMode="auto">
          <a:xfrm rot="5400000" flipH="1" flipV="1">
            <a:off x="7376912" y="2498309"/>
            <a:ext cx="481012" cy="3175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hape 16"/>
          <p:cNvCxnSpPr>
            <a:cxnSpLocks noChangeShapeType="1"/>
            <a:stCxn id="108546" idx="0"/>
            <a:endCxn id="108548" idx="2"/>
          </p:cNvCxnSpPr>
          <p:nvPr/>
        </p:nvCxnSpPr>
        <p:spPr bwMode="auto">
          <a:xfrm rot="5400000" flipH="1" flipV="1">
            <a:off x="3801861" y="2493546"/>
            <a:ext cx="469900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555" name="TextBox 22"/>
          <p:cNvSpPr txBox="1">
            <a:spLocks noChangeArrowheads="1"/>
          </p:cNvSpPr>
          <p:nvPr/>
        </p:nvSpPr>
        <p:spPr bwMode="auto">
          <a:xfrm>
            <a:off x="2893017" y="5024816"/>
            <a:ext cx="190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C0504D"/>
                </a:solidFill>
                <a:latin typeface="Calibri" charset="0"/>
                <a:cs typeface="Arial" charset="0"/>
              </a:rPr>
              <a:t>Memory channel</a:t>
            </a:r>
          </a:p>
        </p:txBody>
      </p:sp>
      <p:sp>
        <p:nvSpPr>
          <p:cNvPr id="108556" name="TextBox 23"/>
          <p:cNvSpPr txBox="1">
            <a:spLocks noChangeArrowheads="1"/>
          </p:cNvSpPr>
          <p:nvPr/>
        </p:nvSpPr>
        <p:spPr bwMode="auto">
          <a:xfrm>
            <a:off x="6703017" y="5024816"/>
            <a:ext cx="190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C0504D"/>
                </a:solidFill>
                <a:latin typeface="Calibri" charset="0"/>
                <a:cs typeface="Arial" charset="0"/>
              </a:rPr>
              <a:t>Memory channel</a:t>
            </a:r>
          </a:p>
        </p:txBody>
      </p:sp>
      <p:sp>
        <p:nvSpPr>
          <p:cNvPr id="108557" name="TextBox 24"/>
          <p:cNvSpPr txBox="1">
            <a:spLocks noChangeArrowheads="1"/>
          </p:cNvSpPr>
          <p:nvPr/>
        </p:nvSpPr>
        <p:spPr bwMode="auto">
          <a:xfrm>
            <a:off x="6017217" y="1051302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dirty="0">
                <a:solidFill>
                  <a:srgbClr val="00B050"/>
                </a:solidFill>
                <a:latin typeface="Calibri" charset="0"/>
                <a:cs typeface="Arial" charset="0"/>
              </a:rPr>
              <a:t>DIMM </a:t>
            </a:r>
            <a:r>
              <a:rPr lang="en-US" sz="1400" b="1" dirty="0">
                <a:solidFill>
                  <a:srgbClr val="00B050"/>
                </a:solidFill>
                <a:latin typeface="Calibri" charset="0"/>
                <a:cs typeface="Arial" charset="0"/>
              </a:rPr>
              <a:t>(Dual in-line memory module)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245817" y="1584702"/>
            <a:ext cx="2743200" cy="762000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559" name="TextBox 26"/>
          <p:cNvSpPr txBox="1">
            <a:spLocks noChangeArrowheads="1"/>
          </p:cNvSpPr>
          <p:nvPr/>
        </p:nvSpPr>
        <p:spPr bwMode="auto">
          <a:xfrm>
            <a:off x="5026617" y="3718302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000000"/>
                </a:solidFill>
                <a:latin typeface="Calibri" charset="0"/>
                <a:cs typeface="Arial" charset="0"/>
              </a:rPr>
              <a:t>Processor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388817" y="3794502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07417" y="3794502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588217" y="1508502"/>
            <a:ext cx="2895600" cy="1905000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563" name="TextBox 34"/>
          <p:cNvSpPr txBox="1">
            <a:spLocks noChangeArrowheads="1"/>
          </p:cNvSpPr>
          <p:nvPr/>
        </p:nvSpPr>
        <p:spPr bwMode="auto">
          <a:xfrm>
            <a:off x="3045417" y="1051302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ja-JP" altLang="en-US" sz="1800" b="1" dirty="0">
                <a:solidFill>
                  <a:srgbClr val="C0504D"/>
                </a:solidFill>
                <a:latin typeface="Calibri" charset="0"/>
                <a:cs typeface="Arial" charset="0"/>
              </a:rPr>
              <a:t>“</a:t>
            </a:r>
            <a:r>
              <a:rPr lang="en-US" altLang="ja-JP" sz="1800" b="1" dirty="0">
                <a:solidFill>
                  <a:srgbClr val="C0504D"/>
                </a:solidFill>
                <a:latin typeface="Calibri" charset="0"/>
                <a:cs typeface="Arial" charset="0"/>
              </a:rPr>
              <a:t>Channel</a:t>
            </a:r>
            <a:r>
              <a:rPr lang="ja-JP" altLang="en-US" sz="1800" b="1" dirty="0">
                <a:solidFill>
                  <a:srgbClr val="C0504D"/>
                </a:solidFill>
                <a:latin typeface="Calibri" charset="0"/>
                <a:cs typeface="Arial" charset="0"/>
              </a:rPr>
              <a:t>”</a:t>
            </a:r>
            <a:endParaRPr lang="en-US" sz="1800" b="1" dirty="0">
              <a:solidFill>
                <a:srgbClr val="C0504D"/>
              </a:solidFill>
              <a:latin typeface="Calibri" charset="0"/>
              <a:cs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454491-A821-4420-BECC-4679491B1B20}"/>
              </a:ext>
            </a:extLst>
          </p:cNvPr>
          <p:cNvGrpSpPr/>
          <p:nvPr/>
        </p:nvGrpSpPr>
        <p:grpSpPr>
          <a:xfrm>
            <a:off x="2459776" y="5092228"/>
            <a:ext cx="7135287" cy="913601"/>
            <a:chOff x="3963176" y="971772"/>
            <a:chExt cx="5351464" cy="6851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7464B9-9204-473D-BAC9-0647D485F331}"/>
                </a:ext>
              </a:extLst>
            </p:cNvPr>
            <p:cNvSpPr txBox="1"/>
            <p:nvPr/>
          </p:nvSpPr>
          <p:spPr>
            <a:xfrm>
              <a:off x="3963176" y="1379970"/>
              <a:ext cx="5351464" cy="2769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Each channel is connected to its own on-die memory controller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A1B20CA-7100-44C0-BBF0-B25CFB08F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2297" y="971772"/>
              <a:ext cx="1" cy="36386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C7D0D9-0193-4D7B-AD2B-A7E4445D7967}"/>
              </a:ext>
            </a:extLst>
          </p:cNvPr>
          <p:cNvCxnSpPr>
            <a:cxnSpLocks/>
          </p:cNvCxnSpPr>
          <p:nvPr/>
        </p:nvCxnSpPr>
        <p:spPr>
          <a:xfrm flipV="1">
            <a:off x="6545281" y="5092227"/>
            <a:ext cx="1" cy="485155"/>
          </a:xfrm>
          <a:prstGeom prst="straightConnector1">
            <a:avLst/>
          </a:prstGeom>
          <a:ln w="254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ACB19-1AFA-49E4-98B2-60619BBD64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E0363-EEC6-4A50-A5E4-511D176857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6D46D-7134-4ECA-8EFC-433F1A2FE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7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7" grpId="0"/>
      <p:bldP spid="26" grpId="0" animBg="1"/>
      <p:bldP spid="34" grpId="0" animBg="1"/>
      <p:bldP spid="10856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63"/>
          <p:cNvSpPr>
            <a:spLocks noChangeArrowheads="1"/>
          </p:cNvSpPr>
          <p:nvPr/>
        </p:nvSpPr>
        <p:spPr bwMode="auto">
          <a:xfrm>
            <a:off x="3452091" y="4558544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3452091" y="1973877"/>
            <a:ext cx="1612900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3452091" y="2262803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38" name="Line 6"/>
          <p:cNvSpPr>
            <a:spLocks noChangeShapeType="1"/>
          </p:cNvSpPr>
          <p:nvPr/>
        </p:nvSpPr>
        <p:spPr bwMode="auto">
          <a:xfrm>
            <a:off x="3452091" y="255014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39" name="Line 7"/>
          <p:cNvSpPr>
            <a:spLocks noChangeShapeType="1"/>
          </p:cNvSpPr>
          <p:nvPr/>
        </p:nvSpPr>
        <p:spPr bwMode="auto">
          <a:xfrm>
            <a:off x="3452091" y="283906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>
            <a:off x="3452091" y="3126403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3452091" y="341374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>
            <a:off x="3452091" y="370266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452091" y="4558544"/>
            <a:ext cx="16129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4267339" y="4221779"/>
            <a:ext cx="0" cy="33676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5018954" y="4501393"/>
            <a:ext cx="1321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C0000"/>
                </a:solidFill>
                <a:cs typeface="Arial" charset="0"/>
              </a:rPr>
              <a:t>Row Buffer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6447910" y="1797453"/>
            <a:ext cx="21956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3399"/>
                </a:solidFill>
                <a:cs typeface="Arial" charset="0"/>
              </a:rPr>
              <a:t>(Row 0, Column 0)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endParaRPr lang="en-US" sz="1800" dirty="0">
              <a:solidFill>
                <a:srgbClr val="003399"/>
              </a:solidFill>
              <a:cs typeface="Arial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2618653" y="1973877"/>
            <a:ext cx="461963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 rot="-5400000">
            <a:off x="2068103" y="2925862"/>
            <a:ext cx="1544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cs typeface="Arial" charset="0"/>
              </a:rPr>
              <a:t>Row decoder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3518766" y="5149093"/>
            <a:ext cx="1479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cs typeface="Arial" charset="0"/>
              </a:rPr>
              <a:t>Column mux</a:t>
            </a:r>
          </a:p>
        </p:txBody>
      </p:sp>
      <p:sp>
        <p:nvSpPr>
          <p:cNvPr id="95250" name="Line 20"/>
          <p:cNvSpPr>
            <a:spLocks noChangeShapeType="1"/>
          </p:cNvSpPr>
          <p:nvPr/>
        </p:nvSpPr>
        <p:spPr bwMode="auto">
          <a:xfrm>
            <a:off x="3682279" y="1973877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51" name="Line 21"/>
          <p:cNvSpPr>
            <a:spLocks noChangeShapeType="1"/>
          </p:cNvSpPr>
          <p:nvPr/>
        </p:nvSpPr>
        <p:spPr bwMode="auto">
          <a:xfrm>
            <a:off x="3912465" y="1973877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52" name="Line 22"/>
          <p:cNvSpPr>
            <a:spLocks noChangeShapeType="1"/>
          </p:cNvSpPr>
          <p:nvPr/>
        </p:nvSpPr>
        <p:spPr bwMode="auto">
          <a:xfrm>
            <a:off x="4144241" y="1973877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53" name="Line 23"/>
          <p:cNvSpPr>
            <a:spLocks noChangeShapeType="1"/>
          </p:cNvSpPr>
          <p:nvPr/>
        </p:nvSpPr>
        <p:spPr bwMode="auto">
          <a:xfrm>
            <a:off x="4374429" y="1973877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54" name="Line 24"/>
          <p:cNvSpPr>
            <a:spLocks noChangeShapeType="1"/>
          </p:cNvSpPr>
          <p:nvPr/>
        </p:nvSpPr>
        <p:spPr bwMode="auto">
          <a:xfrm>
            <a:off x="4604616" y="1973877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55" name="Line 25"/>
          <p:cNvSpPr>
            <a:spLocks noChangeShapeType="1"/>
          </p:cNvSpPr>
          <p:nvPr/>
        </p:nvSpPr>
        <p:spPr bwMode="auto">
          <a:xfrm>
            <a:off x="4834804" y="1973877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256" name="Line 26"/>
          <p:cNvSpPr>
            <a:spLocks noChangeShapeType="1"/>
          </p:cNvSpPr>
          <p:nvPr/>
        </p:nvSpPr>
        <p:spPr bwMode="auto">
          <a:xfrm>
            <a:off x="3452091" y="3967777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080617" y="3117059"/>
            <a:ext cx="371475" cy="93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4271660" y="4853822"/>
            <a:ext cx="2645" cy="2619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Line 39"/>
          <p:cNvSpPr>
            <a:spLocks noChangeShapeType="1"/>
          </p:cNvSpPr>
          <p:nvPr/>
        </p:nvSpPr>
        <p:spPr bwMode="auto">
          <a:xfrm>
            <a:off x="1985242" y="3126403"/>
            <a:ext cx="633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277092" y="2896215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00"/>
                </a:solidFill>
                <a:cs typeface="Arial" charset="0"/>
              </a:rPr>
              <a:t>Row address 0</a:t>
            </a:r>
          </a:p>
        </p:txBody>
      </p:sp>
      <p:sp>
        <p:nvSpPr>
          <p:cNvPr id="30" name="Text Box 41"/>
          <p:cNvSpPr txBox="1">
            <a:spLocks noChangeArrowheads="1"/>
          </p:cNvSpPr>
          <p:nvPr/>
        </p:nvSpPr>
        <p:spPr bwMode="auto">
          <a:xfrm>
            <a:off x="931142" y="5171319"/>
            <a:ext cx="2056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cs typeface="Arial" charset="0"/>
              </a:rPr>
              <a:t>Column address 0</a:t>
            </a:r>
          </a:p>
        </p:txBody>
      </p:sp>
      <p:sp>
        <p:nvSpPr>
          <p:cNvPr id="31" name="Line 42"/>
          <p:cNvSpPr>
            <a:spLocks noChangeShapeType="1"/>
          </p:cNvSpPr>
          <p:nvPr/>
        </p:nvSpPr>
        <p:spPr bwMode="auto">
          <a:xfrm>
            <a:off x="3044105" y="5364993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Line 43"/>
          <p:cNvSpPr>
            <a:spLocks noChangeShapeType="1"/>
          </p:cNvSpPr>
          <p:nvPr/>
        </p:nvSpPr>
        <p:spPr bwMode="auto">
          <a:xfrm>
            <a:off x="4274305" y="5541184"/>
            <a:ext cx="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3928231" y="5826955"/>
            <a:ext cx="6719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00"/>
                </a:solidFill>
                <a:cs typeface="Arial" charset="0"/>
              </a:rPr>
              <a:t>Data</a:t>
            </a: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3452091" y="1973879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Rectangle 47"/>
          <p:cNvSpPr>
            <a:spLocks noChangeArrowheads="1"/>
          </p:cNvSpPr>
          <p:nvPr/>
        </p:nvSpPr>
        <p:spPr bwMode="auto">
          <a:xfrm>
            <a:off x="3452091" y="4558544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48"/>
          <p:cNvSpPr>
            <a:spLocks noChangeArrowheads="1"/>
          </p:cNvSpPr>
          <p:nvPr/>
        </p:nvSpPr>
        <p:spPr bwMode="auto">
          <a:xfrm>
            <a:off x="3452091" y="4558544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Text Box 49"/>
          <p:cNvSpPr txBox="1">
            <a:spLocks noChangeArrowheads="1"/>
          </p:cNvSpPr>
          <p:nvPr/>
        </p:nvSpPr>
        <p:spPr bwMode="auto">
          <a:xfrm>
            <a:off x="3855317" y="4514093"/>
            <a:ext cx="8386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  <a:cs typeface="Arial" charset="0"/>
              </a:rPr>
              <a:t>Row 0</a:t>
            </a:r>
          </a:p>
        </p:txBody>
      </p:sp>
      <p:sp>
        <p:nvSpPr>
          <p:cNvPr id="38" name="Text Box 50"/>
          <p:cNvSpPr txBox="1">
            <a:spLocks noChangeArrowheads="1"/>
          </p:cNvSpPr>
          <p:nvPr/>
        </p:nvSpPr>
        <p:spPr bwMode="auto">
          <a:xfrm>
            <a:off x="3866430" y="4514093"/>
            <a:ext cx="8386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cs typeface="Arial" charset="0"/>
              </a:rPr>
              <a:t>Empty</a:t>
            </a: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6441629" y="2200490"/>
            <a:ext cx="22051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3399"/>
                </a:solidFill>
                <a:cs typeface="Arial" charset="0"/>
              </a:rPr>
              <a:t>(Row 0, Column 1)</a:t>
            </a:r>
            <a:endParaRPr lang="en-US" sz="1800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40" name="Text Box 52"/>
          <p:cNvSpPr txBox="1">
            <a:spLocks noChangeArrowheads="1"/>
          </p:cNvSpPr>
          <p:nvPr/>
        </p:nvSpPr>
        <p:spPr bwMode="auto">
          <a:xfrm>
            <a:off x="931142" y="5171319"/>
            <a:ext cx="2056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cs typeface="Arial" charset="0"/>
              </a:rPr>
              <a:t>Column address 1</a:t>
            </a:r>
          </a:p>
        </p:txBody>
      </p:sp>
      <p:sp>
        <p:nvSpPr>
          <p:cNvPr id="41" name="Rectangle 53"/>
          <p:cNvSpPr>
            <a:spLocks noChangeArrowheads="1"/>
          </p:cNvSpPr>
          <p:nvPr/>
        </p:nvSpPr>
        <p:spPr bwMode="auto">
          <a:xfrm>
            <a:off x="3680691" y="4558544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Text Box 58"/>
          <p:cNvSpPr txBox="1">
            <a:spLocks noChangeArrowheads="1"/>
          </p:cNvSpPr>
          <p:nvPr/>
        </p:nvSpPr>
        <p:spPr bwMode="auto">
          <a:xfrm>
            <a:off x="6434785" y="2634034"/>
            <a:ext cx="22051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3399"/>
                </a:solidFill>
                <a:cs typeface="Arial" charset="0"/>
              </a:rPr>
              <a:t>(Row 1, Column 0)</a:t>
            </a:r>
            <a:endParaRPr lang="en-US" sz="18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46" name="Text Box 59"/>
          <p:cNvSpPr txBox="1">
            <a:spLocks noChangeArrowheads="1"/>
          </p:cNvSpPr>
          <p:nvPr/>
        </p:nvSpPr>
        <p:spPr bwMode="auto">
          <a:xfrm>
            <a:off x="6389919" y="4501393"/>
            <a:ext cx="623889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33" b="1" dirty="0">
                <a:solidFill>
                  <a:srgbClr val="3B812F"/>
                </a:solidFill>
                <a:cs typeface="Arial" charset="0"/>
              </a:rPr>
              <a:t>HIT</a:t>
            </a:r>
          </a:p>
        </p:txBody>
      </p:sp>
      <p:sp>
        <p:nvSpPr>
          <p:cNvPr id="48" name="Text Box 61"/>
          <p:cNvSpPr txBox="1">
            <a:spLocks noChangeArrowheads="1"/>
          </p:cNvSpPr>
          <p:nvPr/>
        </p:nvSpPr>
        <p:spPr bwMode="auto">
          <a:xfrm>
            <a:off x="280266" y="2902303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00"/>
                </a:solidFill>
                <a:cs typeface="Arial" charset="0"/>
              </a:rPr>
              <a:t>Row address 1</a:t>
            </a:r>
          </a:p>
        </p:txBody>
      </p:sp>
      <p:sp>
        <p:nvSpPr>
          <p:cNvPr id="49" name="Rectangle 62"/>
          <p:cNvSpPr>
            <a:spLocks noChangeArrowheads="1"/>
          </p:cNvSpPr>
          <p:nvPr/>
        </p:nvSpPr>
        <p:spPr bwMode="auto">
          <a:xfrm>
            <a:off x="3452091" y="2262803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Rectangle 64"/>
          <p:cNvSpPr>
            <a:spLocks noChangeArrowheads="1"/>
          </p:cNvSpPr>
          <p:nvPr/>
        </p:nvSpPr>
        <p:spPr bwMode="auto">
          <a:xfrm>
            <a:off x="3452091" y="4558544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Text Box 65"/>
          <p:cNvSpPr txBox="1">
            <a:spLocks noChangeArrowheads="1"/>
          </p:cNvSpPr>
          <p:nvPr/>
        </p:nvSpPr>
        <p:spPr bwMode="auto">
          <a:xfrm>
            <a:off x="3902942" y="4512505"/>
            <a:ext cx="8386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  <a:cs typeface="Arial" charset="0"/>
              </a:rPr>
              <a:t>Row 1</a:t>
            </a:r>
          </a:p>
        </p:txBody>
      </p:sp>
      <p:sp>
        <p:nvSpPr>
          <p:cNvPr id="53" name="Text Box 66"/>
          <p:cNvSpPr txBox="1">
            <a:spLocks noChangeArrowheads="1"/>
          </p:cNvSpPr>
          <p:nvPr/>
        </p:nvSpPr>
        <p:spPr bwMode="auto">
          <a:xfrm>
            <a:off x="931142" y="5169731"/>
            <a:ext cx="2056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00"/>
                </a:solidFill>
                <a:cs typeface="Arial" charset="0"/>
              </a:rPr>
              <a:t>Column address 0</a:t>
            </a:r>
          </a:p>
        </p:txBody>
      </p:sp>
      <p:sp>
        <p:nvSpPr>
          <p:cNvPr id="54" name="Text Box 67"/>
          <p:cNvSpPr txBox="1">
            <a:spLocks noChangeArrowheads="1"/>
          </p:cNvSpPr>
          <p:nvPr/>
        </p:nvSpPr>
        <p:spPr bwMode="auto">
          <a:xfrm>
            <a:off x="6406245" y="4491233"/>
            <a:ext cx="1731564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33" b="1" dirty="0">
                <a:solidFill>
                  <a:srgbClr val="FF0000"/>
                </a:solidFill>
                <a:cs typeface="Arial" charset="0"/>
              </a:rPr>
              <a:t>CONFLICT !</a:t>
            </a:r>
          </a:p>
        </p:txBody>
      </p:sp>
      <p:sp>
        <p:nvSpPr>
          <p:cNvPr id="95286" name="Text Box 69"/>
          <p:cNvSpPr txBox="1">
            <a:spLocks noChangeArrowheads="1"/>
          </p:cNvSpPr>
          <p:nvPr/>
        </p:nvSpPr>
        <p:spPr bwMode="auto">
          <a:xfrm>
            <a:off x="3682279" y="1627803"/>
            <a:ext cx="1095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0000"/>
                </a:solidFill>
                <a:cs typeface="Arial" charset="0"/>
              </a:rPr>
              <a:t>Columns</a:t>
            </a:r>
          </a:p>
        </p:txBody>
      </p:sp>
      <p:sp>
        <p:nvSpPr>
          <p:cNvPr id="95287" name="Text Box 70"/>
          <p:cNvSpPr txBox="1">
            <a:spLocks noChangeArrowheads="1"/>
          </p:cNvSpPr>
          <p:nvPr/>
        </p:nvSpPr>
        <p:spPr bwMode="auto">
          <a:xfrm rot="5400000">
            <a:off x="4846837" y="2979836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0000"/>
                </a:solidFill>
                <a:cs typeface="Arial" charset="0"/>
              </a:rPr>
              <a:t>Rows</a:t>
            </a: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6296891" y="1425966"/>
            <a:ext cx="4577060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67" b="1" dirty="0">
                <a:solidFill>
                  <a:srgbClr val="003399"/>
                </a:solidFill>
                <a:cs typeface="Arial" charset="0"/>
              </a:rPr>
              <a:t>Access Address:    Row Operation: </a:t>
            </a:r>
          </a:p>
        </p:txBody>
      </p:sp>
      <p:sp>
        <p:nvSpPr>
          <p:cNvPr id="58" name="Trapezoid 57"/>
          <p:cNvSpPr/>
          <p:nvPr/>
        </p:nvSpPr>
        <p:spPr bwMode="auto">
          <a:xfrm rot="10800000">
            <a:off x="3444154" y="5118931"/>
            <a:ext cx="1617663" cy="422275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BC3EB0-D80C-4FA1-94F1-3BAB684E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Row Operations &amp; Row Buffer Locality</a:t>
            </a:r>
            <a:endParaRPr lang="en-US" dirty="0"/>
          </a:p>
        </p:txBody>
      </p:sp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id="{AB7B4B34-2B53-4395-AF42-290B7447F1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124</a:t>
            </a:fld>
            <a:endParaRPr lang="en-US" dirty="0"/>
          </a:p>
        </p:txBody>
      </p:sp>
      <p:sp>
        <p:nvSpPr>
          <p:cNvPr id="62" name="Rounded Rectangle 260">
            <a:extLst>
              <a:ext uri="{FF2B5EF4-FFF2-40B4-BE49-F238E27FC236}">
                <a16:creationId xmlns:a16="http://schemas.microsoft.com/office/drawing/2014/main" id="{157832B6-963E-4C93-A6F0-5BA836164E78}"/>
              </a:ext>
            </a:extLst>
          </p:cNvPr>
          <p:cNvSpPr/>
          <p:nvPr/>
        </p:nvSpPr>
        <p:spPr>
          <a:xfrm>
            <a:off x="1972072" y="2935152"/>
            <a:ext cx="388193" cy="387179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R0</a:t>
            </a:r>
          </a:p>
        </p:txBody>
      </p:sp>
      <p:sp>
        <p:nvSpPr>
          <p:cNvPr id="64" name="Rounded Rectangle 260">
            <a:extLst>
              <a:ext uri="{FF2B5EF4-FFF2-40B4-BE49-F238E27FC236}">
                <a16:creationId xmlns:a16="http://schemas.microsoft.com/office/drawing/2014/main" id="{CEFCD95E-D0FD-405B-8243-84B2C23D8C66}"/>
              </a:ext>
            </a:extLst>
          </p:cNvPr>
          <p:cNvSpPr/>
          <p:nvPr/>
        </p:nvSpPr>
        <p:spPr>
          <a:xfrm>
            <a:off x="1972072" y="2935152"/>
            <a:ext cx="388193" cy="387179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R0</a:t>
            </a:r>
          </a:p>
        </p:txBody>
      </p:sp>
      <p:sp>
        <p:nvSpPr>
          <p:cNvPr id="66" name="Rounded Rectangle 260">
            <a:extLst>
              <a:ext uri="{FF2B5EF4-FFF2-40B4-BE49-F238E27FC236}">
                <a16:creationId xmlns:a16="http://schemas.microsoft.com/office/drawing/2014/main" id="{4936585D-D1A2-4471-A794-31DEFCCBA8FC}"/>
              </a:ext>
            </a:extLst>
          </p:cNvPr>
          <p:cNvSpPr/>
          <p:nvPr/>
        </p:nvSpPr>
        <p:spPr>
          <a:xfrm>
            <a:off x="1974172" y="2932823"/>
            <a:ext cx="388193" cy="387179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7AEC7-74DD-497B-B4DE-1B214DCD875C}"/>
              </a:ext>
            </a:extLst>
          </p:cNvPr>
          <p:cNvSpPr/>
          <p:nvPr/>
        </p:nvSpPr>
        <p:spPr>
          <a:xfrm>
            <a:off x="8595699" y="1798065"/>
            <a:ext cx="1093056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33" dirty="0">
                <a:solidFill>
                  <a:srgbClr val="FF0000"/>
                </a:solidFill>
                <a:cs typeface="Arial" charset="0"/>
              </a:rPr>
              <a:t>Activation</a:t>
            </a:r>
            <a:endParaRPr lang="en-US" sz="1733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A69016-968A-4942-A25B-594BD3291EDC}"/>
              </a:ext>
            </a:extLst>
          </p:cNvPr>
          <p:cNvSpPr/>
          <p:nvPr/>
        </p:nvSpPr>
        <p:spPr>
          <a:xfrm>
            <a:off x="8592098" y="2637239"/>
            <a:ext cx="2942793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33" dirty="0">
                <a:solidFill>
                  <a:srgbClr val="FF0000"/>
                </a:solidFill>
                <a:cs typeface="Arial" charset="0"/>
              </a:rPr>
              <a:t>Restore, </a:t>
            </a:r>
            <a:r>
              <a:rPr lang="en-US" sz="1733" dirty="0" err="1">
                <a:solidFill>
                  <a:srgbClr val="FF0000"/>
                </a:solidFill>
                <a:cs typeface="Arial" charset="0"/>
              </a:rPr>
              <a:t>Precharge</a:t>
            </a:r>
            <a:r>
              <a:rPr lang="en-US" sz="1733" dirty="0">
                <a:solidFill>
                  <a:srgbClr val="FF0000"/>
                </a:solidFill>
                <a:cs typeface="Arial" charset="0"/>
              </a:rPr>
              <a:t>, Activation </a:t>
            </a:r>
            <a:endParaRPr lang="en-US" sz="1733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B40AC8-9629-4DA7-BFEF-3D92761232C8}"/>
              </a:ext>
            </a:extLst>
          </p:cNvPr>
          <p:cNvSpPr/>
          <p:nvPr/>
        </p:nvSpPr>
        <p:spPr>
          <a:xfrm>
            <a:off x="8606704" y="2217975"/>
            <a:ext cx="1373902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33" dirty="0">
                <a:solidFill>
                  <a:srgbClr val="00B050"/>
                </a:solidFill>
                <a:cs typeface="Arial" charset="0"/>
              </a:rPr>
              <a:t>No operation</a:t>
            </a:r>
            <a:endParaRPr lang="en-US" sz="1733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6F3AE69-5DB0-4A11-8296-2119D33F91DE}"/>
              </a:ext>
            </a:extLst>
          </p:cNvPr>
          <p:cNvSpPr/>
          <p:nvPr/>
        </p:nvSpPr>
        <p:spPr>
          <a:xfrm>
            <a:off x="6381805" y="1893432"/>
            <a:ext cx="172224" cy="63640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67FE4430-4FD7-4DDF-B5DB-0B0460E28D60}"/>
              </a:ext>
            </a:extLst>
          </p:cNvPr>
          <p:cNvSpPr/>
          <p:nvPr/>
        </p:nvSpPr>
        <p:spPr>
          <a:xfrm>
            <a:off x="6413837" y="2675061"/>
            <a:ext cx="140193" cy="3396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3F3B14D-6C07-43DE-9D26-A66E7A8034DB}"/>
              </a:ext>
            </a:extLst>
          </p:cNvPr>
          <p:cNvSpPr/>
          <p:nvPr/>
        </p:nvSpPr>
        <p:spPr>
          <a:xfrm>
            <a:off x="5486646" y="1992990"/>
            <a:ext cx="101509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RBL=2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7A5889D-A060-49A1-8598-7D4D5BB117D4}"/>
              </a:ext>
            </a:extLst>
          </p:cNvPr>
          <p:cNvSpPr/>
          <p:nvPr/>
        </p:nvSpPr>
        <p:spPr>
          <a:xfrm>
            <a:off x="5486646" y="2648445"/>
            <a:ext cx="101509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RBL=1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1DDD1B-C9FE-4FFC-822F-879072653477}"/>
              </a:ext>
            </a:extLst>
          </p:cNvPr>
          <p:cNvSpPr txBox="1"/>
          <p:nvPr/>
        </p:nvSpPr>
        <p:spPr>
          <a:xfrm>
            <a:off x="0" y="6643684"/>
            <a:ext cx="10347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Credit: Onur </a:t>
            </a:r>
            <a:r>
              <a:rPr lang="en-US" sz="800" i="1" dirty="0" err="1"/>
              <a:t>Mutlu</a:t>
            </a:r>
            <a:r>
              <a:rPr lang="en-US" sz="800" i="1" dirty="0"/>
              <a:t>.</a:t>
            </a:r>
            <a:endParaRPr lang="en-US" sz="8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1ECBB71-C7F8-404E-8991-E606F10E2E14}"/>
              </a:ext>
            </a:extLst>
          </p:cNvPr>
          <p:cNvSpPr txBox="1">
            <a:spLocks noChangeArrowheads="1"/>
          </p:cNvSpPr>
          <p:nvPr/>
        </p:nvSpPr>
        <p:spPr>
          <a:xfrm>
            <a:off x="-2366095" y="1890048"/>
            <a:ext cx="10972799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sz="44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880D30A-48E8-4901-8201-62A78180C739}"/>
              </a:ext>
            </a:extLst>
          </p:cNvPr>
          <p:cNvSpPr txBox="1">
            <a:spLocks/>
          </p:cNvSpPr>
          <p:nvPr/>
        </p:nvSpPr>
        <p:spPr>
          <a:xfrm>
            <a:off x="5601574" y="5221790"/>
            <a:ext cx="5951165" cy="120990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Improving Row Buffer Locality (RBL) is the key to improve DRAM efficiency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48DB3C-7749-4176-BD8A-C79D17C0234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83D186-1AA5-4E39-ACA8-1803029CAC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05608 -2.83951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2.46914E-6 L 0.05782 -0.00061 C 0.05816 0.07284 0.05816 0.14692 0.05851 0.22099 " pathEditMode="relative" rAng="0" ptsTypes="AAA">
                                      <p:cBhvr>
                                        <p:cTn id="1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05608 -2.83951E-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6 L 0.03855 0.00093 L 0.03855 0.22222 " pathEditMode="relative" rAng="0" ptsTypes="AAA">
                                      <p:cBhvr>
                                        <p:cTn id="16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19753E-6 L 0.05607 -4.19753E-6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2.46914E-6 L 0.0573 -0.00092 C 0.05747 0.07315 0.05782 0.14722 0.05816 0.2213 L 0.05816 0.22161 " pathEditMode="relative" rAng="0" ptsTypes="AAAA">
                                      <p:cBhvr>
                                        <p:cTn id="24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11019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95236" grpId="0" animBg="1"/>
      <p:bldP spid="95237" grpId="0" animBg="1"/>
      <p:bldP spid="95238" grpId="0" animBg="1"/>
      <p:bldP spid="95239" grpId="0" animBg="1"/>
      <p:bldP spid="95240" grpId="0" animBg="1"/>
      <p:bldP spid="95241" grpId="0" animBg="1"/>
      <p:bldP spid="95242" grpId="0" animBg="1"/>
      <p:bldP spid="12" grpId="0" animBg="1"/>
      <p:bldP spid="13" grpId="0" animBg="1"/>
      <p:bldP spid="14" grpId="0"/>
      <p:bldP spid="15" grpId="0"/>
      <p:bldP spid="15" grpId="1"/>
      <p:bldP spid="16" grpId="0" animBg="1"/>
      <p:bldP spid="17" grpId="0"/>
      <p:bldP spid="18" grpId="0"/>
      <p:bldP spid="95250" grpId="0" animBg="1"/>
      <p:bldP spid="95251" grpId="0" animBg="1"/>
      <p:bldP spid="95252" grpId="0" animBg="1"/>
      <p:bldP spid="95253" grpId="0" animBg="1"/>
      <p:bldP spid="95254" grpId="0" animBg="1"/>
      <p:bldP spid="95255" grpId="0" animBg="1"/>
      <p:bldP spid="95256" grpId="0" animBg="1"/>
      <p:bldP spid="26" grpId="0" animBg="1"/>
      <p:bldP spid="27" grpId="0" animBg="1"/>
      <p:bldP spid="28" grpId="0" animBg="1"/>
      <p:bldP spid="29" grpId="0"/>
      <p:bldP spid="29" grpId="1"/>
      <p:bldP spid="29" grpId="2"/>
      <p:bldP spid="29" grpId="3"/>
      <p:bldP spid="30" grpId="0"/>
      <p:bldP spid="30" grpId="1"/>
      <p:bldP spid="31" grpId="0" animBg="1"/>
      <p:bldP spid="32" grpId="0" animBg="1"/>
      <p:bldP spid="3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6" grpId="2" animBg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 animBg="1"/>
      <p:bldP spid="41" grpId="1" animBg="1"/>
      <p:bldP spid="41" grpId="2" animBg="1"/>
      <p:bldP spid="45" grpId="0"/>
      <p:bldP spid="46" grpId="0"/>
      <p:bldP spid="46" grpId="1"/>
      <p:bldP spid="48" grpId="0"/>
      <p:bldP spid="48" grpId="1"/>
      <p:bldP spid="49" grpId="0" animBg="1"/>
      <p:bldP spid="49" grpId="1" animBg="1"/>
      <p:bldP spid="51" grpId="0" animBg="1"/>
      <p:bldP spid="51" grpId="1" animBg="1"/>
      <p:bldP spid="51" grpId="2" animBg="1"/>
      <p:bldP spid="52" grpId="0"/>
      <p:bldP spid="53" grpId="0"/>
      <p:bldP spid="53" grpId="1"/>
      <p:bldP spid="54" grpId="0"/>
      <p:bldP spid="54" grpId="1"/>
      <p:bldP spid="95286" grpId="0"/>
      <p:bldP spid="95287" grpId="0"/>
      <p:bldP spid="57" grpId="0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3" grpId="0"/>
      <p:bldP spid="4" grpId="0"/>
      <p:bldP spid="67" grpId="0"/>
      <p:bldP spid="5" grpId="0" animBg="1"/>
      <p:bldP spid="69" grpId="0" animBg="1"/>
      <p:bldP spid="70" grpId="0"/>
      <p:bldP spid="71" grpId="0"/>
      <p:bldP spid="7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7169D-C37A-4615-BE51-28902EF9B3DC}"/>
              </a:ext>
            </a:extLst>
          </p:cNvPr>
          <p:cNvSpPr/>
          <p:nvPr/>
        </p:nvSpPr>
        <p:spPr>
          <a:xfrm>
            <a:off x="2888501" y="3126309"/>
            <a:ext cx="5849099" cy="516177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D51A0-4E97-4686-BA56-3B22A6F3B1BC}"/>
              </a:ext>
            </a:extLst>
          </p:cNvPr>
          <p:cNvSpPr/>
          <p:nvPr/>
        </p:nvSpPr>
        <p:spPr>
          <a:xfrm>
            <a:off x="4686863" y="3171401"/>
            <a:ext cx="2041781" cy="290624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9C51C-5286-461E-BD82-D1B756ED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RBL &amp; Memory Scheduling Schemes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AD650A3-C1B3-40E0-B335-F62A4386EA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125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3C951-A131-4E4E-9DCB-6F0F95FB935E}"/>
              </a:ext>
            </a:extLst>
          </p:cNvPr>
          <p:cNvSpPr txBox="1"/>
          <p:nvPr/>
        </p:nvSpPr>
        <p:spPr>
          <a:xfrm>
            <a:off x="8964021" y="1481084"/>
            <a:ext cx="2308517" cy="23083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Activation Counter:</a:t>
            </a:r>
          </a:p>
          <a:p>
            <a:endParaRPr lang="en-US" sz="1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R1: Activation = 1</a:t>
            </a:r>
          </a:p>
          <a:p>
            <a:r>
              <a:rPr lang="en-US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2</a:t>
            </a:r>
          </a:p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R1: Activation = 3</a:t>
            </a:r>
          </a:p>
          <a:p>
            <a:r>
              <a:rPr lang="en-US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4</a:t>
            </a:r>
          </a:p>
          <a:p>
            <a:r>
              <a:rPr lang="en-US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4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RBL = 5 / 4 = 1.25</a:t>
            </a:r>
          </a:p>
          <a:p>
            <a:endParaRPr lang="en-US" sz="1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4E151F-EC82-491C-91CD-C93CC70F3CAE}"/>
              </a:ext>
            </a:extLst>
          </p:cNvPr>
          <p:cNvSpPr/>
          <p:nvPr/>
        </p:nvSpPr>
        <p:spPr>
          <a:xfrm>
            <a:off x="2397427" y="3171401"/>
            <a:ext cx="2041781" cy="290624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7767E0-74FA-4B39-976F-0AD181762110}"/>
              </a:ext>
            </a:extLst>
          </p:cNvPr>
          <p:cNvCxnSpPr>
            <a:cxnSpLocks/>
          </p:cNvCxnSpPr>
          <p:nvPr/>
        </p:nvCxnSpPr>
        <p:spPr>
          <a:xfrm flipH="1">
            <a:off x="6151213" y="2208912"/>
            <a:ext cx="507844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EC2209-D2DA-42B3-BCF1-8296B8C04FBE}"/>
              </a:ext>
            </a:extLst>
          </p:cNvPr>
          <p:cNvSpPr txBox="1"/>
          <p:nvPr/>
        </p:nvSpPr>
        <p:spPr>
          <a:xfrm>
            <a:off x="6659056" y="1962691"/>
            <a:ext cx="1793653" cy="46166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currently</a:t>
            </a:r>
          </a:p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pending queue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84DF78-FC5B-403A-A5A9-58E73011D674}"/>
              </a:ext>
            </a:extLst>
          </p:cNvPr>
          <p:cNvCxnSpPr>
            <a:cxnSpLocks/>
          </p:cNvCxnSpPr>
          <p:nvPr/>
        </p:nvCxnSpPr>
        <p:spPr>
          <a:xfrm flipH="1">
            <a:off x="6151212" y="1935605"/>
            <a:ext cx="1" cy="170688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8ADA1-FECB-4DED-94A8-A6F18F3FF85D}"/>
              </a:ext>
            </a:extLst>
          </p:cNvPr>
          <p:cNvGrpSpPr/>
          <p:nvPr/>
        </p:nvGrpSpPr>
        <p:grpSpPr>
          <a:xfrm>
            <a:off x="8055496" y="2448914"/>
            <a:ext cx="739305" cy="647185"/>
            <a:chOff x="6394216" y="1680056"/>
            <a:chExt cx="554479" cy="4853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ECAEA5-0F3F-4D84-82EB-D88FB70E4992}"/>
                </a:ext>
              </a:extLst>
            </p:cNvPr>
            <p:cNvSpPr txBox="1"/>
            <p:nvPr/>
          </p:nvSpPr>
          <p:spPr>
            <a:xfrm>
              <a:off x="6394216" y="1680056"/>
              <a:ext cx="554479" cy="3462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oldest 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98686C-E396-4855-AD41-8993F710DE78}"/>
                </a:ext>
              </a:extLst>
            </p:cNvPr>
            <p:cNvCxnSpPr>
              <a:cxnSpLocks/>
            </p:cNvCxnSpPr>
            <p:nvPr/>
          </p:nvCxnSpPr>
          <p:spPr>
            <a:xfrm>
              <a:off x="6716778" y="2017002"/>
              <a:ext cx="0" cy="148443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ounded Rectangle 260">
            <a:extLst>
              <a:ext uri="{FF2B5EF4-FFF2-40B4-BE49-F238E27FC236}">
                <a16:creationId xmlns:a16="http://schemas.microsoft.com/office/drawing/2014/main" id="{8198034A-6896-4F31-A0D7-EDD0ECA8CB71}"/>
              </a:ext>
            </a:extLst>
          </p:cNvPr>
          <p:cNvSpPr/>
          <p:nvPr/>
        </p:nvSpPr>
        <p:spPr>
          <a:xfrm>
            <a:off x="8271080" y="3192847"/>
            <a:ext cx="388193" cy="387179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094363-1FCA-4C20-8E4B-40984C8F660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52709" y="2193524"/>
            <a:ext cx="296488" cy="1539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379162-86B2-47FD-8216-4A54B09D07D9}"/>
              </a:ext>
            </a:extLst>
          </p:cNvPr>
          <p:cNvCxnSpPr>
            <a:cxnSpLocks/>
          </p:cNvCxnSpPr>
          <p:nvPr/>
        </p:nvCxnSpPr>
        <p:spPr>
          <a:xfrm flipH="1">
            <a:off x="8737599" y="1971804"/>
            <a:ext cx="11597" cy="170688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ounded Rectangle 260">
            <a:extLst>
              <a:ext uri="{FF2B5EF4-FFF2-40B4-BE49-F238E27FC236}">
                <a16:creationId xmlns:a16="http://schemas.microsoft.com/office/drawing/2014/main" id="{3C6C8BF2-3EC0-40A1-8F94-D0113376BA2A}"/>
              </a:ext>
            </a:extLst>
          </p:cNvPr>
          <p:cNvSpPr/>
          <p:nvPr/>
        </p:nvSpPr>
        <p:spPr>
          <a:xfrm>
            <a:off x="7802361" y="3194632"/>
            <a:ext cx="388193" cy="387179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22" name="Rounded Rectangle 260">
            <a:extLst>
              <a:ext uri="{FF2B5EF4-FFF2-40B4-BE49-F238E27FC236}">
                <a16:creationId xmlns:a16="http://schemas.microsoft.com/office/drawing/2014/main" id="{77B20152-285A-4B2B-8B8E-53D6F426C624}"/>
              </a:ext>
            </a:extLst>
          </p:cNvPr>
          <p:cNvSpPr/>
          <p:nvPr/>
        </p:nvSpPr>
        <p:spPr>
          <a:xfrm>
            <a:off x="7328348" y="3194632"/>
            <a:ext cx="388193" cy="387179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23" name="Rounded Rectangle 260">
            <a:extLst>
              <a:ext uri="{FF2B5EF4-FFF2-40B4-BE49-F238E27FC236}">
                <a16:creationId xmlns:a16="http://schemas.microsoft.com/office/drawing/2014/main" id="{B4DD4325-F843-4F68-8C40-002C74B605C0}"/>
              </a:ext>
            </a:extLst>
          </p:cNvPr>
          <p:cNvSpPr/>
          <p:nvPr/>
        </p:nvSpPr>
        <p:spPr>
          <a:xfrm>
            <a:off x="6844168" y="3194632"/>
            <a:ext cx="388193" cy="387179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EE3F69-51BB-43A9-9763-B743EBBB46F8}"/>
              </a:ext>
            </a:extLst>
          </p:cNvPr>
          <p:cNvCxnSpPr>
            <a:cxnSpLocks/>
          </p:cNvCxnSpPr>
          <p:nvPr/>
        </p:nvCxnSpPr>
        <p:spPr>
          <a:xfrm flipH="1">
            <a:off x="2880511" y="1968829"/>
            <a:ext cx="3959" cy="170688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31C8AA-6AE1-4C19-86B9-5DEF4751A02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893456" y="2188786"/>
            <a:ext cx="359321" cy="15388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A05935-2A06-40D2-B3D0-26DB8AB1295F}"/>
              </a:ext>
            </a:extLst>
          </p:cNvPr>
          <p:cNvSpPr txBox="1"/>
          <p:nvPr/>
        </p:nvSpPr>
        <p:spPr>
          <a:xfrm>
            <a:off x="3252777" y="1957953"/>
            <a:ext cx="887423" cy="46166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BB74CA-C79E-47B3-84C2-11327CFFC02D}"/>
              </a:ext>
            </a:extLst>
          </p:cNvPr>
          <p:cNvCxnSpPr>
            <a:cxnSpLocks/>
          </p:cNvCxnSpPr>
          <p:nvPr/>
        </p:nvCxnSpPr>
        <p:spPr>
          <a:xfrm>
            <a:off x="4140199" y="2210523"/>
            <a:ext cx="2000027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60">
            <a:extLst>
              <a:ext uri="{FF2B5EF4-FFF2-40B4-BE49-F238E27FC236}">
                <a16:creationId xmlns:a16="http://schemas.microsoft.com/office/drawing/2014/main" id="{C895FF95-5A6D-4A97-9ECB-C7619D2BD841}"/>
              </a:ext>
            </a:extLst>
          </p:cNvPr>
          <p:cNvSpPr/>
          <p:nvPr/>
        </p:nvSpPr>
        <p:spPr>
          <a:xfrm>
            <a:off x="4888569" y="3194632"/>
            <a:ext cx="388193" cy="387179"/>
          </a:xfrm>
          <a:prstGeom prst="roundRect">
            <a:avLst/>
          </a:prstGeom>
          <a:solidFill>
            <a:schemeClr val="accent6">
              <a:lumMod val="6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29" name="Rounded Rectangle 260">
            <a:extLst>
              <a:ext uri="{FF2B5EF4-FFF2-40B4-BE49-F238E27FC236}">
                <a16:creationId xmlns:a16="http://schemas.microsoft.com/office/drawing/2014/main" id="{FFC7CF9E-A105-4409-B256-F6864202132A}"/>
              </a:ext>
            </a:extLst>
          </p:cNvPr>
          <p:cNvSpPr/>
          <p:nvPr/>
        </p:nvSpPr>
        <p:spPr>
          <a:xfrm>
            <a:off x="3878606" y="3194632"/>
            <a:ext cx="388193" cy="387179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sp>
        <p:nvSpPr>
          <p:cNvPr id="30" name="Rounded Rectangle 260">
            <a:extLst>
              <a:ext uri="{FF2B5EF4-FFF2-40B4-BE49-F238E27FC236}">
                <a16:creationId xmlns:a16="http://schemas.microsoft.com/office/drawing/2014/main" id="{843581DE-30B2-4BA6-8C35-4D654114B4DC}"/>
              </a:ext>
            </a:extLst>
          </p:cNvPr>
          <p:cNvSpPr/>
          <p:nvPr/>
        </p:nvSpPr>
        <p:spPr>
          <a:xfrm>
            <a:off x="4386096" y="3197596"/>
            <a:ext cx="388193" cy="3871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D657580-4010-48F0-BD96-64B99EE1AB60}"/>
              </a:ext>
            </a:extLst>
          </p:cNvPr>
          <p:cNvSpPr txBox="1">
            <a:spLocks/>
          </p:cNvSpPr>
          <p:nvPr/>
        </p:nvSpPr>
        <p:spPr>
          <a:xfrm>
            <a:off x="219754" y="1493661"/>
            <a:ext cx="2895108" cy="120990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b="1" dirty="0">
                <a:solidFill>
                  <a:srgbClr val="0070C0"/>
                </a:solidFill>
                <a:sym typeface="Wingdings" panose="05000000000000000000" pitchFamily="2" charset="2"/>
              </a:rPr>
              <a:t>In-order scheduling</a:t>
            </a:r>
          </a:p>
          <a:p>
            <a:pPr marL="0" indent="0">
              <a:buNone/>
            </a:pPr>
            <a:r>
              <a:rPr lang="en-US" sz="2133" b="1" dirty="0">
                <a:solidFill>
                  <a:srgbClr val="0070C0"/>
                </a:solidFill>
                <a:sym typeface="Wingdings" panose="05000000000000000000" pitchFamily="2" charset="2"/>
              </a:rPr>
              <a:t>(FIFO):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435C6F-87E9-49B0-A0A3-24F306B6B7A0}"/>
              </a:ext>
            </a:extLst>
          </p:cNvPr>
          <p:cNvGrpSpPr/>
          <p:nvPr/>
        </p:nvGrpSpPr>
        <p:grpSpPr>
          <a:xfrm>
            <a:off x="128767" y="3128623"/>
            <a:ext cx="2637988" cy="420564"/>
            <a:chOff x="77054" y="4139100"/>
            <a:chExt cx="1978491" cy="3154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8528BA-4A83-46B8-A108-64883EC8C550}"/>
                </a:ext>
              </a:extLst>
            </p:cNvPr>
            <p:cNvSpPr txBox="1"/>
            <p:nvPr/>
          </p:nvSpPr>
          <p:spPr>
            <a:xfrm>
              <a:off x="77054" y="4139100"/>
              <a:ext cx="1775999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 Stream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6E55E6-55DE-4CAA-BC80-55A7D14DA1EB}"/>
                </a:ext>
              </a:extLst>
            </p:cNvPr>
            <p:cNvCxnSpPr>
              <a:cxnSpLocks/>
            </p:cNvCxnSpPr>
            <p:nvPr/>
          </p:nvCxnSpPr>
          <p:spPr>
            <a:xfrm>
              <a:off x="1787802" y="4336022"/>
              <a:ext cx="267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Rounded Rectangle 260">
            <a:extLst>
              <a:ext uri="{FF2B5EF4-FFF2-40B4-BE49-F238E27FC236}">
                <a16:creationId xmlns:a16="http://schemas.microsoft.com/office/drawing/2014/main" id="{E52FBEA1-37FD-4439-946D-F3640B32E00F}"/>
              </a:ext>
            </a:extLst>
          </p:cNvPr>
          <p:cNvSpPr/>
          <p:nvPr/>
        </p:nvSpPr>
        <p:spPr>
          <a:xfrm>
            <a:off x="6356084" y="3187759"/>
            <a:ext cx="388193" cy="387179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D5C6F3-CF01-4B1C-BBC9-5AC5808DDB19}"/>
              </a:ext>
            </a:extLst>
          </p:cNvPr>
          <p:cNvSpPr/>
          <p:nvPr/>
        </p:nvSpPr>
        <p:spPr>
          <a:xfrm>
            <a:off x="2888501" y="5587228"/>
            <a:ext cx="5849099" cy="516177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ED1FDF-52B6-4769-B59C-59A5B695F240}"/>
              </a:ext>
            </a:extLst>
          </p:cNvPr>
          <p:cNvSpPr/>
          <p:nvPr/>
        </p:nvSpPr>
        <p:spPr>
          <a:xfrm>
            <a:off x="4686863" y="5632320"/>
            <a:ext cx="2041781" cy="290624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F6E40E-9D70-4E10-8B73-17F021E7EB23}"/>
              </a:ext>
            </a:extLst>
          </p:cNvPr>
          <p:cNvSpPr txBox="1"/>
          <p:nvPr/>
        </p:nvSpPr>
        <p:spPr>
          <a:xfrm>
            <a:off x="8977525" y="3942058"/>
            <a:ext cx="2194703" cy="2308324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Activation Counter:</a:t>
            </a:r>
          </a:p>
          <a:p>
            <a:endParaRPr lang="en-US" sz="1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R1: Activation = 1</a:t>
            </a:r>
          </a:p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R1: Activation = 1</a:t>
            </a:r>
          </a:p>
          <a:p>
            <a:r>
              <a:rPr lang="en-US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2</a:t>
            </a:r>
          </a:p>
          <a:p>
            <a:r>
              <a:rPr lang="en-US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2</a:t>
            </a:r>
          </a:p>
          <a:p>
            <a:r>
              <a:rPr lang="en-US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R5: Activation = 2</a:t>
            </a:r>
          </a:p>
          <a:p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RBL = 5 / 2 = 2.5</a:t>
            </a:r>
          </a:p>
          <a:p>
            <a:endParaRPr lang="en-US" sz="1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1512F-525F-4985-B39C-D41DFB6F6FB0}"/>
              </a:ext>
            </a:extLst>
          </p:cNvPr>
          <p:cNvSpPr/>
          <p:nvPr/>
        </p:nvSpPr>
        <p:spPr>
          <a:xfrm>
            <a:off x="2397427" y="5632320"/>
            <a:ext cx="2041781" cy="290624"/>
          </a:xfrm>
          <a:prstGeom prst="rect">
            <a:avLst/>
          </a:prstGeom>
          <a:ln w="12700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699C36-0625-4916-BB8B-E5B0DFBE6EF1}"/>
              </a:ext>
            </a:extLst>
          </p:cNvPr>
          <p:cNvCxnSpPr>
            <a:cxnSpLocks/>
          </p:cNvCxnSpPr>
          <p:nvPr/>
        </p:nvCxnSpPr>
        <p:spPr>
          <a:xfrm flipH="1">
            <a:off x="6151213" y="4669831"/>
            <a:ext cx="507844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D71A07-1A9A-4D7B-B189-A338085A2F0B}"/>
              </a:ext>
            </a:extLst>
          </p:cNvPr>
          <p:cNvSpPr txBox="1"/>
          <p:nvPr/>
        </p:nvSpPr>
        <p:spPr>
          <a:xfrm>
            <a:off x="6686895" y="4423610"/>
            <a:ext cx="1737975" cy="461665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currently</a:t>
            </a:r>
          </a:p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pending queue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0021A0-2D69-4E2A-AEC1-6E64FE031AD9}"/>
              </a:ext>
            </a:extLst>
          </p:cNvPr>
          <p:cNvCxnSpPr>
            <a:cxnSpLocks/>
          </p:cNvCxnSpPr>
          <p:nvPr/>
        </p:nvCxnSpPr>
        <p:spPr>
          <a:xfrm flipH="1">
            <a:off x="6151212" y="4396524"/>
            <a:ext cx="1" cy="170688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1CE2A3-C171-4930-A6B9-A680C97FF76F}"/>
              </a:ext>
            </a:extLst>
          </p:cNvPr>
          <p:cNvGrpSpPr/>
          <p:nvPr/>
        </p:nvGrpSpPr>
        <p:grpSpPr>
          <a:xfrm>
            <a:off x="8055496" y="4909833"/>
            <a:ext cx="739305" cy="647185"/>
            <a:chOff x="6394216" y="1680056"/>
            <a:chExt cx="554479" cy="48538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331D87-47AC-42D2-AB1E-0DDED5B12506}"/>
                </a:ext>
              </a:extLst>
            </p:cNvPr>
            <p:cNvSpPr txBox="1"/>
            <p:nvPr/>
          </p:nvSpPr>
          <p:spPr>
            <a:xfrm>
              <a:off x="6394216" y="1680056"/>
              <a:ext cx="554479" cy="3462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oldest 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E3D44B2-C243-4BDE-91A7-3878BF66B54D}"/>
                </a:ext>
              </a:extLst>
            </p:cNvPr>
            <p:cNvCxnSpPr>
              <a:cxnSpLocks/>
            </p:cNvCxnSpPr>
            <p:nvPr/>
          </p:nvCxnSpPr>
          <p:spPr>
            <a:xfrm>
              <a:off x="6716778" y="2017002"/>
              <a:ext cx="0" cy="148443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ounded Rectangle 260">
            <a:extLst>
              <a:ext uri="{FF2B5EF4-FFF2-40B4-BE49-F238E27FC236}">
                <a16:creationId xmlns:a16="http://schemas.microsoft.com/office/drawing/2014/main" id="{D0A2CC5D-89A4-4719-AF6B-CE0378BB77D5}"/>
              </a:ext>
            </a:extLst>
          </p:cNvPr>
          <p:cNvSpPr/>
          <p:nvPr/>
        </p:nvSpPr>
        <p:spPr>
          <a:xfrm>
            <a:off x="8271080" y="5653765"/>
            <a:ext cx="388193" cy="387179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467EC29-06FC-48EE-B5A9-76F4F5EAB3B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8424870" y="4654443"/>
            <a:ext cx="324327" cy="15388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AE7179-2567-4160-9BA7-5E91FF4A86EF}"/>
              </a:ext>
            </a:extLst>
          </p:cNvPr>
          <p:cNvCxnSpPr>
            <a:cxnSpLocks/>
          </p:cNvCxnSpPr>
          <p:nvPr/>
        </p:nvCxnSpPr>
        <p:spPr>
          <a:xfrm flipH="1">
            <a:off x="8737599" y="4432723"/>
            <a:ext cx="11597" cy="170688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Rounded Rectangle 260">
            <a:extLst>
              <a:ext uri="{FF2B5EF4-FFF2-40B4-BE49-F238E27FC236}">
                <a16:creationId xmlns:a16="http://schemas.microsoft.com/office/drawing/2014/main" id="{C6E5D884-F7DE-438C-8769-779225753B78}"/>
              </a:ext>
            </a:extLst>
          </p:cNvPr>
          <p:cNvSpPr/>
          <p:nvPr/>
        </p:nvSpPr>
        <p:spPr>
          <a:xfrm>
            <a:off x="7802361" y="5655551"/>
            <a:ext cx="388193" cy="387179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50" name="Rounded Rectangle 260">
            <a:extLst>
              <a:ext uri="{FF2B5EF4-FFF2-40B4-BE49-F238E27FC236}">
                <a16:creationId xmlns:a16="http://schemas.microsoft.com/office/drawing/2014/main" id="{CB0D9E95-7861-481F-9F16-8BB0DC685360}"/>
              </a:ext>
            </a:extLst>
          </p:cNvPr>
          <p:cNvSpPr/>
          <p:nvPr/>
        </p:nvSpPr>
        <p:spPr>
          <a:xfrm>
            <a:off x="7328348" y="5655551"/>
            <a:ext cx="388193" cy="387179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51" name="Rounded Rectangle 260">
            <a:extLst>
              <a:ext uri="{FF2B5EF4-FFF2-40B4-BE49-F238E27FC236}">
                <a16:creationId xmlns:a16="http://schemas.microsoft.com/office/drawing/2014/main" id="{D16C5F30-3020-4B7A-B483-96ABC4657FEB}"/>
              </a:ext>
            </a:extLst>
          </p:cNvPr>
          <p:cNvSpPr/>
          <p:nvPr/>
        </p:nvSpPr>
        <p:spPr>
          <a:xfrm>
            <a:off x="6844168" y="5655551"/>
            <a:ext cx="388193" cy="387179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0A5D99-976E-4336-9733-D8274FB1223F}"/>
              </a:ext>
            </a:extLst>
          </p:cNvPr>
          <p:cNvCxnSpPr>
            <a:cxnSpLocks/>
          </p:cNvCxnSpPr>
          <p:nvPr/>
        </p:nvCxnSpPr>
        <p:spPr>
          <a:xfrm flipH="1">
            <a:off x="2880511" y="4429748"/>
            <a:ext cx="3959" cy="170688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C52D6C-A28C-4429-9E9C-266EB9F54EEE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2893454" y="4649705"/>
            <a:ext cx="390902" cy="15388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17C156F-45AA-4B3B-945A-CBD556B6A6C0}"/>
              </a:ext>
            </a:extLst>
          </p:cNvPr>
          <p:cNvSpPr txBox="1"/>
          <p:nvPr/>
        </p:nvSpPr>
        <p:spPr>
          <a:xfrm>
            <a:off x="3284356" y="4418872"/>
            <a:ext cx="824264" cy="461665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351243-8BEE-4890-B0D2-C9D5232F754E}"/>
              </a:ext>
            </a:extLst>
          </p:cNvPr>
          <p:cNvCxnSpPr>
            <a:cxnSpLocks/>
          </p:cNvCxnSpPr>
          <p:nvPr/>
        </p:nvCxnSpPr>
        <p:spPr>
          <a:xfrm>
            <a:off x="4140199" y="4671441"/>
            <a:ext cx="2000027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ounded Rectangle 260">
            <a:extLst>
              <a:ext uri="{FF2B5EF4-FFF2-40B4-BE49-F238E27FC236}">
                <a16:creationId xmlns:a16="http://schemas.microsoft.com/office/drawing/2014/main" id="{E46A8BAD-C1BF-45D5-A343-2982CBCC8AA3}"/>
              </a:ext>
            </a:extLst>
          </p:cNvPr>
          <p:cNvSpPr/>
          <p:nvPr/>
        </p:nvSpPr>
        <p:spPr>
          <a:xfrm>
            <a:off x="4888569" y="5655551"/>
            <a:ext cx="388193" cy="387179"/>
          </a:xfrm>
          <a:prstGeom prst="roundRect">
            <a:avLst/>
          </a:prstGeom>
          <a:solidFill>
            <a:schemeClr val="accent6">
              <a:lumMod val="6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57" name="Rounded Rectangle 260">
            <a:extLst>
              <a:ext uri="{FF2B5EF4-FFF2-40B4-BE49-F238E27FC236}">
                <a16:creationId xmlns:a16="http://schemas.microsoft.com/office/drawing/2014/main" id="{149E1E0E-44C2-463A-84F5-069F599996A1}"/>
              </a:ext>
            </a:extLst>
          </p:cNvPr>
          <p:cNvSpPr/>
          <p:nvPr/>
        </p:nvSpPr>
        <p:spPr>
          <a:xfrm>
            <a:off x="3878606" y="5655551"/>
            <a:ext cx="388193" cy="387179"/>
          </a:xfrm>
          <a:prstGeom prst="roundRect">
            <a:avLst/>
          </a:prstGeom>
          <a:solidFill>
            <a:schemeClr val="accent6">
              <a:lumMod val="8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</a:p>
        </p:txBody>
      </p:sp>
      <p:sp>
        <p:nvSpPr>
          <p:cNvPr id="58" name="Rounded Rectangle 260">
            <a:extLst>
              <a:ext uri="{FF2B5EF4-FFF2-40B4-BE49-F238E27FC236}">
                <a16:creationId xmlns:a16="http://schemas.microsoft.com/office/drawing/2014/main" id="{ADD053CA-260C-4E04-A047-CB5207765A1F}"/>
              </a:ext>
            </a:extLst>
          </p:cNvPr>
          <p:cNvSpPr/>
          <p:nvPr/>
        </p:nvSpPr>
        <p:spPr>
          <a:xfrm>
            <a:off x="4386096" y="5658515"/>
            <a:ext cx="388193" cy="3871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6F1968B-B7D7-4683-9017-F34571CD1349}"/>
              </a:ext>
            </a:extLst>
          </p:cNvPr>
          <p:cNvSpPr txBox="1">
            <a:spLocks/>
          </p:cNvSpPr>
          <p:nvPr/>
        </p:nvSpPr>
        <p:spPr>
          <a:xfrm>
            <a:off x="219753" y="3942057"/>
            <a:ext cx="3387711" cy="120990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b="1" dirty="0">
                <a:solidFill>
                  <a:srgbClr val="0070C0"/>
                </a:solidFill>
                <a:sym typeface="Wingdings" panose="05000000000000000000" pitchFamily="2" charset="2"/>
              </a:rPr>
              <a:t>Out-of-order scheduling</a:t>
            </a:r>
          </a:p>
          <a:p>
            <a:pPr marL="0" indent="0">
              <a:buNone/>
            </a:pPr>
            <a:r>
              <a:rPr lang="en-US" sz="2133" b="1" dirty="0">
                <a:solidFill>
                  <a:srgbClr val="0070C0"/>
                </a:solidFill>
                <a:sym typeface="Wingdings" panose="05000000000000000000" pitchFamily="2" charset="2"/>
              </a:rPr>
              <a:t>(FR-FCFS):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D95755-1134-4F20-913A-E5B7C0BEE603}"/>
              </a:ext>
            </a:extLst>
          </p:cNvPr>
          <p:cNvGrpSpPr/>
          <p:nvPr/>
        </p:nvGrpSpPr>
        <p:grpSpPr>
          <a:xfrm>
            <a:off x="136972" y="5584454"/>
            <a:ext cx="2602115" cy="420564"/>
            <a:chOff x="183391" y="4243362"/>
            <a:chExt cx="1951586" cy="31542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53D70E-6794-433D-9EAD-E3E873D76920}"/>
                </a:ext>
              </a:extLst>
            </p:cNvPr>
            <p:cNvSpPr txBox="1"/>
            <p:nvPr/>
          </p:nvSpPr>
          <p:spPr>
            <a:xfrm>
              <a:off x="183391" y="4243362"/>
              <a:ext cx="1689678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 Stream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3CC1D2-DA0D-466F-B203-F570863128B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234" y="4440665"/>
              <a:ext cx="267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ounded Rectangle 260">
            <a:extLst>
              <a:ext uri="{FF2B5EF4-FFF2-40B4-BE49-F238E27FC236}">
                <a16:creationId xmlns:a16="http://schemas.microsoft.com/office/drawing/2014/main" id="{18C02BE0-F04E-4022-92CD-39BC035C449E}"/>
              </a:ext>
            </a:extLst>
          </p:cNvPr>
          <p:cNvSpPr/>
          <p:nvPr/>
        </p:nvSpPr>
        <p:spPr>
          <a:xfrm>
            <a:off x="6356084" y="5648677"/>
            <a:ext cx="388193" cy="387179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R5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233ED2C0-5A90-4185-A752-A7A6CE75E854}"/>
              </a:ext>
            </a:extLst>
          </p:cNvPr>
          <p:cNvSpPr/>
          <p:nvPr/>
        </p:nvSpPr>
        <p:spPr>
          <a:xfrm rot="5400000">
            <a:off x="7338357" y="448057"/>
            <a:ext cx="217848" cy="260382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7465EF-1A69-4B09-AE7A-11B304627A28}"/>
              </a:ext>
            </a:extLst>
          </p:cNvPr>
          <p:cNvSpPr/>
          <p:nvPr/>
        </p:nvSpPr>
        <p:spPr>
          <a:xfrm>
            <a:off x="5093620" y="1219947"/>
            <a:ext cx="393771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>
                <a:solidFill>
                  <a:srgbClr val="FF0000"/>
                </a:solidFill>
              </a:rPr>
              <a:t>Visible to the memory scheduler </a:t>
            </a:r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4558DA81-7674-4C57-A06B-0C50A20D904E}"/>
              </a:ext>
            </a:extLst>
          </p:cNvPr>
          <p:cNvSpPr/>
          <p:nvPr/>
        </p:nvSpPr>
        <p:spPr>
          <a:xfrm rot="10800000">
            <a:off x="10825290" y="2842526"/>
            <a:ext cx="130791" cy="3092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60D53FA-3B81-45D2-B392-415E774AE664}"/>
              </a:ext>
            </a:extLst>
          </p:cNvPr>
          <p:cNvSpPr/>
          <p:nvPr/>
        </p:nvSpPr>
        <p:spPr>
          <a:xfrm>
            <a:off x="10917960" y="2650635"/>
            <a:ext cx="1220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Same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activation</a:t>
            </a:r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D94AB245-2156-4CDC-86C9-FC762EF817F1}"/>
              </a:ext>
            </a:extLst>
          </p:cNvPr>
          <p:cNvSpPr/>
          <p:nvPr/>
        </p:nvSpPr>
        <p:spPr>
          <a:xfrm rot="10800000">
            <a:off x="10825290" y="4555555"/>
            <a:ext cx="130791" cy="3092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5BEB9B-978E-4C0B-BA9A-261E0AF9D8A6}"/>
              </a:ext>
            </a:extLst>
          </p:cNvPr>
          <p:cNvSpPr/>
          <p:nvPr/>
        </p:nvSpPr>
        <p:spPr>
          <a:xfrm>
            <a:off x="10917960" y="4382627"/>
            <a:ext cx="1220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Same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activation</a:t>
            </a:r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3307A9AC-3AC8-4E92-811F-B6ECA0C469B0}"/>
              </a:ext>
            </a:extLst>
          </p:cNvPr>
          <p:cNvSpPr/>
          <p:nvPr/>
        </p:nvSpPr>
        <p:spPr>
          <a:xfrm rot="10800000">
            <a:off x="10837988" y="5068821"/>
            <a:ext cx="92669" cy="53428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3DEB69A-0845-4A5B-BBEB-149DA0039CB0}"/>
              </a:ext>
            </a:extLst>
          </p:cNvPr>
          <p:cNvSpPr/>
          <p:nvPr/>
        </p:nvSpPr>
        <p:spPr>
          <a:xfrm>
            <a:off x="10917960" y="5016767"/>
            <a:ext cx="1220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Same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activation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C43A0A-1A22-441F-9A60-163D359322C8}"/>
              </a:ext>
            </a:extLst>
          </p:cNvPr>
          <p:cNvSpPr txBox="1">
            <a:spLocks noChangeArrowheads="1"/>
          </p:cNvSpPr>
          <p:nvPr/>
        </p:nvSpPr>
        <p:spPr>
          <a:xfrm>
            <a:off x="-1941462" y="1693054"/>
            <a:ext cx="10972799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sz="4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D42C28-79FE-4B4C-B162-CD044BB39BA0}"/>
              </a:ext>
            </a:extLst>
          </p:cNvPr>
          <p:cNvSpPr txBox="1"/>
          <p:nvPr/>
        </p:nvSpPr>
        <p:spPr>
          <a:xfrm>
            <a:off x="128767" y="48884"/>
            <a:ext cx="7065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Row Buffer Locality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68A50DA-6A8A-4863-844E-2005DEF030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C06353B2-F56C-4367-A3AB-F4B6699C63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2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9.87654E-7 L -0.03993 -9.87654E-7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" y="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3 -9.87654E-7 L -0.08021 -9.87654E-7 " pathEditMode="relative" rAng="0" ptsTypes="AA">
                                      <p:cBhvr>
                                        <p:cTn id="1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21 -9.87654E-7 L -0.11805 -9.87654E-7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805 -9.87654E-7 L -0.15989 -9.87654E-7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00"/>
                            </p:stCondLst>
                            <p:childTnLst>
                              <p:par>
                                <p:cTn id="2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5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500"/>
                            </p:stCondLst>
                            <p:childTnLst>
                              <p:par>
                                <p:cTn id="2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000"/>
                            </p:stCondLst>
                            <p:childTnLst>
                              <p:par>
                                <p:cTn id="2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5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-0.03993 -2.96296E-6 " pathEditMode="relative" rAng="0" ptsTypes="AA">
                                      <p:cBhvr>
                                        <p:cTn id="2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" y="0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3 -2.96296E-6 L -0.11805 -2.96296E-6 " pathEditMode="relative" rAng="0" ptsTypes="AA">
                                      <p:cBhvr>
                                        <p:cTn id="30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805 -2.96296E-6 L -0.15989 -2.96296E-6 " pathEditMode="relative" rAng="0" ptsTypes="AA">
                                      <p:cBhvr>
                                        <p:cTn id="3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0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6" grpId="0"/>
      <p:bldP spid="28" grpId="0" animBg="1"/>
      <p:bldP spid="29" grpId="0" animBg="1"/>
      <p:bldP spid="30" grpId="0" animBg="1"/>
      <p:bldP spid="35" grpId="0" animBg="1"/>
      <p:bldP spid="35" grpId="1" animBg="1"/>
      <p:bldP spid="36" grpId="0" animBg="1"/>
      <p:bldP spid="37" grpId="0" animBg="1"/>
      <p:bldP spid="39" grpId="0" animBg="1"/>
      <p:bldP spid="41" grpId="0"/>
      <p:bldP spid="46" grpId="0" animBg="1"/>
      <p:bldP spid="4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4" grpId="0"/>
      <p:bldP spid="56" grpId="0" animBg="1"/>
      <p:bldP spid="57" grpId="0" animBg="1"/>
      <p:bldP spid="58" grpId="0" animBg="1"/>
      <p:bldP spid="63" grpId="0" animBg="1"/>
      <p:bldP spid="63" grpId="1" animBg="1"/>
      <p:bldP spid="64" grpId="0" animBg="1"/>
      <p:bldP spid="65" grpId="0"/>
      <p:bldP spid="66" grpId="0" animBg="1"/>
      <p:bldP spid="67" grpId="0"/>
      <p:bldP spid="68" grpId="0" animBg="1"/>
      <p:bldP spid="69" grpId="0"/>
      <p:bldP spid="70" grpId="0" animBg="1"/>
      <p:bldP spid="7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DRAM Milestones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E4CF8D-BE7B-4246-B28E-E30FB9579A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CBEF5DC-C95C-4F3D-B9AB-620E752AD83D}"/>
              </a:ext>
            </a:extLst>
          </p:cNvPr>
          <p:cNvSpPr txBox="1">
            <a:spLocks noChangeArrowheads="1"/>
          </p:cNvSpPr>
          <p:nvPr/>
        </p:nvSpPr>
        <p:spPr>
          <a:xfrm>
            <a:off x="1032932" y="4845050"/>
            <a:ext cx="9719734" cy="1555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b="1" dirty="0"/>
              <a:t>In the time that the memory to processor </a:t>
            </a:r>
            <a:r>
              <a:rPr lang="en-US" sz="2000" b="1" dirty="0">
                <a:solidFill>
                  <a:srgbClr val="00B050"/>
                </a:solidFill>
              </a:rPr>
              <a:t>bandwidth</a:t>
            </a:r>
            <a:r>
              <a:rPr lang="en-US" sz="2000" b="1" dirty="0"/>
              <a:t> has more than </a:t>
            </a:r>
            <a:r>
              <a:rPr lang="en-US" sz="2000" b="1" dirty="0">
                <a:solidFill>
                  <a:schemeClr val="accent2"/>
                </a:solidFill>
              </a:rPr>
              <a:t>doubled</a:t>
            </a:r>
            <a:r>
              <a:rPr lang="en-US" sz="2000" b="1" dirty="0"/>
              <a:t> the memory </a:t>
            </a:r>
            <a:r>
              <a:rPr lang="en-US" sz="2000" b="1" dirty="0">
                <a:solidFill>
                  <a:srgbClr val="00B050"/>
                </a:solidFill>
              </a:rPr>
              <a:t>latency</a:t>
            </a:r>
            <a:r>
              <a:rPr lang="en-US" sz="2000" b="1" dirty="0"/>
              <a:t> has improved by a factor of only </a:t>
            </a:r>
            <a:r>
              <a:rPr lang="en-US" sz="2000" b="1" dirty="0">
                <a:solidFill>
                  <a:schemeClr val="accent2"/>
                </a:solidFill>
              </a:rPr>
              <a:t>1.2</a:t>
            </a:r>
            <a:r>
              <a:rPr lang="en-US" sz="2000" b="1" dirty="0"/>
              <a:t> to </a:t>
            </a:r>
            <a:r>
              <a:rPr lang="en-US" sz="2000" b="1" dirty="0">
                <a:solidFill>
                  <a:schemeClr val="accent2"/>
                </a:solidFill>
              </a:rPr>
              <a:t>1.4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7" name="Group 94">
            <a:extLst>
              <a:ext uri="{FF2B5EF4-FFF2-40B4-BE49-F238E27FC236}">
                <a16:creationId xmlns:a16="http://schemas.microsoft.com/office/drawing/2014/main" id="{6931AF8A-C6E5-405E-895D-52A392C75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031916"/>
              </p:ext>
            </p:extLst>
          </p:nvPr>
        </p:nvGraphicFramePr>
        <p:xfrm>
          <a:off x="1981200" y="1259851"/>
          <a:ext cx="8229600" cy="3090037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DRAM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DRAM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DRAM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DRAM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SDRAM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DDR SDRAM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Module Width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32b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Mb/chip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0.06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256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Die size (mm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Pins/chip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BWidth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 (MB/s)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267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640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1600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Latency (nsec)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 Box 78">
            <a:extLst>
              <a:ext uri="{FF2B5EF4-FFF2-40B4-BE49-F238E27FC236}">
                <a16:creationId xmlns:a16="http://schemas.microsoft.com/office/drawing/2014/main" id="{2A3ACBDF-8991-4C51-B0AC-46D21FE68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42556"/>
            <a:ext cx="1827744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Patterson, CACM Vol 47, #10, 2004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1A4EC-2960-460C-8584-FE0E3019D9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4FAB1-5E1D-4862-808A-F83BAA0DF3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7C9FA-42FE-4B67-9F4E-0C13AABF6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Review: DRAM vs. SRAM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5793A0-AFAF-B94D-9E18-87DD8402FAAD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127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81922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800" b="1" dirty="0"/>
              <a:t>DRAM</a:t>
            </a:r>
          </a:p>
          <a:p>
            <a:pPr lvl="1"/>
            <a:r>
              <a:rPr lang="en-US" dirty="0">
                <a:ea typeface="ＭＳ Ｐゴシック" charset="0"/>
              </a:rPr>
              <a:t>Slower access (capacitor)</a:t>
            </a:r>
          </a:p>
          <a:p>
            <a:pPr lvl="1"/>
            <a:r>
              <a:rPr lang="en-US" dirty="0">
                <a:ea typeface="ＭＳ Ｐゴシック" charset="0"/>
              </a:rPr>
              <a:t>Higher density (1T 1C cell)</a:t>
            </a:r>
          </a:p>
          <a:p>
            <a:pPr lvl="1"/>
            <a:r>
              <a:rPr lang="en-US" dirty="0">
                <a:ea typeface="ＭＳ Ｐゴシック" charset="0"/>
              </a:rPr>
              <a:t>Lower cost</a:t>
            </a:r>
          </a:p>
          <a:p>
            <a:pPr lvl="1"/>
            <a:r>
              <a:rPr lang="en-US" dirty="0">
                <a:ea typeface="ＭＳ Ｐゴシック" charset="0"/>
              </a:rPr>
              <a:t>Requires refresh (power, performance, circuitry)</a:t>
            </a:r>
          </a:p>
          <a:p>
            <a:pPr lvl="1"/>
            <a:r>
              <a:rPr lang="en-US" dirty="0">
                <a:ea typeface="ＭＳ Ｐゴシック" charset="0"/>
              </a:rPr>
              <a:t>Manufacturing requires putting capacitor and logic together</a:t>
            </a:r>
          </a:p>
          <a:p>
            <a:pPr marL="527518" lvl="1" indent="0">
              <a:buNone/>
            </a:pPr>
            <a:endParaRPr lang="en-US" dirty="0">
              <a:ea typeface="ＭＳ Ｐゴシック" charset="0"/>
            </a:endParaRPr>
          </a:p>
          <a:p>
            <a:pPr marL="527518" lvl="1" indent="0">
              <a:buNone/>
            </a:pPr>
            <a:endParaRPr lang="en-US" dirty="0">
              <a:ea typeface="ＭＳ Ｐゴシック" charset="0"/>
            </a:endParaRPr>
          </a:p>
          <a:p>
            <a:r>
              <a:rPr lang="en-US" sz="3800" b="1" dirty="0"/>
              <a:t>SRAM</a:t>
            </a:r>
          </a:p>
          <a:p>
            <a:pPr lvl="1"/>
            <a:r>
              <a:rPr lang="en-US" dirty="0">
                <a:ea typeface="ＭＳ Ｐゴシック" charset="0"/>
              </a:rPr>
              <a:t>Faster access (no capacitor)</a:t>
            </a:r>
          </a:p>
          <a:p>
            <a:pPr lvl="1"/>
            <a:r>
              <a:rPr lang="en-US" dirty="0">
                <a:ea typeface="ＭＳ Ｐゴシック" charset="0"/>
              </a:rPr>
              <a:t>Lower density (6T cell)</a:t>
            </a:r>
          </a:p>
          <a:p>
            <a:pPr lvl="1"/>
            <a:r>
              <a:rPr lang="en-US" dirty="0">
                <a:ea typeface="ＭＳ Ｐゴシック" charset="0"/>
              </a:rPr>
              <a:t>Higher cost</a:t>
            </a:r>
          </a:p>
          <a:p>
            <a:pPr lvl="1"/>
            <a:r>
              <a:rPr lang="en-US" dirty="0">
                <a:ea typeface="ＭＳ Ｐゴシック" charset="0"/>
              </a:rPr>
              <a:t>No need for refresh</a:t>
            </a:r>
          </a:p>
          <a:p>
            <a:pPr lvl="1"/>
            <a:r>
              <a:rPr lang="en-US" dirty="0">
                <a:ea typeface="ＭＳ Ｐゴシック" charset="0"/>
              </a:rPr>
              <a:t>Manufacturing compatible with logic process (no capacitor)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BBA95-7881-4C5F-A1C1-1599A4A77E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41F98-0753-4979-8CD5-557FCD150C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8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CE15-B71D-468D-B682-E00828D0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Magnetic Disk</a:t>
            </a:r>
            <a:endParaRPr lang="en-US" dirty="0"/>
          </a:p>
        </p:txBody>
      </p:sp>
      <p:sp>
        <p:nvSpPr>
          <p:cNvPr id="1774595" name="Rectangle 3"/>
          <p:cNvSpPr>
            <a:spLocks noGrp="1" noChangeArrowheads="1"/>
          </p:cNvSpPr>
          <p:nvPr>
            <p:ph sz="quarter" idx="13"/>
          </p:nvPr>
        </p:nvSpPr>
        <p:spPr>
          <a:noFill/>
          <a:ln/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Purpose: </a:t>
            </a:r>
            <a:r>
              <a:rPr lang="en-US" sz="2400" dirty="0"/>
              <a:t>Long term, </a:t>
            </a:r>
            <a:r>
              <a:rPr lang="en-US" sz="2400" dirty="0">
                <a:solidFill>
                  <a:srgbClr val="FF0000"/>
                </a:solidFill>
              </a:rPr>
              <a:t>nonvolatile</a:t>
            </a:r>
            <a:r>
              <a:rPr lang="en-US" sz="2400" dirty="0"/>
              <a:t> storage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Lowest level in the memory hierarchy: large, cheap, slow</a:t>
            </a:r>
          </a:p>
          <a:p>
            <a:pPr>
              <a:spcBef>
                <a:spcPts val="600"/>
              </a:spcBef>
            </a:pP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b="1" dirty="0"/>
              <a:t>General structure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1 to 4 rotating platter coated with a magnetic surface (2 sides recordable)</a:t>
            </a:r>
          </a:p>
          <a:p>
            <a:pPr lvl="2">
              <a:spcBef>
                <a:spcPts val="600"/>
              </a:spcBef>
            </a:pPr>
            <a:r>
              <a:rPr lang="en-US" sz="1600" dirty="0"/>
              <a:t>Rotational speeds of 5,400 to 15,000 RPM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Moveable read/write head to access the information for each platter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10,000 to 50,000 </a:t>
            </a:r>
            <a:r>
              <a:rPr lang="en-US" sz="2000" dirty="0">
                <a:solidFill>
                  <a:schemeClr val="accent1"/>
                </a:solidFill>
              </a:rPr>
              <a:t>tracks</a:t>
            </a:r>
            <a:r>
              <a:rPr lang="en-US" sz="2000" dirty="0"/>
              <a:t> per surface</a:t>
            </a:r>
          </a:p>
          <a:p>
            <a:pPr lvl="2"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</a:rPr>
              <a:t>Cylinder</a:t>
            </a:r>
            <a:r>
              <a:rPr lang="en-US" sz="1600" dirty="0"/>
              <a:t> - all the tracks under the head at a given point on all surfaces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100 to 500 </a:t>
            </a:r>
            <a:r>
              <a:rPr lang="en-US" sz="2000" dirty="0">
                <a:solidFill>
                  <a:schemeClr val="accent1"/>
                </a:solidFill>
              </a:rPr>
              <a:t>sectors</a:t>
            </a:r>
            <a:r>
              <a:rPr lang="en-US" sz="2000" dirty="0"/>
              <a:t> per track</a:t>
            </a:r>
          </a:p>
          <a:p>
            <a:pPr lvl="2">
              <a:spcBef>
                <a:spcPts val="600"/>
              </a:spcBef>
            </a:pPr>
            <a:r>
              <a:rPr lang="en-US" sz="1600" dirty="0"/>
              <a:t>The smallest unit that can be read/written (typically 512B)</a:t>
            </a:r>
          </a:p>
          <a:p>
            <a:pPr lvl="2">
              <a:spcBef>
                <a:spcPts val="600"/>
              </a:spcBef>
            </a:pPr>
            <a:r>
              <a:rPr lang="en-US" sz="1600" dirty="0"/>
              <a:t>Outer tracks can hold more sectors than the inner tracks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D299219-1BFE-4348-BF89-2EEBF8BB0B21}"/>
              </a:ext>
            </a:extLst>
          </p:cNvPr>
          <p:cNvSpPr txBox="1">
            <a:spLocks/>
          </p:cNvSpPr>
          <p:nvPr/>
        </p:nvSpPr>
        <p:spPr>
          <a:xfrm>
            <a:off x="-4050889" y="2592838"/>
            <a:ext cx="10972799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sz="4400" dirty="0"/>
          </a:p>
        </p:txBody>
      </p:sp>
      <p:sp useBgFill="1">
        <p:nvSpPr>
          <p:cNvPr id="18" name="Oval 5">
            <a:extLst>
              <a:ext uri="{FF2B5EF4-FFF2-40B4-BE49-F238E27FC236}">
                <a16:creationId xmlns:a16="http://schemas.microsoft.com/office/drawing/2014/main" id="{0BE14FC5-4DAB-4075-9682-16E640225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910" y="2448375"/>
            <a:ext cx="1244600" cy="381000"/>
          </a:xfrm>
          <a:prstGeom prst="ellipse">
            <a:avLst/>
          </a:prstGeom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19" name="Oval 6">
            <a:extLst>
              <a:ext uri="{FF2B5EF4-FFF2-40B4-BE49-F238E27FC236}">
                <a16:creationId xmlns:a16="http://schemas.microsoft.com/office/drawing/2014/main" id="{D89D4863-906A-4C4B-9420-5E02AEA4C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910" y="2219775"/>
            <a:ext cx="1244600" cy="381000"/>
          </a:xfrm>
          <a:prstGeom prst="ellipse">
            <a:avLst/>
          </a:prstGeom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20" name="Oval 7">
            <a:extLst>
              <a:ext uri="{FF2B5EF4-FFF2-40B4-BE49-F238E27FC236}">
                <a16:creationId xmlns:a16="http://schemas.microsoft.com/office/drawing/2014/main" id="{F8AB5713-3CFC-4BD2-BBA8-76E8BE2B1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510" y="2041975"/>
            <a:ext cx="1244600" cy="381000"/>
          </a:xfrm>
          <a:prstGeom prst="ellipse">
            <a:avLst/>
          </a:prstGeom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21" name="Oval 8">
            <a:extLst>
              <a:ext uri="{FF2B5EF4-FFF2-40B4-BE49-F238E27FC236}">
                <a16:creationId xmlns:a16="http://schemas.microsoft.com/office/drawing/2014/main" id="{E6D29936-C70E-499D-A040-44D5BFFB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510" y="1889575"/>
            <a:ext cx="1244600" cy="381000"/>
          </a:xfrm>
          <a:prstGeom prst="ellipse">
            <a:avLst/>
          </a:prstGeom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ADAA7A31-0C24-4103-B17D-43EED873E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1760" y="2061025"/>
            <a:ext cx="241300" cy="190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0FFEAB2-C371-4CFC-8873-3520217BA27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46360" y="2035625"/>
            <a:ext cx="59690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11">
            <a:extLst>
              <a:ext uri="{FF2B5EF4-FFF2-40B4-BE49-F238E27FC236}">
                <a16:creationId xmlns:a16="http://schemas.microsoft.com/office/drawing/2014/main" id="{6C78FC2D-E77B-4AFD-8108-D7D2313D83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51160" y="1451425"/>
            <a:ext cx="292100" cy="72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6536CFC-65BA-4931-9837-6025EA887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2310" y="1292676"/>
            <a:ext cx="731932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Sector</a:t>
            </a:r>
          </a:p>
        </p:txBody>
      </p:sp>
      <p:sp>
        <p:nvSpPr>
          <p:cNvPr id="26" name="Line 13">
            <a:extLst>
              <a:ext uri="{FF2B5EF4-FFF2-40B4-BE49-F238E27FC236}">
                <a16:creationId xmlns:a16="http://schemas.microsoft.com/office/drawing/2014/main" id="{6AE2CA47-5EEF-4799-AC39-E4E72CEF19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32060" y="1133925"/>
            <a:ext cx="368300" cy="825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9EB51163-EC7D-410E-B21F-91CC3C09E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2620" y="980130"/>
            <a:ext cx="627479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Track</a:t>
            </a:r>
          </a:p>
        </p:txBody>
      </p:sp>
      <p:grpSp>
        <p:nvGrpSpPr>
          <p:cNvPr id="28" name="Group 15">
            <a:extLst>
              <a:ext uri="{FF2B5EF4-FFF2-40B4-BE49-F238E27FC236}">
                <a16:creationId xmlns:a16="http://schemas.microsoft.com/office/drawing/2014/main" id="{C4662197-AB49-4BCA-8446-804427C31E40}"/>
              </a:ext>
            </a:extLst>
          </p:cNvPr>
          <p:cNvGrpSpPr>
            <a:grpSpLocks/>
          </p:cNvGrpSpPr>
          <p:nvPr/>
        </p:nvGrpSpPr>
        <p:grpSpPr bwMode="auto">
          <a:xfrm>
            <a:off x="9593935" y="1978475"/>
            <a:ext cx="790575" cy="723900"/>
            <a:chOff x="4094" y="1136"/>
            <a:chExt cx="498" cy="456"/>
          </a:xfrm>
        </p:grpSpPr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56029EE3-1249-488D-AC77-5EDE22A0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" y="1464"/>
              <a:ext cx="496" cy="1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17">
              <a:extLst>
                <a:ext uri="{FF2B5EF4-FFF2-40B4-BE49-F238E27FC236}">
                  <a16:creationId xmlns:a16="http://schemas.microsoft.com/office/drawing/2014/main" id="{0FA4887C-65A0-4AFF-9EEB-BA200756F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" y="1136"/>
              <a:ext cx="496" cy="1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18">
              <a:extLst>
                <a:ext uri="{FF2B5EF4-FFF2-40B4-BE49-F238E27FC236}">
                  <a16:creationId xmlns:a16="http://schemas.microsoft.com/office/drawing/2014/main" id="{DCCA259A-00B1-41F1-869E-F34C1E57E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" y="1203"/>
              <a:ext cx="0" cy="32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19">
              <a:extLst>
                <a:ext uri="{FF2B5EF4-FFF2-40B4-BE49-F238E27FC236}">
                  <a16:creationId xmlns:a16="http://schemas.microsoft.com/office/drawing/2014/main" id="{1226C4E7-32C3-4FE7-B9DE-CBAB7BFFE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2" y="1200"/>
              <a:ext cx="0" cy="3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Line 20">
            <a:extLst>
              <a:ext uri="{FF2B5EF4-FFF2-40B4-BE49-F238E27FC236}">
                <a16:creationId xmlns:a16="http://schemas.microsoft.com/office/drawing/2014/main" id="{3F63EC61-C336-4BA5-9AEE-723F70074B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428960" y="2270575"/>
            <a:ext cx="374650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35D810BA-6754-4C38-A994-F81C3E4F6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9160" y="2050041"/>
            <a:ext cx="915315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Cylinder</a:t>
            </a:r>
          </a:p>
        </p:txBody>
      </p:sp>
      <p:sp>
        <p:nvSpPr>
          <p:cNvPr id="35" name="Line 22">
            <a:extLst>
              <a:ext uri="{FF2B5EF4-FFF2-40B4-BE49-F238E27FC236}">
                <a16:creationId xmlns:a16="http://schemas.microsoft.com/office/drawing/2014/main" id="{9351B5F6-7359-457F-9634-F709F5424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8167" y="1990384"/>
            <a:ext cx="0" cy="6350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23">
            <a:extLst>
              <a:ext uri="{FF2B5EF4-FFF2-40B4-BE49-F238E27FC236}">
                <a16:creationId xmlns:a16="http://schemas.microsoft.com/office/drawing/2014/main" id="{70AABE70-CEA3-4DFB-9ADB-AD6923354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6220" y="2001498"/>
            <a:ext cx="357909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24">
            <a:extLst>
              <a:ext uri="{FF2B5EF4-FFF2-40B4-BE49-F238E27FC236}">
                <a16:creationId xmlns:a16="http://schemas.microsoft.com/office/drawing/2014/main" id="{D9C67B4D-9760-4BB0-9450-B0A9874BD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866" y="2257084"/>
            <a:ext cx="351599" cy="2373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25">
            <a:extLst>
              <a:ext uri="{FF2B5EF4-FFF2-40B4-BE49-F238E27FC236}">
                <a16:creationId xmlns:a16="http://schemas.microsoft.com/office/drawing/2014/main" id="{70D3A28B-51B2-472C-8178-56C5C4616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867" y="2447583"/>
            <a:ext cx="351626" cy="4081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26">
            <a:extLst>
              <a:ext uri="{FF2B5EF4-FFF2-40B4-BE49-F238E27FC236}">
                <a16:creationId xmlns:a16="http://schemas.microsoft.com/office/drawing/2014/main" id="{A4E4C685-E45D-4C40-A6B4-75A9EBAD8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4200" y="2613479"/>
            <a:ext cx="3683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27">
            <a:extLst>
              <a:ext uri="{FF2B5EF4-FFF2-40B4-BE49-F238E27FC236}">
                <a16:creationId xmlns:a16="http://schemas.microsoft.com/office/drawing/2014/main" id="{DFBA98F6-8D92-4BF8-A72B-CD80C0947C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39067" y="2339636"/>
            <a:ext cx="422025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28">
            <a:extLst>
              <a:ext uri="{FF2B5EF4-FFF2-40B4-BE49-F238E27FC236}">
                <a16:creationId xmlns:a16="http://schemas.microsoft.com/office/drawing/2014/main" id="{E66A2206-A9CA-4D7B-8CA4-1EC9AEA64D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2810" y="2657244"/>
            <a:ext cx="254000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6C189E29-1894-44D2-8DC9-8867ECDE4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6810" y="2943646"/>
            <a:ext cx="626775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chemeClr val="hlink"/>
                </a:solidFill>
              </a:rPr>
              <a:t>Head</a:t>
            </a:r>
          </a:p>
        </p:txBody>
      </p:sp>
      <p:sp>
        <p:nvSpPr>
          <p:cNvPr id="43" name="Line 30">
            <a:extLst>
              <a:ext uri="{FF2B5EF4-FFF2-40B4-BE49-F238E27FC236}">
                <a16:creationId xmlns:a16="http://schemas.microsoft.com/office/drawing/2014/main" id="{10F8FFAC-A045-4B5C-9CDD-2E50D7536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75958" y="2746325"/>
            <a:ext cx="368300" cy="10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FACA69BA-F905-4832-BC64-E82F12D0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2508" y="2689176"/>
            <a:ext cx="771430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Platter</a:t>
            </a:r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43A4E64F-98FA-4ECC-814C-682E8D16D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7610" y="1127575"/>
            <a:ext cx="1219200" cy="68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CDB87C61-13BB-46B2-98B1-D98A25488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856" y="1143450"/>
            <a:ext cx="1086708" cy="6835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b="1" dirty="0"/>
              <a:t>Controller</a:t>
            </a:r>
          </a:p>
          <a:p>
            <a:pPr algn="ctr">
              <a:lnSpc>
                <a:spcPct val="75000"/>
              </a:lnSpc>
            </a:pPr>
            <a:r>
              <a:rPr lang="en-US" b="1" dirty="0"/>
              <a:t>+</a:t>
            </a:r>
          </a:p>
          <a:p>
            <a:pPr algn="ctr">
              <a:lnSpc>
                <a:spcPct val="75000"/>
              </a:lnSpc>
            </a:pPr>
            <a:r>
              <a:rPr lang="en-US" b="1" dirty="0"/>
              <a:t>Cache</a:t>
            </a:r>
          </a:p>
        </p:txBody>
      </p:sp>
      <p:sp>
        <p:nvSpPr>
          <p:cNvPr id="47" name="Line 34">
            <a:extLst>
              <a:ext uri="{FF2B5EF4-FFF2-40B4-BE49-F238E27FC236}">
                <a16:creationId xmlns:a16="http://schemas.microsoft.com/office/drawing/2014/main" id="{91A04837-B919-448B-9EE8-98A5D4298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6210" y="1821124"/>
            <a:ext cx="0" cy="533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CB18A-145A-4897-AC23-07E41A511B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A8C19-71F7-487A-8404-0B7346C40E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2E832-4243-4C2E-A7E1-3331B12DE7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4595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1952EF-3E79-49FE-8262-E8E26037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Magnetic Disk Characteristic</a:t>
            </a:r>
            <a:endParaRPr lang="en-US" dirty="0"/>
          </a:p>
        </p:txBody>
      </p:sp>
      <p:sp>
        <p:nvSpPr>
          <p:cNvPr id="1778691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0" y="2635771"/>
            <a:ext cx="11934825" cy="3747638"/>
          </a:xfrm>
          <a:noFill/>
          <a:ln/>
        </p:spPr>
        <p:txBody>
          <a:bodyPr>
            <a:noAutofit/>
          </a:bodyPr>
          <a:lstStyle/>
          <a:p>
            <a:pPr marL="952500" lvl="1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sz="2000" dirty="0">
                <a:solidFill>
                  <a:srgbClr val="00B050"/>
                </a:solidFill>
              </a:rPr>
              <a:t>Rotational latency</a:t>
            </a:r>
            <a:r>
              <a:rPr lang="en-US" sz="2000" dirty="0"/>
              <a:t>:  wait for the desired sector to rotate under the head</a:t>
            </a:r>
          </a:p>
          <a:p>
            <a:pPr marL="1427163" lvl="2" indent="-457200">
              <a:spcBef>
                <a:spcPts val="600"/>
              </a:spcBef>
            </a:pPr>
            <a:r>
              <a:rPr lang="en-US" sz="1600" dirty="0"/>
              <a:t>½ of 1/RPM converted to </a:t>
            </a:r>
            <a:r>
              <a:rPr lang="en-US" sz="1600" dirty="0" err="1"/>
              <a:t>ms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0070C0"/>
                </a:solidFill>
              </a:rPr>
              <a:t>0.5R/5400RPM = 5.6ms</a:t>
            </a:r>
            <a:r>
              <a:rPr lang="en-US" sz="1600" dirty="0"/>
              <a:t>  to  </a:t>
            </a:r>
            <a:r>
              <a:rPr lang="en-US" sz="1600" dirty="0">
                <a:solidFill>
                  <a:srgbClr val="0070C0"/>
                </a:solidFill>
              </a:rPr>
              <a:t>0.5R/15000RPM = 2.0ms</a:t>
            </a:r>
          </a:p>
          <a:p>
            <a:pPr marL="1427163" lvl="2" indent="-457200">
              <a:spcBef>
                <a:spcPts val="600"/>
              </a:spcBef>
              <a:buFont typeface="+mj-lt"/>
              <a:buAutoNum type="arabicPeriod"/>
            </a:pPr>
            <a:endParaRPr lang="en-US" sz="2000" dirty="0">
              <a:solidFill>
                <a:srgbClr val="0070C0"/>
              </a:solidFill>
            </a:endParaRPr>
          </a:p>
          <a:p>
            <a:pPr marL="965586" lvl="1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sz="2000" dirty="0">
                <a:solidFill>
                  <a:srgbClr val="00B050"/>
                </a:solidFill>
              </a:rPr>
              <a:t>Transfer time</a:t>
            </a:r>
            <a:r>
              <a:rPr lang="en-US" sz="2000" dirty="0"/>
              <a:t>:  transfer a block of bits (one or more sectors) under the head to the disk controller’s cache (70 to 125 MB/s are typical disk transfer rates)</a:t>
            </a:r>
          </a:p>
          <a:p>
            <a:pPr marL="1427163" lvl="2" indent="-457200">
              <a:spcBef>
                <a:spcPts val="600"/>
              </a:spcBef>
            </a:pPr>
            <a:r>
              <a:rPr lang="en-US" sz="1600" dirty="0"/>
              <a:t>the disk controller’s “cache” takes advantage of spatial locality in disk accesses</a:t>
            </a:r>
          </a:p>
          <a:p>
            <a:pPr marL="1427163" lvl="2" indent="-457200">
              <a:spcBef>
                <a:spcPts val="600"/>
              </a:spcBef>
            </a:pPr>
            <a:r>
              <a:rPr lang="en-US" sz="1600" dirty="0">
                <a:latin typeface="Arial" charset="0"/>
              </a:rPr>
              <a:t>cache transfer rates are much faster (e.g., 375 MB/s)</a:t>
            </a:r>
          </a:p>
          <a:p>
            <a:pPr marL="1427163" lvl="2" indent="-457200">
              <a:spcBef>
                <a:spcPts val="600"/>
              </a:spcBef>
              <a:buFont typeface="+mj-lt"/>
              <a:buAutoNum type="arabicPeriod"/>
            </a:pPr>
            <a:endParaRPr lang="en-US" sz="2000" dirty="0">
              <a:latin typeface="Arial" charset="0"/>
            </a:endParaRPr>
          </a:p>
          <a:p>
            <a:pPr marL="952500" lvl="1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sz="2000" dirty="0">
                <a:solidFill>
                  <a:srgbClr val="00B050"/>
                </a:solidFill>
              </a:rPr>
              <a:t>Controller time</a:t>
            </a:r>
            <a:r>
              <a:rPr lang="en-US" sz="2000" dirty="0"/>
              <a:t>:  the overhead the disk controller imposes in performing a disk I/O access (typically &lt; 0.2 ms)</a:t>
            </a:r>
          </a:p>
        </p:txBody>
      </p:sp>
      <p:sp useBgFill="1">
        <p:nvSpPr>
          <p:cNvPr id="1778693" name="Oval 5"/>
          <p:cNvSpPr>
            <a:spLocks noChangeArrowheads="1"/>
          </p:cNvSpPr>
          <p:nvPr/>
        </p:nvSpPr>
        <p:spPr bwMode="auto">
          <a:xfrm>
            <a:off x="9393910" y="2448375"/>
            <a:ext cx="1244600" cy="381000"/>
          </a:xfrm>
          <a:prstGeom prst="ellipse">
            <a:avLst/>
          </a:prstGeom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1778694" name="Oval 6"/>
          <p:cNvSpPr>
            <a:spLocks noChangeArrowheads="1"/>
          </p:cNvSpPr>
          <p:nvPr/>
        </p:nvSpPr>
        <p:spPr bwMode="auto">
          <a:xfrm>
            <a:off x="9393910" y="2219775"/>
            <a:ext cx="1244600" cy="381000"/>
          </a:xfrm>
          <a:prstGeom prst="ellipse">
            <a:avLst/>
          </a:prstGeom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1778695" name="Oval 7"/>
          <p:cNvSpPr>
            <a:spLocks noChangeArrowheads="1"/>
          </p:cNvSpPr>
          <p:nvPr/>
        </p:nvSpPr>
        <p:spPr bwMode="auto">
          <a:xfrm>
            <a:off x="9368510" y="2041975"/>
            <a:ext cx="1244600" cy="381000"/>
          </a:xfrm>
          <a:prstGeom prst="ellipse">
            <a:avLst/>
          </a:prstGeom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1778696" name="Oval 8"/>
          <p:cNvSpPr>
            <a:spLocks noChangeArrowheads="1"/>
          </p:cNvSpPr>
          <p:nvPr/>
        </p:nvSpPr>
        <p:spPr bwMode="auto">
          <a:xfrm>
            <a:off x="9368510" y="1889575"/>
            <a:ext cx="1244600" cy="381000"/>
          </a:xfrm>
          <a:prstGeom prst="ellipse">
            <a:avLst/>
          </a:prstGeom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697" name="Line 9"/>
          <p:cNvSpPr>
            <a:spLocks noChangeShapeType="1"/>
          </p:cNvSpPr>
          <p:nvPr/>
        </p:nvSpPr>
        <p:spPr bwMode="auto">
          <a:xfrm>
            <a:off x="9971760" y="2061025"/>
            <a:ext cx="241300" cy="190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698" name="Line 10"/>
          <p:cNvSpPr>
            <a:spLocks noChangeShapeType="1"/>
          </p:cNvSpPr>
          <p:nvPr/>
        </p:nvSpPr>
        <p:spPr bwMode="auto">
          <a:xfrm>
            <a:off x="9946360" y="2035625"/>
            <a:ext cx="59690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699" name="Line 11"/>
          <p:cNvSpPr>
            <a:spLocks noChangeShapeType="1"/>
          </p:cNvSpPr>
          <p:nvPr/>
        </p:nvSpPr>
        <p:spPr bwMode="auto">
          <a:xfrm flipV="1">
            <a:off x="10251160" y="1451425"/>
            <a:ext cx="292100" cy="72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00" name="Rectangle 12"/>
          <p:cNvSpPr>
            <a:spLocks noChangeArrowheads="1"/>
          </p:cNvSpPr>
          <p:nvPr/>
        </p:nvSpPr>
        <p:spPr bwMode="auto">
          <a:xfrm>
            <a:off x="10562310" y="1292676"/>
            <a:ext cx="731932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Sector</a:t>
            </a:r>
          </a:p>
        </p:txBody>
      </p:sp>
      <p:sp>
        <p:nvSpPr>
          <p:cNvPr id="1778701" name="Line 13"/>
          <p:cNvSpPr>
            <a:spLocks noChangeShapeType="1"/>
          </p:cNvSpPr>
          <p:nvPr/>
        </p:nvSpPr>
        <p:spPr bwMode="auto">
          <a:xfrm flipV="1">
            <a:off x="9832060" y="1133925"/>
            <a:ext cx="368300" cy="825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02" name="Rectangle 14"/>
          <p:cNvSpPr>
            <a:spLocks noChangeArrowheads="1"/>
          </p:cNvSpPr>
          <p:nvPr/>
        </p:nvSpPr>
        <p:spPr bwMode="auto">
          <a:xfrm>
            <a:off x="10202620" y="980130"/>
            <a:ext cx="627479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Track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9593935" y="1978475"/>
            <a:ext cx="790575" cy="723900"/>
            <a:chOff x="4094" y="1136"/>
            <a:chExt cx="498" cy="456"/>
          </a:xfrm>
        </p:grpSpPr>
        <p:sp>
          <p:nvSpPr>
            <p:cNvPr id="1778704" name="Oval 16"/>
            <p:cNvSpPr>
              <a:spLocks noChangeArrowheads="1"/>
            </p:cNvSpPr>
            <p:nvPr/>
          </p:nvSpPr>
          <p:spPr bwMode="auto">
            <a:xfrm>
              <a:off x="4096" y="1464"/>
              <a:ext cx="496" cy="1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705" name="Oval 17"/>
            <p:cNvSpPr>
              <a:spLocks noChangeArrowheads="1"/>
            </p:cNvSpPr>
            <p:nvPr/>
          </p:nvSpPr>
          <p:spPr bwMode="auto">
            <a:xfrm>
              <a:off x="4096" y="1136"/>
              <a:ext cx="496" cy="12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706" name="Line 18"/>
            <p:cNvSpPr>
              <a:spLocks noChangeShapeType="1"/>
            </p:cNvSpPr>
            <p:nvPr/>
          </p:nvSpPr>
          <p:spPr bwMode="auto">
            <a:xfrm>
              <a:off x="4094" y="1203"/>
              <a:ext cx="0" cy="32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707" name="Line 19"/>
            <p:cNvSpPr>
              <a:spLocks noChangeShapeType="1"/>
            </p:cNvSpPr>
            <p:nvPr/>
          </p:nvSpPr>
          <p:spPr bwMode="auto">
            <a:xfrm>
              <a:off x="4592" y="1200"/>
              <a:ext cx="0" cy="3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78708" name="Line 20"/>
          <p:cNvSpPr>
            <a:spLocks noChangeShapeType="1"/>
          </p:cNvSpPr>
          <p:nvPr/>
        </p:nvSpPr>
        <p:spPr bwMode="auto">
          <a:xfrm flipV="1">
            <a:off x="10428960" y="2270575"/>
            <a:ext cx="374650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09" name="Rectangle 21"/>
          <p:cNvSpPr>
            <a:spLocks noChangeArrowheads="1"/>
          </p:cNvSpPr>
          <p:nvPr/>
        </p:nvSpPr>
        <p:spPr bwMode="auto">
          <a:xfrm>
            <a:off x="10759160" y="2050041"/>
            <a:ext cx="915315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Cylinder</a:t>
            </a:r>
          </a:p>
        </p:txBody>
      </p:sp>
      <p:sp>
        <p:nvSpPr>
          <p:cNvPr id="1778710" name="Line 22"/>
          <p:cNvSpPr>
            <a:spLocks noChangeShapeType="1"/>
          </p:cNvSpPr>
          <p:nvPr/>
        </p:nvSpPr>
        <p:spPr bwMode="auto">
          <a:xfrm>
            <a:off x="9158167" y="1990384"/>
            <a:ext cx="0" cy="6350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11" name="Line 23"/>
          <p:cNvSpPr>
            <a:spLocks noChangeShapeType="1"/>
          </p:cNvSpPr>
          <p:nvPr/>
        </p:nvSpPr>
        <p:spPr bwMode="auto">
          <a:xfrm>
            <a:off x="9156220" y="2001498"/>
            <a:ext cx="357909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12" name="Line 24"/>
          <p:cNvSpPr>
            <a:spLocks noChangeShapeType="1"/>
          </p:cNvSpPr>
          <p:nvPr/>
        </p:nvSpPr>
        <p:spPr bwMode="auto">
          <a:xfrm>
            <a:off x="9170866" y="2257084"/>
            <a:ext cx="351599" cy="2373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13" name="Line 25"/>
          <p:cNvSpPr>
            <a:spLocks noChangeShapeType="1"/>
          </p:cNvSpPr>
          <p:nvPr/>
        </p:nvSpPr>
        <p:spPr bwMode="auto">
          <a:xfrm>
            <a:off x="9170867" y="2447583"/>
            <a:ext cx="351626" cy="4081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14" name="Line 26"/>
          <p:cNvSpPr>
            <a:spLocks noChangeShapeType="1"/>
          </p:cNvSpPr>
          <p:nvPr/>
        </p:nvSpPr>
        <p:spPr bwMode="auto">
          <a:xfrm>
            <a:off x="9154200" y="2613479"/>
            <a:ext cx="3683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15" name="Line 27"/>
          <p:cNvSpPr>
            <a:spLocks noChangeShapeType="1"/>
          </p:cNvSpPr>
          <p:nvPr/>
        </p:nvSpPr>
        <p:spPr bwMode="auto">
          <a:xfrm flipH="1">
            <a:off x="8739067" y="2339636"/>
            <a:ext cx="422025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16" name="Line 28"/>
          <p:cNvSpPr>
            <a:spLocks noChangeShapeType="1"/>
          </p:cNvSpPr>
          <p:nvPr/>
        </p:nvSpPr>
        <p:spPr bwMode="auto">
          <a:xfrm>
            <a:off x="9482810" y="2657244"/>
            <a:ext cx="254000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17" name="Rectangle 29"/>
          <p:cNvSpPr>
            <a:spLocks noChangeArrowheads="1"/>
          </p:cNvSpPr>
          <p:nvPr/>
        </p:nvSpPr>
        <p:spPr bwMode="auto">
          <a:xfrm>
            <a:off x="9736810" y="2943646"/>
            <a:ext cx="626775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chemeClr val="hlink"/>
                </a:solidFill>
              </a:rPr>
              <a:t>Head</a:t>
            </a:r>
          </a:p>
        </p:txBody>
      </p:sp>
      <p:sp>
        <p:nvSpPr>
          <p:cNvPr id="1778718" name="Line 30"/>
          <p:cNvSpPr>
            <a:spLocks noChangeShapeType="1"/>
          </p:cNvSpPr>
          <p:nvPr/>
        </p:nvSpPr>
        <p:spPr bwMode="auto">
          <a:xfrm>
            <a:off x="10575958" y="2746325"/>
            <a:ext cx="368300" cy="10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19" name="Rectangle 31"/>
          <p:cNvSpPr>
            <a:spLocks noChangeArrowheads="1"/>
          </p:cNvSpPr>
          <p:nvPr/>
        </p:nvSpPr>
        <p:spPr bwMode="auto">
          <a:xfrm>
            <a:off x="10912508" y="2689176"/>
            <a:ext cx="771430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Platter</a:t>
            </a:r>
          </a:p>
        </p:txBody>
      </p:sp>
      <p:sp>
        <p:nvSpPr>
          <p:cNvPr id="1778720" name="Rectangle 32"/>
          <p:cNvSpPr>
            <a:spLocks noChangeArrowheads="1"/>
          </p:cNvSpPr>
          <p:nvPr/>
        </p:nvSpPr>
        <p:spPr bwMode="auto">
          <a:xfrm>
            <a:off x="8517610" y="1127575"/>
            <a:ext cx="1219200" cy="68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8721" name="Rectangle 33"/>
          <p:cNvSpPr>
            <a:spLocks noChangeArrowheads="1"/>
          </p:cNvSpPr>
          <p:nvPr/>
        </p:nvSpPr>
        <p:spPr bwMode="auto">
          <a:xfrm>
            <a:off x="8583856" y="1143450"/>
            <a:ext cx="1086708" cy="6835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b="1" dirty="0"/>
              <a:t>Controller</a:t>
            </a:r>
          </a:p>
          <a:p>
            <a:pPr algn="ctr">
              <a:lnSpc>
                <a:spcPct val="75000"/>
              </a:lnSpc>
            </a:pPr>
            <a:r>
              <a:rPr lang="en-US" b="1" dirty="0"/>
              <a:t>+</a:t>
            </a:r>
          </a:p>
          <a:p>
            <a:pPr algn="ctr">
              <a:lnSpc>
                <a:spcPct val="75000"/>
              </a:lnSpc>
            </a:pPr>
            <a:r>
              <a:rPr lang="en-US" b="1" dirty="0"/>
              <a:t>Cache</a:t>
            </a:r>
          </a:p>
        </p:txBody>
      </p:sp>
      <p:sp>
        <p:nvSpPr>
          <p:cNvPr id="1778722" name="Line 34"/>
          <p:cNvSpPr>
            <a:spLocks noChangeShapeType="1"/>
          </p:cNvSpPr>
          <p:nvPr/>
        </p:nvSpPr>
        <p:spPr bwMode="auto">
          <a:xfrm>
            <a:off x="8746210" y="1821124"/>
            <a:ext cx="0" cy="533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3CC82AB-1A0B-437D-980C-C70BE617E4E7}"/>
              </a:ext>
            </a:extLst>
          </p:cNvPr>
          <p:cNvSpPr txBox="1">
            <a:spLocks/>
          </p:cNvSpPr>
          <p:nvPr/>
        </p:nvSpPr>
        <p:spPr>
          <a:xfrm>
            <a:off x="-1818599" y="3052057"/>
            <a:ext cx="10972799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sz="4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0879F3-8A78-470D-A8BC-BA145D405B6D}"/>
              </a:ext>
            </a:extLst>
          </p:cNvPr>
          <p:cNvSpPr txBox="1"/>
          <p:nvPr/>
        </p:nvSpPr>
        <p:spPr>
          <a:xfrm>
            <a:off x="0" y="1215539"/>
            <a:ext cx="837051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6300" lvl="1" indent="-381000">
              <a:spcBef>
                <a:spcPts val="600"/>
              </a:spcBef>
              <a:buFont typeface="Monotype Sorts" pitchFamily="2" charset="2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Seek time</a:t>
            </a:r>
            <a:r>
              <a:rPr lang="en-US" sz="20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position the head over the proper track </a:t>
            </a:r>
          </a:p>
          <a:p>
            <a:pPr marL="1333500" lvl="2" indent="-381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 to 12/15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on average</a:t>
            </a:r>
          </a:p>
          <a:p>
            <a:pPr marL="1333500" lvl="2" indent="-381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Due to locality of disk references, the actual average seek time may be only 25% to 33% of the advertised number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96C59-B689-4B05-AF16-491AF173722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333-CAEE-4EAA-AD00-A6744DE8C6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EC8E1-C6DC-45BC-A501-22D1EC840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3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691" grpId="0" uiExpand="1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3" name="Rectangle 3" descr="20%"/>
          <p:cNvSpPr>
            <a:spLocks noChangeArrowheads="1"/>
          </p:cNvSpPr>
          <p:nvPr/>
        </p:nvSpPr>
        <p:spPr bwMode="auto">
          <a:xfrm>
            <a:off x="6378575" y="1597025"/>
            <a:ext cx="3263900" cy="31115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5489575" y="1844675"/>
            <a:ext cx="304800" cy="2617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r</a:t>
            </a:r>
          </a:p>
          <a:p>
            <a:pPr>
              <a:lnSpc>
                <a:spcPct val="85000"/>
              </a:lnSpc>
            </a:pPr>
            <a:r>
              <a:rPr lang="en-US" b="1"/>
              <a:t>o</a:t>
            </a:r>
          </a:p>
          <a:p>
            <a:pPr>
              <a:lnSpc>
                <a:spcPct val="85000"/>
              </a:lnSpc>
            </a:pPr>
            <a:r>
              <a:rPr lang="en-US" b="1"/>
              <a:t>w</a:t>
            </a:r>
          </a:p>
          <a:p>
            <a:pPr>
              <a:lnSpc>
                <a:spcPct val="85000"/>
              </a:lnSpc>
            </a:pPr>
            <a:endParaRPr lang="en-US" b="1"/>
          </a:p>
          <a:p>
            <a:pPr>
              <a:lnSpc>
                <a:spcPct val="85000"/>
              </a:lnSpc>
            </a:pPr>
            <a:r>
              <a:rPr lang="en-US" b="1"/>
              <a:t>d</a:t>
            </a:r>
          </a:p>
          <a:p>
            <a:pPr>
              <a:lnSpc>
                <a:spcPct val="85000"/>
              </a:lnSpc>
            </a:pPr>
            <a:r>
              <a:rPr lang="en-US" b="1"/>
              <a:t>e</a:t>
            </a:r>
          </a:p>
          <a:p>
            <a:pPr>
              <a:lnSpc>
                <a:spcPct val="85000"/>
              </a:lnSpc>
            </a:pPr>
            <a:r>
              <a:rPr lang="en-US" b="1"/>
              <a:t>c</a:t>
            </a:r>
          </a:p>
          <a:p>
            <a:pPr>
              <a:lnSpc>
                <a:spcPct val="85000"/>
              </a:lnSpc>
            </a:pPr>
            <a:r>
              <a:rPr lang="en-US" b="1"/>
              <a:t>o</a:t>
            </a:r>
          </a:p>
          <a:p>
            <a:pPr>
              <a:lnSpc>
                <a:spcPct val="85000"/>
              </a:lnSpc>
            </a:pPr>
            <a:r>
              <a:rPr lang="en-US" b="1"/>
              <a:t>d</a:t>
            </a:r>
          </a:p>
          <a:p>
            <a:pPr>
              <a:lnSpc>
                <a:spcPct val="85000"/>
              </a:lnSpc>
            </a:pPr>
            <a:r>
              <a:rPr lang="en-US" b="1"/>
              <a:t>e</a:t>
            </a:r>
          </a:p>
          <a:p>
            <a:pPr>
              <a:lnSpc>
                <a:spcPct val="85000"/>
              </a:lnSpc>
            </a:pPr>
            <a:r>
              <a:rPr lang="en-US" b="1"/>
              <a:t>r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5337175" y="1679575"/>
            <a:ext cx="584200" cy="3098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6" name="Line 6"/>
          <p:cNvSpPr>
            <a:spLocks noChangeShapeType="1"/>
          </p:cNvSpPr>
          <p:nvPr/>
        </p:nvSpPr>
        <p:spPr bwMode="auto">
          <a:xfrm>
            <a:off x="5927725" y="1819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7" name="Line 7"/>
          <p:cNvSpPr>
            <a:spLocks noChangeShapeType="1"/>
          </p:cNvSpPr>
          <p:nvPr/>
        </p:nvSpPr>
        <p:spPr bwMode="auto">
          <a:xfrm>
            <a:off x="5927725" y="2200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8" name="Line 8"/>
          <p:cNvSpPr>
            <a:spLocks noChangeShapeType="1"/>
          </p:cNvSpPr>
          <p:nvPr/>
        </p:nvSpPr>
        <p:spPr bwMode="auto">
          <a:xfrm>
            <a:off x="5930265" y="2581275"/>
            <a:ext cx="3556000" cy="6352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49" name="Line 9"/>
          <p:cNvSpPr>
            <a:spLocks noChangeShapeType="1"/>
          </p:cNvSpPr>
          <p:nvPr/>
        </p:nvSpPr>
        <p:spPr bwMode="auto">
          <a:xfrm>
            <a:off x="5927725" y="2962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0" name="Line 10"/>
          <p:cNvSpPr>
            <a:spLocks noChangeShapeType="1"/>
          </p:cNvSpPr>
          <p:nvPr/>
        </p:nvSpPr>
        <p:spPr bwMode="auto">
          <a:xfrm>
            <a:off x="5927725" y="3343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1" name="Line 11"/>
          <p:cNvSpPr>
            <a:spLocks noChangeShapeType="1"/>
          </p:cNvSpPr>
          <p:nvPr/>
        </p:nvSpPr>
        <p:spPr bwMode="auto">
          <a:xfrm>
            <a:off x="5927725" y="3724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2" name="Line 12"/>
          <p:cNvSpPr>
            <a:spLocks noChangeShapeType="1"/>
          </p:cNvSpPr>
          <p:nvPr/>
        </p:nvSpPr>
        <p:spPr bwMode="auto">
          <a:xfrm>
            <a:off x="5927725" y="4105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3" name="Line 13"/>
          <p:cNvSpPr>
            <a:spLocks noChangeShapeType="1"/>
          </p:cNvSpPr>
          <p:nvPr/>
        </p:nvSpPr>
        <p:spPr bwMode="auto">
          <a:xfrm>
            <a:off x="5927725" y="4486275"/>
            <a:ext cx="355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4" name="Line 14"/>
          <p:cNvSpPr>
            <a:spLocks noChangeShapeType="1"/>
          </p:cNvSpPr>
          <p:nvPr/>
        </p:nvSpPr>
        <p:spPr bwMode="auto">
          <a:xfrm flipV="1">
            <a:off x="5629275" y="4772025"/>
            <a:ext cx="0" cy="4953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5" name="Rectangle 15"/>
          <p:cNvSpPr>
            <a:spLocks noChangeArrowheads="1"/>
          </p:cNvSpPr>
          <p:nvPr/>
        </p:nvSpPr>
        <p:spPr bwMode="auto">
          <a:xfrm>
            <a:off x="5227528" y="5283200"/>
            <a:ext cx="866263" cy="5242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row</a:t>
            </a:r>
          </a:p>
          <a:p>
            <a:pPr>
              <a:lnSpc>
                <a:spcPct val="85000"/>
              </a:lnSpc>
            </a:pPr>
            <a:r>
              <a:rPr lang="en-US" b="1" dirty="0"/>
              <a:t>address</a:t>
            </a:r>
          </a:p>
        </p:txBody>
      </p:sp>
      <p:sp>
        <p:nvSpPr>
          <p:cNvPr id="1059856" name="Rectangle 16"/>
          <p:cNvSpPr>
            <a:spLocks noChangeArrowheads="1"/>
          </p:cNvSpPr>
          <p:nvPr/>
        </p:nvSpPr>
        <p:spPr bwMode="auto">
          <a:xfrm>
            <a:off x="6613525" y="4956175"/>
            <a:ext cx="2870200" cy="584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7" name="Line 17"/>
          <p:cNvSpPr>
            <a:spLocks noChangeShapeType="1"/>
          </p:cNvSpPr>
          <p:nvPr/>
        </p:nvSpPr>
        <p:spPr bwMode="auto">
          <a:xfrm>
            <a:off x="7896225" y="5557362"/>
            <a:ext cx="0" cy="543877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58" name="Rectangle 18"/>
          <p:cNvSpPr>
            <a:spLocks noChangeArrowheads="1"/>
          </p:cNvSpPr>
          <p:nvPr/>
        </p:nvSpPr>
        <p:spPr bwMode="auto">
          <a:xfrm>
            <a:off x="7094467" y="6156325"/>
            <a:ext cx="1603516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4-bit data word</a:t>
            </a:r>
          </a:p>
        </p:txBody>
      </p:sp>
      <p:sp>
        <p:nvSpPr>
          <p:cNvPr id="1059859" name="Line 19"/>
          <p:cNvSpPr>
            <a:spLocks noChangeShapeType="1"/>
          </p:cNvSpPr>
          <p:nvPr/>
        </p:nvSpPr>
        <p:spPr bwMode="auto">
          <a:xfrm flipV="1">
            <a:off x="6677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0" name="Line 20"/>
          <p:cNvSpPr>
            <a:spLocks noChangeShapeType="1"/>
          </p:cNvSpPr>
          <p:nvPr/>
        </p:nvSpPr>
        <p:spPr bwMode="auto">
          <a:xfrm flipV="1">
            <a:off x="7058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1" name="Line 21"/>
          <p:cNvSpPr>
            <a:spLocks noChangeShapeType="1"/>
          </p:cNvSpPr>
          <p:nvPr/>
        </p:nvSpPr>
        <p:spPr bwMode="auto">
          <a:xfrm flipV="1">
            <a:off x="7439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2" name="Line 22"/>
          <p:cNvSpPr>
            <a:spLocks noChangeShapeType="1"/>
          </p:cNvSpPr>
          <p:nvPr/>
        </p:nvSpPr>
        <p:spPr bwMode="auto">
          <a:xfrm flipV="1">
            <a:off x="7820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3" name="Line 23"/>
          <p:cNvSpPr>
            <a:spLocks noChangeShapeType="1"/>
          </p:cNvSpPr>
          <p:nvPr/>
        </p:nvSpPr>
        <p:spPr bwMode="auto">
          <a:xfrm flipV="1">
            <a:off x="8201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4" name="Line 24"/>
          <p:cNvSpPr>
            <a:spLocks noChangeShapeType="1"/>
          </p:cNvSpPr>
          <p:nvPr/>
        </p:nvSpPr>
        <p:spPr bwMode="auto">
          <a:xfrm flipV="1">
            <a:off x="8582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65" name="Line 25"/>
          <p:cNvSpPr>
            <a:spLocks noChangeShapeType="1"/>
          </p:cNvSpPr>
          <p:nvPr/>
        </p:nvSpPr>
        <p:spPr bwMode="auto">
          <a:xfrm flipV="1">
            <a:off x="9344025" y="1654175"/>
            <a:ext cx="0" cy="330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 useBgFill="1">
        <p:nvSpPr>
          <p:cNvPr id="1059866" name="Rectangle 26"/>
          <p:cNvSpPr>
            <a:spLocks noChangeArrowheads="1"/>
          </p:cNvSpPr>
          <p:nvPr/>
        </p:nvSpPr>
        <p:spPr bwMode="auto">
          <a:xfrm>
            <a:off x="6905625" y="2809875"/>
            <a:ext cx="1110882" cy="524246"/>
          </a:xfrm>
          <a:prstGeom prst="rect">
            <a:avLst/>
          </a:prstGeom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SRAM Cell</a:t>
            </a:r>
          </a:p>
          <a:p>
            <a:pPr>
              <a:lnSpc>
                <a:spcPct val="85000"/>
              </a:lnSpc>
            </a:pPr>
            <a:r>
              <a:rPr lang="en-US" b="1" dirty="0"/>
              <a:t>  Array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9496425" y="2066925"/>
            <a:ext cx="1711325" cy="523875"/>
            <a:chOff x="3076" y="1996"/>
            <a:chExt cx="1078" cy="330"/>
          </a:xfrm>
        </p:grpSpPr>
        <p:sp>
          <p:nvSpPr>
            <p:cNvPr id="1059868" name="Line 28"/>
            <p:cNvSpPr>
              <a:spLocks noChangeShapeType="1"/>
            </p:cNvSpPr>
            <p:nvPr/>
          </p:nvSpPr>
          <p:spPr bwMode="auto">
            <a:xfrm flipV="1">
              <a:off x="3076" y="2156"/>
              <a:ext cx="280" cy="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9" name="Rectangle 29"/>
            <p:cNvSpPr>
              <a:spLocks noChangeArrowheads="1"/>
            </p:cNvSpPr>
            <p:nvPr/>
          </p:nvSpPr>
          <p:spPr bwMode="auto">
            <a:xfrm>
              <a:off x="3368" y="1996"/>
              <a:ext cx="786" cy="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 dirty="0"/>
                <a:t>word (row) </a:t>
              </a:r>
            </a:p>
            <a:p>
              <a:pPr>
                <a:lnSpc>
                  <a:spcPct val="85000"/>
                </a:lnSpc>
              </a:pPr>
              <a:r>
                <a:rPr lang="en-US" b="1" dirty="0"/>
                <a:t>select line</a:t>
              </a: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8115293" y="1163622"/>
            <a:ext cx="2755900" cy="288469"/>
            <a:chOff x="3028" y="448"/>
            <a:chExt cx="1300" cy="335"/>
          </a:xfrm>
        </p:grpSpPr>
        <p:sp>
          <p:nvSpPr>
            <p:cNvPr id="1059871" name="Line 31"/>
            <p:cNvSpPr>
              <a:spLocks noChangeShapeType="1"/>
            </p:cNvSpPr>
            <p:nvPr/>
          </p:nvSpPr>
          <p:spPr bwMode="auto">
            <a:xfrm flipV="1">
              <a:off x="3028" y="572"/>
              <a:ext cx="232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72" name="Rectangle 32"/>
            <p:cNvSpPr>
              <a:spLocks noChangeArrowheads="1"/>
            </p:cNvSpPr>
            <p:nvPr/>
          </p:nvSpPr>
          <p:spPr bwMode="auto">
            <a:xfrm>
              <a:off x="3272" y="448"/>
              <a:ext cx="1056" cy="33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 dirty="0"/>
                <a:t>bit (data) lines</a:t>
              </a: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8963025" y="3190876"/>
            <a:ext cx="2955925" cy="920750"/>
            <a:chOff x="2788" y="768"/>
            <a:chExt cx="1862" cy="580"/>
          </a:xfrm>
        </p:grpSpPr>
        <p:sp>
          <p:nvSpPr>
            <p:cNvPr id="1059874" name="Line 34"/>
            <p:cNvSpPr>
              <a:spLocks noChangeShapeType="1"/>
            </p:cNvSpPr>
            <p:nvPr/>
          </p:nvSpPr>
          <p:spPr bwMode="auto">
            <a:xfrm flipV="1">
              <a:off x="2788" y="1066"/>
              <a:ext cx="610" cy="2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75" name="Rectangle 35"/>
            <p:cNvSpPr>
              <a:spLocks noChangeArrowheads="1"/>
            </p:cNvSpPr>
            <p:nvPr/>
          </p:nvSpPr>
          <p:spPr bwMode="auto">
            <a:xfrm>
              <a:off x="3393" y="768"/>
              <a:ext cx="1257" cy="5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en-US" b="1" dirty="0"/>
                <a:t>Each intersection represents a </a:t>
              </a:r>
            </a:p>
            <a:p>
              <a:r>
                <a:rPr lang="en-US" b="1" dirty="0"/>
                <a:t>6-T SRAM cell</a:t>
              </a:r>
            </a:p>
          </p:txBody>
        </p:sp>
      </p:grpSp>
      <p:sp>
        <p:nvSpPr>
          <p:cNvPr id="1059876" name="Line 36"/>
          <p:cNvSpPr>
            <a:spLocks noChangeShapeType="1"/>
          </p:cNvSpPr>
          <p:nvPr/>
        </p:nvSpPr>
        <p:spPr bwMode="auto">
          <a:xfrm flipV="1">
            <a:off x="8963025" y="1622423"/>
            <a:ext cx="0" cy="3327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77" name="Rectangle 37"/>
          <p:cNvSpPr>
            <a:spLocks noChangeArrowheads="1"/>
          </p:cNvSpPr>
          <p:nvPr/>
        </p:nvSpPr>
        <p:spPr bwMode="auto">
          <a:xfrm>
            <a:off x="7038009" y="4943475"/>
            <a:ext cx="1906932" cy="6052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 algn="ctr"/>
            <a:r>
              <a:rPr lang="en-US" b="1"/>
              <a:t>Column Selector &amp;</a:t>
            </a:r>
          </a:p>
          <a:p>
            <a:pPr algn="ctr"/>
            <a:r>
              <a:rPr lang="en-US" b="1"/>
              <a:t>  I/O Circuits</a:t>
            </a:r>
          </a:p>
        </p:txBody>
      </p:sp>
      <p:sp>
        <p:nvSpPr>
          <p:cNvPr id="1059878" name="Rectangle 38"/>
          <p:cNvSpPr>
            <a:spLocks noChangeArrowheads="1"/>
          </p:cNvSpPr>
          <p:nvPr/>
        </p:nvSpPr>
        <p:spPr bwMode="auto">
          <a:xfrm>
            <a:off x="10182226" y="5019675"/>
            <a:ext cx="866263" cy="6052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r>
              <a:rPr lang="en-US" b="1" dirty="0"/>
              <a:t>column</a:t>
            </a:r>
          </a:p>
          <a:p>
            <a:r>
              <a:rPr lang="en-US" b="1" dirty="0"/>
              <a:t>address</a:t>
            </a:r>
          </a:p>
        </p:txBody>
      </p:sp>
      <p:sp>
        <p:nvSpPr>
          <p:cNvPr id="1059879" name="Line 39"/>
          <p:cNvSpPr>
            <a:spLocks noChangeShapeType="1"/>
          </p:cNvSpPr>
          <p:nvPr/>
        </p:nvSpPr>
        <p:spPr bwMode="auto">
          <a:xfrm flipH="1">
            <a:off x="9496425" y="5248275"/>
            <a:ext cx="6477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81" name="Line 41"/>
          <p:cNvSpPr>
            <a:spLocks noChangeShapeType="1"/>
          </p:cNvSpPr>
          <p:nvPr/>
        </p:nvSpPr>
        <p:spPr bwMode="auto">
          <a:xfrm flipV="1">
            <a:off x="9344025" y="1619245"/>
            <a:ext cx="0" cy="3327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82" name="Line 42"/>
          <p:cNvSpPr>
            <a:spLocks noChangeShapeType="1"/>
          </p:cNvSpPr>
          <p:nvPr/>
        </p:nvSpPr>
        <p:spPr bwMode="auto">
          <a:xfrm flipV="1">
            <a:off x="8582025" y="1619245"/>
            <a:ext cx="0" cy="3327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83" name="Line 43"/>
          <p:cNvSpPr>
            <a:spLocks noChangeShapeType="1"/>
          </p:cNvSpPr>
          <p:nvPr/>
        </p:nvSpPr>
        <p:spPr bwMode="auto">
          <a:xfrm flipV="1">
            <a:off x="8201025" y="1619245"/>
            <a:ext cx="0" cy="3327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884" name="AutoShape 44"/>
          <p:cNvSpPr>
            <a:spLocks/>
          </p:cNvSpPr>
          <p:nvPr/>
        </p:nvSpPr>
        <p:spPr bwMode="auto">
          <a:xfrm rot="-5400000">
            <a:off x="7941468" y="111902"/>
            <a:ext cx="152384" cy="2805130"/>
          </a:xfrm>
          <a:prstGeom prst="rightBrace">
            <a:avLst>
              <a:gd name="adj1" fmla="val 75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F01DEF-9949-4DB3-AB4A-8EAF9D7B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SRAM Cache Design</a:t>
            </a:r>
          </a:p>
        </p:txBody>
      </p:sp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F8760E83-6A76-4FAD-B2D1-98D07D3433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9885" name="Rectangle 45"/>
          <p:cNvSpPr>
            <a:spLocks noGrp="1" noChangeArrowheads="1"/>
          </p:cNvSpPr>
          <p:nvPr>
            <p:ph sz="quarter" idx="13"/>
          </p:nvPr>
        </p:nvSpPr>
        <p:spPr>
          <a:xfrm>
            <a:off x="111126" y="1160463"/>
            <a:ext cx="4697342" cy="5145087"/>
          </a:xfrm>
          <a:noFill/>
          <a:ln/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 dirty="0"/>
              <a:t>Each row holds a data block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b="1" dirty="0"/>
              <a:t>Column address selects the requested word from block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44BEA-2752-444B-BF13-476AA629CC1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ECB6BF-CC76-49A4-A2E7-668E4D6E70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9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8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Typical Disk Access Time </a:t>
            </a:r>
          </a:p>
        </p:txBody>
      </p:sp>
      <p:sp>
        <p:nvSpPr>
          <p:cNvPr id="18206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lvl="1" indent="0">
              <a:buFont typeface="Monotype Sorts" pitchFamily="2" charset="2"/>
              <a:buNone/>
            </a:pPr>
            <a:r>
              <a:rPr lang="en-US" sz="2400" b="1" dirty="0"/>
              <a:t>If the measured average seek time is 25% of the advertised average seek time, then</a:t>
            </a:r>
          </a:p>
        </p:txBody>
      </p:sp>
      <p:sp>
        <p:nvSpPr>
          <p:cNvPr id="1820676" name="Text Box 4"/>
          <p:cNvSpPr txBox="1">
            <a:spLocks noChangeArrowheads="1"/>
          </p:cNvSpPr>
          <p:nvPr/>
        </p:nvSpPr>
        <p:spPr bwMode="auto">
          <a:xfrm>
            <a:off x="1133474" y="2434200"/>
            <a:ext cx="10382251" cy="16858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disk read/write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4.0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+ 0.5/(15,000RPM/(60sec/min)) + 0.5KB/(100MB/sec) + 0.2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4.0 + 2.0 + 0.005 + 0.2  =  6.2 ms</a:t>
            </a:r>
          </a:p>
        </p:txBody>
      </p:sp>
      <p:sp>
        <p:nvSpPr>
          <p:cNvPr id="1820677" name="Text Box 5"/>
          <p:cNvSpPr txBox="1">
            <a:spLocks noChangeArrowheads="1"/>
          </p:cNvSpPr>
          <p:nvPr/>
        </p:nvSpPr>
        <p:spPr bwMode="auto">
          <a:xfrm>
            <a:off x="1133474" y="5387024"/>
            <a:ext cx="85344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disk read/write =   1.0 + 2.0 + 0.005 + 0.2   =   3.2 ms</a:t>
            </a:r>
          </a:p>
        </p:txBody>
      </p:sp>
      <p:sp>
        <p:nvSpPr>
          <p:cNvPr id="1820678" name="Rectangle 6"/>
          <p:cNvSpPr>
            <a:spLocks noChangeArrowheads="1"/>
          </p:cNvSpPr>
          <p:nvPr/>
        </p:nvSpPr>
        <p:spPr bwMode="auto">
          <a:xfrm>
            <a:off x="952500" y="1316700"/>
            <a:ext cx="9734550" cy="11592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average time to read or write a 512B sector for a disk rotating at 15,000 RPM with average seek time of 4 ms, a 100MB/sec transfer rate, and a 0.2 ms controller overhead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E9688-DE9E-4953-A457-C35063838E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888F2-6117-43C5-9E9C-38ABA5F93B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DC1DB-5ABA-4777-80E7-00AA821F71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0675" grpId="0" build="p"/>
      <p:bldP spid="1820677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Disk Latency &amp; Bandwidth Improvement</a:t>
            </a: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612CED-8707-45F8-844E-E38E6A117C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B8A5505-410F-4D1C-9F0F-1DD94DDB8095}"/>
              </a:ext>
            </a:extLst>
          </p:cNvPr>
          <p:cNvSpPr txBox="1">
            <a:spLocks noChangeArrowheads="1"/>
          </p:cNvSpPr>
          <p:nvPr/>
        </p:nvSpPr>
        <p:spPr>
          <a:xfrm>
            <a:off x="1528762" y="4838700"/>
            <a:ext cx="9134475" cy="162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Disk </a:t>
            </a:r>
            <a:r>
              <a:rPr lang="en-US" sz="2000" dirty="0">
                <a:solidFill>
                  <a:schemeClr val="accent1"/>
                </a:solidFill>
              </a:rPr>
              <a:t>latency</a:t>
            </a:r>
            <a:r>
              <a:rPr lang="en-US" sz="2000" dirty="0"/>
              <a:t> = average seek time + rotational latency.</a:t>
            </a:r>
          </a:p>
          <a:p>
            <a:r>
              <a:rPr lang="en-US" sz="2000" dirty="0"/>
              <a:t>Disk </a:t>
            </a:r>
            <a:r>
              <a:rPr lang="en-US" sz="2000" dirty="0">
                <a:solidFill>
                  <a:schemeClr val="accent1"/>
                </a:solidFill>
              </a:rPr>
              <a:t>bandwidth</a:t>
            </a:r>
            <a:r>
              <a:rPr lang="en-US" sz="2000" dirty="0"/>
              <a:t> is the peak transfer speed of formatted data from the media (not from the cache).</a:t>
            </a:r>
          </a:p>
        </p:txBody>
      </p:sp>
      <p:sp>
        <p:nvSpPr>
          <p:cNvPr id="12" name="Text Box 84">
            <a:extLst>
              <a:ext uri="{FF2B5EF4-FFF2-40B4-BE49-F238E27FC236}">
                <a16:creationId xmlns:a16="http://schemas.microsoft.com/office/drawing/2014/main" id="{BED5F9FC-1A51-43C2-84FB-1C1E59276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42556"/>
            <a:ext cx="1633781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" dirty="0"/>
              <a:t>Patterson, CACM Vol 47, #10, 2004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E4A2BE8-EA40-4681-9B41-C9F92C3920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52775" y="1053273"/>
          <a:ext cx="5562600" cy="3594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F55C-DBC9-4A6E-A8B1-915F984634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82C8E-6889-4880-A149-C4031DE108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0207E-D2CF-4427-AE87-E005A3C32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43FF1-BD0E-4499-8EB9-BBFE04ED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is the Hierarchy Managed?</a:t>
            </a:r>
            <a:endParaRPr lang="en-US" dirty="0"/>
          </a:p>
        </p:txBody>
      </p:sp>
      <p:sp>
        <p:nvSpPr>
          <p:cNvPr id="1515523" name="Rectangle 3"/>
          <p:cNvSpPr>
            <a:spLocks noGrp="1" noChangeArrowheads="1"/>
          </p:cNvSpPr>
          <p:nvPr>
            <p:ph sz="quarter" idx="13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sz="2400" b="1" dirty="0"/>
              <a:t>registers </a:t>
            </a:r>
            <a:r>
              <a:rPr lang="en-US" sz="2400" b="1" dirty="0">
                <a:sym typeface="Symbol" pitchFamily="18" charset="2"/>
              </a:rPr>
              <a:t></a:t>
            </a:r>
            <a:r>
              <a:rPr lang="en-US" sz="2400" b="1" dirty="0"/>
              <a:t> memory</a:t>
            </a:r>
          </a:p>
          <a:p>
            <a:pPr lvl="1"/>
            <a:r>
              <a:rPr lang="en-US" sz="2000" dirty="0"/>
              <a:t>by compiler (or programmer)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registers </a:t>
            </a:r>
            <a:r>
              <a:rPr lang="en-US" sz="2400" b="1" dirty="0">
                <a:sym typeface="Symbol" pitchFamily="18" charset="2"/>
              </a:rPr>
              <a:t></a:t>
            </a:r>
            <a:r>
              <a:rPr lang="en-US" sz="2400" b="1" dirty="0"/>
              <a:t> cache </a:t>
            </a:r>
            <a:r>
              <a:rPr lang="en-US" sz="2400" b="1" dirty="0">
                <a:sym typeface="Symbol" pitchFamily="18" charset="2"/>
              </a:rPr>
              <a:t></a:t>
            </a:r>
            <a:r>
              <a:rPr lang="en-US" sz="2400" b="1" dirty="0"/>
              <a:t> main memory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by the cache &amp; memory controller hardware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400" b="1" dirty="0"/>
              <a:t>main memory </a:t>
            </a:r>
            <a:r>
              <a:rPr lang="en-US" sz="2400" b="1" dirty="0">
                <a:sym typeface="Symbol" pitchFamily="18" charset="2"/>
              </a:rPr>
              <a:t></a:t>
            </a:r>
            <a:r>
              <a:rPr lang="en-US" sz="2400" b="1" dirty="0"/>
              <a:t> external storage (flash, disk)</a:t>
            </a:r>
          </a:p>
          <a:p>
            <a:pPr lvl="1"/>
            <a:r>
              <a:rPr lang="en-US" sz="2000" dirty="0"/>
              <a:t>Static: by the programmer with OS support (files)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Dynamic: by the operating system (virtual memory)</a:t>
            </a:r>
          </a:p>
          <a:p>
            <a:pPr lvl="2"/>
            <a:r>
              <a:rPr lang="en-US" sz="2000" dirty="0"/>
              <a:t>virtual address to physical address mapping</a:t>
            </a:r>
          </a:p>
          <a:p>
            <a:pPr lvl="2"/>
            <a:r>
              <a:rPr lang="en-US" sz="2000" dirty="0"/>
              <a:t>assisted by the hardware (</a:t>
            </a:r>
            <a:r>
              <a:rPr lang="en-US" sz="2000" dirty="0">
                <a:solidFill>
                  <a:srgbClr val="00B050"/>
                </a:solidFill>
              </a:rPr>
              <a:t>TLB, page tables</a:t>
            </a:r>
            <a:r>
              <a:rPr lang="en-US" sz="2000" dirty="0"/>
              <a:t>)</a:t>
            </a:r>
          </a:p>
          <a:p>
            <a:pPr lvl="2"/>
            <a:endParaRPr lang="en-US" sz="20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51DFB90-258E-4612-82E4-C958661E12F2}"/>
              </a:ext>
            </a:extLst>
          </p:cNvPr>
          <p:cNvSpPr txBox="1">
            <a:spLocks noChangeArrowheads="1"/>
          </p:cNvSpPr>
          <p:nvPr/>
        </p:nvSpPr>
        <p:spPr>
          <a:xfrm>
            <a:off x="-1615124" y="2735678"/>
            <a:ext cx="11223355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39F52-6693-4352-9047-71CDF616E0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9FE51-CB05-4DF6-9D8D-19044A91A8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913F0-72D8-419C-958D-460B40028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42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83" name="Text Box 3"/>
          <p:cNvSpPr txBox="1">
            <a:spLocks noChangeArrowheads="1"/>
          </p:cNvSpPr>
          <p:nvPr/>
        </p:nvSpPr>
        <p:spPr bwMode="auto">
          <a:xfrm>
            <a:off x="8518525" y="1515451"/>
            <a:ext cx="246958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Virtual Address (VA)</a:t>
            </a:r>
          </a:p>
        </p:txBody>
      </p:sp>
      <p:sp>
        <p:nvSpPr>
          <p:cNvPr id="1710084" name="Rectangle 4"/>
          <p:cNvSpPr>
            <a:spLocks noChangeArrowheads="1"/>
          </p:cNvSpPr>
          <p:nvPr/>
        </p:nvSpPr>
        <p:spPr bwMode="auto">
          <a:xfrm>
            <a:off x="1600200" y="1534561"/>
            <a:ext cx="68580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085" name="Line 5"/>
          <p:cNvSpPr>
            <a:spLocks noChangeShapeType="1"/>
          </p:cNvSpPr>
          <p:nvPr/>
        </p:nvSpPr>
        <p:spPr bwMode="auto">
          <a:xfrm>
            <a:off x="6477000" y="1534561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086" name="Text Box 6"/>
          <p:cNvSpPr txBox="1">
            <a:spLocks noChangeArrowheads="1"/>
          </p:cNvSpPr>
          <p:nvPr/>
        </p:nvSpPr>
        <p:spPr bwMode="auto">
          <a:xfrm>
            <a:off x="6537326" y="1571073"/>
            <a:ext cx="122289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Page offset</a:t>
            </a:r>
          </a:p>
        </p:txBody>
      </p:sp>
      <p:sp>
        <p:nvSpPr>
          <p:cNvPr id="1710087" name="Text Box 7"/>
          <p:cNvSpPr txBox="1">
            <a:spLocks noChangeArrowheads="1"/>
          </p:cNvSpPr>
          <p:nvPr/>
        </p:nvSpPr>
        <p:spPr bwMode="auto">
          <a:xfrm>
            <a:off x="2346326" y="1571073"/>
            <a:ext cx="211756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Virtual page number</a:t>
            </a:r>
          </a:p>
        </p:txBody>
      </p:sp>
      <p:sp>
        <p:nvSpPr>
          <p:cNvPr id="1710097" name="Text Box 17"/>
          <p:cNvSpPr txBox="1">
            <a:spLocks noChangeArrowheads="1"/>
          </p:cNvSpPr>
          <p:nvPr/>
        </p:nvSpPr>
        <p:spPr bwMode="auto">
          <a:xfrm>
            <a:off x="1508125" y="1213886"/>
            <a:ext cx="58929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31  30                          .  .  .                                      12  11          .  .  .          0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286001" y="3115711"/>
            <a:ext cx="8936039" cy="738187"/>
            <a:chOff x="1200" y="2795"/>
            <a:chExt cx="5629" cy="465"/>
          </a:xfrm>
        </p:grpSpPr>
        <p:sp>
          <p:nvSpPr>
            <p:cNvPr id="1710088" name="Rectangle 8"/>
            <p:cNvSpPr>
              <a:spLocks noChangeArrowheads="1"/>
            </p:cNvSpPr>
            <p:nvPr/>
          </p:nvSpPr>
          <p:spPr bwMode="auto">
            <a:xfrm>
              <a:off x="1248" y="2807"/>
              <a:ext cx="3840" cy="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089" name="Line 9"/>
            <p:cNvSpPr>
              <a:spLocks noChangeShapeType="1"/>
            </p:cNvSpPr>
            <p:nvPr/>
          </p:nvSpPr>
          <p:spPr bwMode="auto">
            <a:xfrm>
              <a:off x="3792" y="2807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090" name="Text Box 10"/>
            <p:cNvSpPr txBox="1">
              <a:spLocks noChangeArrowheads="1"/>
            </p:cNvSpPr>
            <p:nvPr/>
          </p:nvSpPr>
          <p:spPr bwMode="auto">
            <a:xfrm>
              <a:off x="3878" y="2830"/>
              <a:ext cx="770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Page offset</a:t>
              </a:r>
            </a:p>
          </p:txBody>
        </p:sp>
        <p:sp>
          <p:nvSpPr>
            <p:cNvPr id="1710091" name="Text Box 11"/>
            <p:cNvSpPr txBox="1">
              <a:spLocks noChangeArrowheads="1"/>
            </p:cNvSpPr>
            <p:nvPr/>
          </p:nvSpPr>
          <p:spPr bwMode="auto">
            <a:xfrm>
              <a:off x="1536" y="2830"/>
              <a:ext cx="1405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Physical page number</a:t>
              </a:r>
            </a:p>
          </p:txBody>
        </p:sp>
        <p:sp>
          <p:nvSpPr>
            <p:cNvPr id="1710092" name="Text Box 12"/>
            <p:cNvSpPr txBox="1">
              <a:spLocks noChangeArrowheads="1"/>
            </p:cNvSpPr>
            <p:nvPr/>
          </p:nvSpPr>
          <p:spPr bwMode="auto">
            <a:xfrm>
              <a:off x="5126" y="2795"/>
              <a:ext cx="1703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Physical Address (PA)</a:t>
              </a:r>
            </a:p>
          </p:txBody>
        </p:sp>
        <p:sp>
          <p:nvSpPr>
            <p:cNvPr id="1710098" name="Text Box 18"/>
            <p:cNvSpPr txBox="1">
              <a:spLocks noChangeArrowheads="1"/>
            </p:cNvSpPr>
            <p:nvPr/>
          </p:nvSpPr>
          <p:spPr bwMode="auto">
            <a:xfrm>
              <a:off x="1200" y="3047"/>
              <a:ext cx="3279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29                        .  .  .                               12  11                            0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200400" y="1915561"/>
            <a:ext cx="4191000" cy="1219200"/>
            <a:chOff x="1776" y="2039"/>
            <a:chExt cx="2640" cy="768"/>
          </a:xfrm>
        </p:grpSpPr>
        <p:sp>
          <p:nvSpPr>
            <p:cNvPr id="1710093" name="AutoShape 13" descr="5%"/>
            <p:cNvSpPr>
              <a:spLocks noChangeArrowheads="1"/>
            </p:cNvSpPr>
            <p:nvPr/>
          </p:nvSpPr>
          <p:spPr bwMode="auto">
            <a:xfrm>
              <a:off x="1776" y="2279"/>
              <a:ext cx="1152" cy="288"/>
            </a:xfrm>
            <a:prstGeom prst="flowChartAlternateProcess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094" name="Text Box 14"/>
            <p:cNvSpPr txBox="1">
              <a:spLocks noChangeArrowheads="1"/>
            </p:cNvSpPr>
            <p:nvPr/>
          </p:nvSpPr>
          <p:spPr bwMode="auto">
            <a:xfrm>
              <a:off x="1910" y="2302"/>
              <a:ext cx="765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Translation</a:t>
              </a:r>
            </a:p>
          </p:txBody>
        </p:sp>
        <p:sp>
          <p:nvSpPr>
            <p:cNvPr id="1710095" name="Line 15"/>
            <p:cNvSpPr>
              <a:spLocks noChangeShapeType="1"/>
            </p:cNvSpPr>
            <p:nvPr/>
          </p:nvSpPr>
          <p:spPr bwMode="auto">
            <a:xfrm>
              <a:off x="2352" y="2039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096" name="Line 16"/>
            <p:cNvSpPr>
              <a:spLocks noChangeShapeType="1"/>
            </p:cNvSpPr>
            <p:nvPr/>
          </p:nvSpPr>
          <p:spPr bwMode="auto">
            <a:xfrm>
              <a:off x="2352" y="2567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099" name="Line 19"/>
            <p:cNvSpPr>
              <a:spLocks noChangeShapeType="1"/>
            </p:cNvSpPr>
            <p:nvPr/>
          </p:nvSpPr>
          <p:spPr bwMode="auto">
            <a:xfrm>
              <a:off x="4416" y="2039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B96429B-7210-449E-9131-7BC7E3E5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Virtual Memory</a:t>
            </a:r>
            <a:endParaRPr lang="en-US" dirty="0"/>
          </a:p>
        </p:txBody>
      </p:sp>
      <p:sp>
        <p:nvSpPr>
          <p:cNvPr id="1710100" name="Rectangle 20"/>
          <p:cNvSpPr>
            <a:spLocks noGrp="1" noChangeArrowheads="1"/>
          </p:cNvSpPr>
          <p:nvPr>
            <p:ph sz="quarter" idx="13"/>
          </p:nvPr>
        </p:nvSpPr>
        <p:spPr>
          <a:xfrm>
            <a:off x="111125" y="4002572"/>
            <a:ext cx="11934825" cy="2302978"/>
          </a:xfrm>
          <a:noFill/>
          <a:ln/>
        </p:spPr>
        <p:txBody>
          <a:bodyPr>
            <a:noAutofit/>
          </a:bodyPr>
          <a:lstStyle/>
          <a:p>
            <a:pPr marL="452822" indent="-457200">
              <a:spcBef>
                <a:spcPts val="600"/>
              </a:spcBef>
            </a:pPr>
            <a:r>
              <a:rPr lang="en-US" sz="2000" b="1" dirty="0"/>
              <a:t>A virtual address must first be translated to a physical address to access memory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1800" dirty="0"/>
              <a:t>Basic unit: page (e.g., 1KB to 64KB)</a:t>
            </a:r>
          </a:p>
          <a:p>
            <a:pPr marL="914400" lvl="1" indent="-457200">
              <a:spcBef>
                <a:spcPts val="600"/>
              </a:spcBef>
            </a:pPr>
            <a:endParaRPr lang="en-US" sz="1800" dirty="0"/>
          </a:p>
          <a:p>
            <a:pPr marL="452822" indent="-457200">
              <a:spcBef>
                <a:spcPts val="600"/>
              </a:spcBef>
            </a:pPr>
            <a:r>
              <a:rPr lang="en-US" sz="2000" b="1" dirty="0"/>
              <a:t>Virtual memory size can be larger than physical memory size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sz="1800" dirty="0"/>
              <a:t>Pages can be stored in the secondary storage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161C7027-41AE-4420-988C-1CA87B7B9764}"/>
              </a:ext>
            </a:extLst>
          </p:cNvPr>
          <p:cNvSpPr txBox="1">
            <a:spLocks noChangeArrowheads="1"/>
          </p:cNvSpPr>
          <p:nvPr/>
        </p:nvSpPr>
        <p:spPr>
          <a:xfrm>
            <a:off x="-776747" y="2178500"/>
            <a:ext cx="10972799" cy="693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527517" rtl="0" eaLnBrk="1" latinLnBrk="0" hangingPunct="1">
              <a:spcBef>
                <a:spcPct val="0"/>
              </a:spcBef>
              <a:buNone/>
              <a:defRPr sz="4615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 sz="4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EB0F1-496E-411B-9C94-F29143645F5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9882D-B862-41B5-A839-D4C1D551A8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8F822-7107-42F3-A40D-5C108791F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00" grpId="0" uiExpand="1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Address Space Isolation</a:t>
            </a:r>
          </a:p>
        </p:txBody>
      </p:sp>
      <p:sp>
        <p:nvSpPr>
          <p:cNvPr id="1747972" name="Rectangle 4"/>
          <p:cNvSpPr>
            <a:spLocks noChangeArrowheads="1"/>
          </p:cNvSpPr>
          <p:nvPr/>
        </p:nvSpPr>
        <p:spPr bwMode="auto">
          <a:xfrm>
            <a:off x="4838700" y="3286125"/>
            <a:ext cx="1752600" cy="1371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7973" name="Line 5"/>
          <p:cNvSpPr>
            <a:spLocks noChangeShapeType="1"/>
          </p:cNvSpPr>
          <p:nvPr/>
        </p:nvSpPr>
        <p:spPr bwMode="auto">
          <a:xfrm>
            <a:off x="4838700" y="35147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74" name="Line 6"/>
          <p:cNvSpPr>
            <a:spLocks noChangeShapeType="1"/>
          </p:cNvSpPr>
          <p:nvPr/>
        </p:nvSpPr>
        <p:spPr bwMode="auto">
          <a:xfrm>
            <a:off x="4838700" y="37433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75" name="Line 7"/>
          <p:cNvSpPr>
            <a:spLocks noChangeShapeType="1"/>
          </p:cNvSpPr>
          <p:nvPr/>
        </p:nvSpPr>
        <p:spPr bwMode="auto">
          <a:xfrm>
            <a:off x="4838700" y="39719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76" name="Line 8"/>
          <p:cNvSpPr>
            <a:spLocks noChangeShapeType="1"/>
          </p:cNvSpPr>
          <p:nvPr/>
        </p:nvSpPr>
        <p:spPr bwMode="auto">
          <a:xfrm>
            <a:off x="4838700" y="42005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77" name="Line 9"/>
          <p:cNvSpPr>
            <a:spLocks noChangeShapeType="1"/>
          </p:cNvSpPr>
          <p:nvPr/>
        </p:nvSpPr>
        <p:spPr bwMode="auto">
          <a:xfrm>
            <a:off x="4838700" y="44291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85" name="Rectangle 17"/>
          <p:cNvSpPr>
            <a:spLocks noChangeArrowheads="1"/>
          </p:cNvSpPr>
          <p:nvPr/>
        </p:nvSpPr>
        <p:spPr bwMode="auto">
          <a:xfrm>
            <a:off x="7791450" y="3895725"/>
            <a:ext cx="1752600" cy="1828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7986" name="Line 18"/>
          <p:cNvSpPr>
            <a:spLocks noChangeShapeType="1"/>
          </p:cNvSpPr>
          <p:nvPr/>
        </p:nvSpPr>
        <p:spPr bwMode="auto">
          <a:xfrm>
            <a:off x="7791450" y="41243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87" name="Line 19"/>
          <p:cNvSpPr>
            <a:spLocks noChangeShapeType="1"/>
          </p:cNvSpPr>
          <p:nvPr/>
        </p:nvSpPr>
        <p:spPr bwMode="auto">
          <a:xfrm>
            <a:off x="7791450" y="43529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88" name="Line 20"/>
          <p:cNvSpPr>
            <a:spLocks noChangeShapeType="1"/>
          </p:cNvSpPr>
          <p:nvPr/>
        </p:nvSpPr>
        <p:spPr bwMode="auto">
          <a:xfrm>
            <a:off x="7791450" y="45815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89" name="Line 21"/>
          <p:cNvSpPr>
            <a:spLocks noChangeShapeType="1"/>
          </p:cNvSpPr>
          <p:nvPr/>
        </p:nvSpPr>
        <p:spPr bwMode="auto">
          <a:xfrm>
            <a:off x="7791450" y="48101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90" name="Line 22"/>
          <p:cNvSpPr>
            <a:spLocks noChangeShapeType="1"/>
          </p:cNvSpPr>
          <p:nvPr/>
        </p:nvSpPr>
        <p:spPr bwMode="auto">
          <a:xfrm>
            <a:off x="7791450" y="50387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91" name="Line 23"/>
          <p:cNvSpPr>
            <a:spLocks noChangeShapeType="1"/>
          </p:cNvSpPr>
          <p:nvPr/>
        </p:nvSpPr>
        <p:spPr bwMode="auto">
          <a:xfrm>
            <a:off x="7791450" y="52673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92" name="Line 24"/>
          <p:cNvSpPr>
            <a:spLocks noChangeShapeType="1"/>
          </p:cNvSpPr>
          <p:nvPr/>
        </p:nvSpPr>
        <p:spPr bwMode="auto">
          <a:xfrm>
            <a:off x="7791450" y="54959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7994" name="AutoShape 26"/>
          <p:cNvSpPr>
            <a:spLocks noChangeArrowheads="1"/>
          </p:cNvSpPr>
          <p:nvPr/>
        </p:nvSpPr>
        <p:spPr bwMode="auto">
          <a:xfrm>
            <a:off x="2228850" y="4505325"/>
            <a:ext cx="1905000" cy="685800"/>
          </a:xfrm>
          <a:prstGeom prst="can">
            <a:avLst>
              <a:gd name="adj" fmla="val 4606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7995" name="Text Box 27"/>
          <p:cNvSpPr txBox="1">
            <a:spLocks noChangeArrowheads="1"/>
          </p:cNvSpPr>
          <p:nvPr/>
        </p:nvSpPr>
        <p:spPr bwMode="auto">
          <a:xfrm>
            <a:off x="4543425" y="2953306"/>
            <a:ext cx="218643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/>
              <a:t>Program 1 page table</a:t>
            </a:r>
          </a:p>
        </p:txBody>
      </p:sp>
      <p:sp>
        <p:nvSpPr>
          <p:cNvPr id="1747996" name="Text Box 28"/>
          <p:cNvSpPr txBox="1">
            <a:spLocks noChangeArrowheads="1"/>
          </p:cNvSpPr>
          <p:nvPr/>
        </p:nvSpPr>
        <p:spPr bwMode="auto">
          <a:xfrm>
            <a:off x="7448550" y="3514725"/>
            <a:ext cx="244894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Main (physical) memory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657850" y="3362325"/>
            <a:ext cx="2133600" cy="2286000"/>
            <a:chOff x="4133850" y="2971800"/>
            <a:chExt cx="2133600" cy="2286000"/>
          </a:xfrm>
        </p:grpSpPr>
        <p:sp>
          <p:nvSpPr>
            <p:cNvPr id="1747997" name="Line 29"/>
            <p:cNvSpPr>
              <a:spLocks noChangeShapeType="1"/>
            </p:cNvSpPr>
            <p:nvPr/>
          </p:nvSpPr>
          <p:spPr bwMode="auto">
            <a:xfrm>
              <a:off x="4133850" y="2971800"/>
              <a:ext cx="2133600" cy="2286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001" name="Line 33"/>
            <p:cNvSpPr>
              <a:spLocks noChangeShapeType="1"/>
            </p:cNvSpPr>
            <p:nvPr/>
          </p:nvSpPr>
          <p:spPr bwMode="auto">
            <a:xfrm>
              <a:off x="4133850" y="3962400"/>
              <a:ext cx="213360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002" name="Line 34"/>
            <p:cNvSpPr>
              <a:spLocks noChangeShapeType="1"/>
            </p:cNvSpPr>
            <p:nvPr/>
          </p:nvSpPr>
          <p:spPr bwMode="auto">
            <a:xfrm flipV="1">
              <a:off x="4133850" y="3657600"/>
              <a:ext cx="211455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8004" name="Line 36"/>
          <p:cNvSpPr>
            <a:spLocks noChangeShapeType="1"/>
          </p:cNvSpPr>
          <p:nvPr/>
        </p:nvSpPr>
        <p:spPr bwMode="auto">
          <a:xfrm>
            <a:off x="5657850" y="5399642"/>
            <a:ext cx="2133600" cy="20083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006" name="Line 38"/>
          <p:cNvSpPr>
            <a:spLocks noChangeShapeType="1"/>
          </p:cNvSpPr>
          <p:nvPr/>
        </p:nvSpPr>
        <p:spPr bwMode="auto">
          <a:xfrm flipV="1">
            <a:off x="5657850" y="4962525"/>
            <a:ext cx="2133600" cy="110648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008" name="Line 40"/>
          <p:cNvSpPr>
            <a:spLocks noChangeShapeType="1"/>
          </p:cNvSpPr>
          <p:nvPr/>
        </p:nvSpPr>
        <p:spPr bwMode="auto">
          <a:xfrm flipV="1">
            <a:off x="5657850" y="4657725"/>
            <a:ext cx="2133600" cy="118268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012" name="Rectangle 44"/>
          <p:cNvSpPr>
            <a:spLocks noChangeArrowheads="1"/>
          </p:cNvSpPr>
          <p:nvPr/>
        </p:nvSpPr>
        <p:spPr bwMode="auto">
          <a:xfrm>
            <a:off x="4838700" y="5257800"/>
            <a:ext cx="1752600" cy="114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8013" name="Line 45"/>
          <p:cNvSpPr>
            <a:spLocks noChangeShapeType="1"/>
          </p:cNvSpPr>
          <p:nvPr/>
        </p:nvSpPr>
        <p:spPr bwMode="auto">
          <a:xfrm>
            <a:off x="4838700" y="54864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014" name="Line 46"/>
          <p:cNvSpPr>
            <a:spLocks noChangeShapeType="1"/>
          </p:cNvSpPr>
          <p:nvPr/>
        </p:nvSpPr>
        <p:spPr bwMode="auto">
          <a:xfrm>
            <a:off x="4838700" y="57150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015" name="Line 47"/>
          <p:cNvSpPr>
            <a:spLocks noChangeShapeType="1"/>
          </p:cNvSpPr>
          <p:nvPr/>
        </p:nvSpPr>
        <p:spPr bwMode="auto">
          <a:xfrm>
            <a:off x="4838700" y="59436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016" name="Line 48"/>
          <p:cNvSpPr>
            <a:spLocks noChangeShapeType="1"/>
          </p:cNvSpPr>
          <p:nvPr/>
        </p:nvSpPr>
        <p:spPr bwMode="auto">
          <a:xfrm>
            <a:off x="4838700" y="61722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019" name="Text Box 51"/>
          <p:cNvSpPr txBox="1">
            <a:spLocks noChangeArrowheads="1"/>
          </p:cNvSpPr>
          <p:nvPr/>
        </p:nvSpPr>
        <p:spPr bwMode="auto">
          <a:xfrm>
            <a:off x="4652519" y="4908550"/>
            <a:ext cx="218643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Program 2 page table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895600" y="3362325"/>
            <a:ext cx="2762250" cy="1371600"/>
            <a:chOff x="1371600" y="2971800"/>
            <a:chExt cx="2762250" cy="1371600"/>
          </a:xfrm>
        </p:grpSpPr>
        <p:sp>
          <p:nvSpPr>
            <p:cNvPr id="1747998" name="Line 30"/>
            <p:cNvSpPr>
              <a:spLocks noChangeShapeType="1"/>
            </p:cNvSpPr>
            <p:nvPr/>
          </p:nvSpPr>
          <p:spPr bwMode="auto">
            <a:xfrm flipH="1">
              <a:off x="1524000" y="3276600"/>
              <a:ext cx="260985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7999" name="Line 31"/>
            <p:cNvSpPr>
              <a:spLocks noChangeShapeType="1"/>
            </p:cNvSpPr>
            <p:nvPr/>
          </p:nvSpPr>
          <p:spPr bwMode="auto">
            <a:xfrm flipH="1">
              <a:off x="1676400" y="3505200"/>
              <a:ext cx="245745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003" name="Line 35"/>
            <p:cNvSpPr>
              <a:spLocks noChangeShapeType="1"/>
            </p:cNvSpPr>
            <p:nvPr/>
          </p:nvSpPr>
          <p:spPr bwMode="auto">
            <a:xfrm flipH="1">
              <a:off x="1924050" y="4191000"/>
              <a:ext cx="22098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0"/>
            <p:cNvSpPr>
              <a:spLocks noChangeShapeType="1"/>
            </p:cNvSpPr>
            <p:nvPr/>
          </p:nvSpPr>
          <p:spPr bwMode="auto">
            <a:xfrm flipH="1">
              <a:off x="1371600" y="2971800"/>
              <a:ext cx="274320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1"/>
            <p:cNvSpPr>
              <a:spLocks noChangeShapeType="1"/>
            </p:cNvSpPr>
            <p:nvPr/>
          </p:nvSpPr>
          <p:spPr bwMode="auto">
            <a:xfrm flipH="1">
              <a:off x="1600200" y="3733800"/>
              <a:ext cx="253365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auto">
            <a:xfrm flipH="1">
              <a:off x="2133600" y="3962400"/>
              <a:ext cx="19812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8000" name="Line 32"/>
          <p:cNvSpPr>
            <a:spLocks noChangeShapeType="1"/>
          </p:cNvSpPr>
          <p:nvPr/>
        </p:nvSpPr>
        <p:spPr bwMode="auto">
          <a:xfrm flipH="1" flipV="1">
            <a:off x="3429000" y="4962525"/>
            <a:ext cx="2228850" cy="6508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009" name="Line 41"/>
          <p:cNvSpPr>
            <a:spLocks noChangeShapeType="1"/>
          </p:cNvSpPr>
          <p:nvPr/>
        </p:nvSpPr>
        <p:spPr bwMode="auto">
          <a:xfrm flipH="1" flipV="1">
            <a:off x="2438400" y="4886325"/>
            <a:ext cx="3219450" cy="14001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H="1" flipV="1">
            <a:off x="2743200" y="4962525"/>
            <a:ext cx="2914650" cy="110648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Line 32"/>
          <p:cNvSpPr>
            <a:spLocks noChangeShapeType="1"/>
          </p:cNvSpPr>
          <p:nvPr/>
        </p:nvSpPr>
        <p:spPr bwMode="auto">
          <a:xfrm flipH="1" flipV="1">
            <a:off x="3124200" y="4962525"/>
            <a:ext cx="2533650" cy="87788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Line 32"/>
          <p:cNvSpPr>
            <a:spLocks noChangeShapeType="1"/>
          </p:cNvSpPr>
          <p:nvPr/>
        </p:nvSpPr>
        <p:spPr bwMode="auto">
          <a:xfrm flipH="1" flipV="1">
            <a:off x="3733800" y="4886325"/>
            <a:ext cx="1924050" cy="51331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" name="Rectangle 20">
            <a:extLst>
              <a:ext uri="{FF2B5EF4-FFF2-40B4-BE49-F238E27FC236}">
                <a16:creationId xmlns:a16="http://schemas.microsoft.com/office/drawing/2014/main" id="{24644A3C-CD90-46E5-AFA7-DF77671BA0AC}"/>
              </a:ext>
            </a:extLst>
          </p:cNvPr>
          <p:cNvSpPr txBox="1">
            <a:spLocks noChangeArrowheads="1"/>
          </p:cNvSpPr>
          <p:nvPr/>
        </p:nvSpPr>
        <p:spPr>
          <a:xfrm>
            <a:off x="695325" y="1075769"/>
            <a:ext cx="10629900" cy="19145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0"/>
              </a:spcBef>
              <a:defRPr/>
            </a:pPr>
            <a:r>
              <a:rPr lang="en-US" sz="2000" b="1" dirty="0"/>
              <a:t>Allows efficient and safe sharing of main memory among multiple processes</a:t>
            </a:r>
          </a:p>
          <a:p>
            <a:pPr lvl="1" defTabSz="914400">
              <a:spcBef>
                <a:spcPts val="0"/>
              </a:spcBef>
              <a:defRPr/>
            </a:pPr>
            <a:r>
              <a:rPr lang="en-US" sz="1800" dirty="0"/>
              <a:t>The starting location of each page is contained in the program’s page table</a:t>
            </a:r>
          </a:p>
          <a:p>
            <a:pPr lvl="1" defTabSz="914400">
              <a:spcBef>
                <a:spcPts val="0"/>
              </a:spcBef>
              <a:defRPr/>
            </a:pPr>
            <a:endParaRPr lang="en-US" sz="1539" dirty="0"/>
          </a:p>
          <a:p>
            <a:pPr lvl="1" defTabSz="914400">
              <a:spcBef>
                <a:spcPts val="0"/>
              </a:spcBef>
              <a:defRPr/>
            </a:pPr>
            <a:r>
              <a:rPr lang="en-US" sz="1800" dirty="0"/>
              <a:t>Create the illusion that each program has a large consecutive memory space</a:t>
            </a:r>
          </a:p>
          <a:p>
            <a:pPr lvl="1" defTabSz="914400">
              <a:spcBef>
                <a:spcPts val="0"/>
              </a:spcBef>
              <a:defRPr/>
            </a:pPr>
            <a:endParaRPr lang="en-US" sz="1539" dirty="0"/>
          </a:p>
          <a:p>
            <a:pPr lvl="1" defTabSz="914400">
              <a:spcBef>
                <a:spcPts val="0"/>
              </a:spcBef>
              <a:defRPr/>
            </a:pPr>
            <a:r>
              <a:rPr lang="en-US" sz="1800" dirty="0"/>
              <a:t>Improving memory utilization: code can be loaded anywhere the OS can find space</a:t>
            </a:r>
            <a:endParaRPr lang="en-US" sz="2000" dirty="0"/>
          </a:p>
          <a:p>
            <a:pPr defTabSz="914400">
              <a:spcBef>
                <a:spcPts val="0"/>
              </a:spcBef>
              <a:defRPr/>
            </a:pPr>
            <a:endParaRPr lang="en-US" sz="2000" dirty="0"/>
          </a:p>
        </p:txBody>
      </p:sp>
      <p:sp>
        <p:nvSpPr>
          <p:cNvPr id="2" name="Text Box 27">
            <a:extLst>
              <a:ext uri="{FF2B5EF4-FFF2-40B4-BE49-F238E27FC236}">
                <a16:creationId xmlns:a16="http://schemas.microsoft.com/office/drawing/2014/main" id="{DE220623-B0EB-40AB-A014-DE0A8C8CF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657" y="4100552"/>
            <a:ext cx="217899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/>
              <a:t>Virtual address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BFEE1-E6AC-42B8-A262-CAB12AEEDE2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2D25A-1289-4518-968D-880FF72464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BC971-26A4-4639-828B-F96BA22871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3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Address Translation Mechanisms</a:t>
            </a:r>
          </a:p>
        </p:txBody>
      </p:sp>
      <p:sp>
        <p:nvSpPr>
          <p:cNvPr id="1753091" name="Rectangle 3"/>
          <p:cNvSpPr>
            <a:spLocks noChangeArrowheads="1"/>
          </p:cNvSpPr>
          <p:nvPr/>
        </p:nvSpPr>
        <p:spPr bwMode="auto">
          <a:xfrm>
            <a:off x="3876675" y="3181350"/>
            <a:ext cx="1752600" cy="2514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092" name="Line 4"/>
          <p:cNvSpPr>
            <a:spLocks noChangeShapeType="1"/>
          </p:cNvSpPr>
          <p:nvPr/>
        </p:nvSpPr>
        <p:spPr bwMode="auto">
          <a:xfrm>
            <a:off x="3876675" y="34099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093" name="Line 5"/>
          <p:cNvSpPr>
            <a:spLocks noChangeShapeType="1"/>
          </p:cNvSpPr>
          <p:nvPr/>
        </p:nvSpPr>
        <p:spPr bwMode="auto">
          <a:xfrm>
            <a:off x="3876675" y="36385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094" name="Line 6"/>
          <p:cNvSpPr>
            <a:spLocks noChangeShapeType="1"/>
          </p:cNvSpPr>
          <p:nvPr/>
        </p:nvSpPr>
        <p:spPr bwMode="auto">
          <a:xfrm>
            <a:off x="3876675" y="38671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095" name="Line 7"/>
          <p:cNvSpPr>
            <a:spLocks noChangeShapeType="1"/>
          </p:cNvSpPr>
          <p:nvPr/>
        </p:nvSpPr>
        <p:spPr bwMode="auto">
          <a:xfrm>
            <a:off x="3876675" y="40957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096" name="Line 8"/>
          <p:cNvSpPr>
            <a:spLocks noChangeShapeType="1"/>
          </p:cNvSpPr>
          <p:nvPr/>
        </p:nvSpPr>
        <p:spPr bwMode="auto">
          <a:xfrm>
            <a:off x="3876675" y="43243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097" name="Line 9"/>
          <p:cNvSpPr>
            <a:spLocks noChangeShapeType="1"/>
          </p:cNvSpPr>
          <p:nvPr/>
        </p:nvSpPr>
        <p:spPr bwMode="auto">
          <a:xfrm>
            <a:off x="3876675" y="45529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098" name="Line 10"/>
          <p:cNvSpPr>
            <a:spLocks noChangeShapeType="1"/>
          </p:cNvSpPr>
          <p:nvPr/>
        </p:nvSpPr>
        <p:spPr bwMode="auto">
          <a:xfrm>
            <a:off x="3876675" y="47815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099" name="Line 11"/>
          <p:cNvSpPr>
            <a:spLocks noChangeShapeType="1"/>
          </p:cNvSpPr>
          <p:nvPr/>
        </p:nvSpPr>
        <p:spPr bwMode="auto">
          <a:xfrm>
            <a:off x="3876675" y="50101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00" name="Line 12"/>
          <p:cNvSpPr>
            <a:spLocks noChangeShapeType="1"/>
          </p:cNvSpPr>
          <p:nvPr/>
        </p:nvSpPr>
        <p:spPr bwMode="auto">
          <a:xfrm>
            <a:off x="3876675" y="52387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01" name="Line 13"/>
          <p:cNvSpPr>
            <a:spLocks noChangeShapeType="1"/>
          </p:cNvSpPr>
          <p:nvPr/>
        </p:nvSpPr>
        <p:spPr bwMode="auto">
          <a:xfrm>
            <a:off x="3876675" y="546735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02" name="Rectangle 14"/>
          <p:cNvSpPr>
            <a:spLocks noChangeArrowheads="1"/>
          </p:cNvSpPr>
          <p:nvPr/>
        </p:nvSpPr>
        <p:spPr bwMode="auto">
          <a:xfrm>
            <a:off x="8143875" y="2938463"/>
            <a:ext cx="1524000" cy="1828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103" name="Line 15"/>
          <p:cNvSpPr>
            <a:spLocks noChangeShapeType="1"/>
          </p:cNvSpPr>
          <p:nvPr/>
        </p:nvSpPr>
        <p:spPr bwMode="auto">
          <a:xfrm>
            <a:off x="8143875" y="3167063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04" name="Line 16"/>
          <p:cNvSpPr>
            <a:spLocks noChangeShapeType="1"/>
          </p:cNvSpPr>
          <p:nvPr/>
        </p:nvSpPr>
        <p:spPr bwMode="auto">
          <a:xfrm>
            <a:off x="8143875" y="3395663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05" name="Line 17"/>
          <p:cNvSpPr>
            <a:spLocks noChangeShapeType="1"/>
          </p:cNvSpPr>
          <p:nvPr/>
        </p:nvSpPr>
        <p:spPr bwMode="auto">
          <a:xfrm>
            <a:off x="8143875" y="3624263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06" name="Line 18"/>
          <p:cNvSpPr>
            <a:spLocks noChangeShapeType="1"/>
          </p:cNvSpPr>
          <p:nvPr/>
        </p:nvSpPr>
        <p:spPr bwMode="auto">
          <a:xfrm>
            <a:off x="8143875" y="3852863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07" name="Line 19"/>
          <p:cNvSpPr>
            <a:spLocks noChangeShapeType="1"/>
          </p:cNvSpPr>
          <p:nvPr/>
        </p:nvSpPr>
        <p:spPr bwMode="auto">
          <a:xfrm>
            <a:off x="8143875" y="4081463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08" name="Line 20"/>
          <p:cNvSpPr>
            <a:spLocks noChangeShapeType="1"/>
          </p:cNvSpPr>
          <p:nvPr/>
        </p:nvSpPr>
        <p:spPr bwMode="auto">
          <a:xfrm>
            <a:off x="8143875" y="4310063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09" name="Line 21"/>
          <p:cNvSpPr>
            <a:spLocks noChangeShapeType="1"/>
          </p:cNvSpPr>
          <p:nvPr/>
        </p:nvSpPr>
        <p:spPr bwMode="auto">
          <a:xfrm>
            <a:off x="8143875" y="4538663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10" name="AutoShape 22"/>
          <p:cNvSpPr>
            <a:spLocks noChangeArrowheads="1"/>
          </p:cNvSpPr>
          <p:nvPr/>
        </p:nvSpPr>
        <p:spPr bwMode="auto">
          <a:xfrm>
            <a:off x="7994650" y="4919663"/>
            <a:ext cx="1828800" cy="1275664"/>
          </a:xfrm>
          <a:prstGeom prst="can">
            <a:avLst>
              <a:gd name="adj" fmla="val 1657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111" name="Text Box 23"/>
          <p:cNvSpPr txBox="1">
            <a:spLocks noChangeArrowheads="1"/>
          </p:cNvSpPr>
          <p:nvPr/>
        </p:nvSpPr>
        <p:spPr bwMode="auto">
          <a:xfrm>
            <a:off x="4191527" y="2657476"/>
            <a:ext cx="1289584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Physical page</a:t>
            </a:r>
          </a:p>
          <a:p>
            <a:pPr algn="ctr"/>
            <a:r>
              <a:rPr lang="en-US" sz="1600"/>
              <a:t>base addr</a:t>
            </a:r>
          </a:p>
        </p:txBody>
      </p:sp>
      <p:sp>
        <p:nvSpPr>
          <p:cNvPr id="1753112" name="Text Box 24"/>
          <p:cNvSpPr txBox="1">
            <a:spLocks noChangeArrowheads="1"/>
          </p:cNvSpPr>
          <p:nvPr/>
        </p:nvSpPr>
        <p:spPr bwMode="auto">
          <a:xfrm>
            <a:off x="8150225" y="2614648"/>
            <a:ext cx="15386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Main memory</a:t>
            </a:r>
          </a:p>
        </p:txBody>
      </p:sp>
      <p:sp>
        <p:nvSpPr>
          <p:cNvPr id="1753113" name="Line 25"/>
          <p:cNvSpPr>
            <a:spLocks noChangeShapeType="1"/>
          </p:cNvSpPr>
          <p:nvPr/>
        </p:nvSpPr>
        <p:spPr bwMode="auto">
          <a:xfrm>
            <a:off x="4638675" y="3319463"/>
            <a:ext cx="35115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14" name="Line 26"/>
          <p:cNvSpPr>
            <a:spLocks noChangeShapeType="1"/>
          </p:cNvSpPr>
          <p:nvPr/>
        </p:nvSpPr>
        <p:spPr bwMode="auto">
          <a:xfrm flipV="1">
            <a:off x="4638675" y="2962275"/>
            <a:ext cx="3511550" cy="585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15" name="Line 27"/>
          <p:cNvSpPr>
            <a:spLocks noChangeShapeType="1"/>
          </p:cNvSpPr>
          <p:nvPr/>
        </p:nvSpPr>
        <p:spPr bwMode="auto">
          <a:xfrm flipV="1">
            <a:off x="4638675" y="3648075"/>
            <a:ext cx="3511550" cy="52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16" name="Line 28"/>
          <p:cNvSpPr>
            <a:spLocks noChangeShapeType="1"/>
          </p:cNvSpPr>
          <p:nvPr/>
        </p:nvSpPr>
        <p:spPr bwMode="auto">
          <a:xfrm>
            <a:off x="4638675" y="4614863"/>
            <a:ext cx="3505200" cy="7252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17" name="Line 29"/>
          <p:cNvSpPr>
            <a:spLocks noChangeShapeType="1"/>
          </p:cNvSpPr>
          <p:nvPr/>
        </p:nvSpPr>
        <p:spPr bwMode="auto">
          <a:xfrm>
            <a:off x="4638675" y="3929063"/>
            <a:ext cx="3511550" cy="633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18" name="Line 30"/>
          <p:cNvSpPr>
            <a:spLocks noChangeShapeType="1"/>
          </p:cNvSpPr>
          <p:nvPr/>
        </p:nvSpPr>
        <p:spPr bwMode="auto">
          <a:xfrm flipV="1">
            <a:off x="4638675" y="3190875"/>
            <a:ext cx="3511550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19" name="Line 31"/>
          <p:cNvSpPr>
            <a:spLocks noChangeShapeType="1"/>
          </p:cNvSpPr>
          <p:nvPr/>
        </p:nvSpPr>
        <p:spPr bwMode="auto">
          <a:xfrm flipV="1">
            <a:off x="4638675" y="3876675"/>
            <a:ext cx="3511550" cy="509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20" name="Line 32"/>
          <p:cNvSpPr>
            <a:spLocks noChangeShapeType="1"/>
          </p:cNvSpPr>
          <p:nvPr/>
        </p:nvSpPr>
        <p:spPr bwMode="auto">
          <a:xfrm flipV="1">
            <a:off x="4638675" y="4105275"/>
            <a:ext cx="3511550" cy="814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21" name="Line 33"/>
          <p:cNvSpPr>
            <a:spLocks noChangeShapeType="1"/>
          </p:cNvSpPr>
          <p:nvPr/>
        </p:nvSpPr>
        <p:spPr bwMode="auto">
          <a:xfrm>
            <a:off x="4638675" y="5148263"/>
            <a:ext cx="3505200" cy="49666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22" name="Line 34"/>
          <p:cNvSpPr>
            <a:spLocks noChangeShapeType="1"/>
          </p:cNvSpPr>
          <p:nvPr/>
        </p:nvSpPr>
        <p:spPr bwMode="auto">
          <a:xfrm flipV="1">
            <a:off x="4638675" y="3419475"/>
            <a:ext cx="3511550" cy="1957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23" name="Line 35"/>
          <p:cNvSpPr>
            <a:spLocks noChangeShapeType="1"/>
          </p:cNvSpPr>
          <p:nvPr/>
        </p:nvSpPr>
        <p:spPr bwMode="auto">
          <a:xfrm>
            <a:off x="4638675" y="5529263"/>
            <a:ext cx="3505200" cy="42046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24" name="Rectangle 36"/>
          <p:cNvSpPr>
            <a:spLocks noChangeArrowheads="1"/>
          </p:cNvSpPr>
          <p:nvPr/>
        </p:nvSpPr>
        <p:spPr bwMode="auto">
          <a:xfrm>
            <a:off x="8147050" y="5224464"/>
            <a:ext cx="1524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125" name="Rectangle 37"/>
          <p:cNvSpPr>
            <a:spLocks noChangeArrowheads="1"/>
          </p:cNvSpPr>
          <p:nvPr/>
        </p:nvSpPr>
        <p:spPr bwMode="auto">
          <a:xfrm>
            <a:off x="8147050" y="5529264"/>
            <a:ext cx="1524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126" name="Rectangle 38"/>
          <p:cNvSpPr>
            <a:spLocks noChangeArrowheads="1"/>
          </p:cNvSpPr>
          <p:nvPr/>
        </p:nvSpPr>
        <p:spPr bwMode="auto">
          <a:xfrm>
            <a:off x="8147050" y="5834064"/>
            <a:ext cx="1524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127" name="Line 39"/>
          <p:cNvSpPr>
            <a:spLocks noChangeShapeType="1"/>
          </p:cNvSpPr>
          <p:nvPr/>
        </p:nvSpPr>
        <p:spPr bwMode="auto">
          <a:xfrm>
            <a:off x="4105275" y="3181350"/>
            <a:ext cx="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28" name="Text Box 40"/>
          <p:cNvSpPr txBox="1">
            <a:spLocks noChangeArrowheads="1"/>
          </p:cNvSpPr>
          <p:nvPr/>
        </p:nvSpPr>
        <p:spPr bwMode="auto">
          <a:xfrm>
            <a:off x="8275107" y="4833904"/>
            <a:ext cx="13440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Disk storage</a:t>
            </a:r>
          </a:p>
        </p:txBody>
      </p:sp>
      <p:sp>
        <p:nvSpPr>
          <p:cNvPr id="1753129" name="Rectangle 41"/>
          <p:cNvSpPr>
            <a:spLocks noChangeArrowheads="1"/>
          </p:cNvSpPr>
          <p:nvPr/>
        </p:nvSpPr>
        <p:spPr bwMode="auto">
          <a:xfrm>
            <a:off x="2581275" y="1387475"/>
            <a:ext cx="1295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130" name="Text Box 42"/>
          <p:cNvSpPr txBox="1">
            <a:spLocks noChangeArrowheads="1"/>
          </p:cNvSpPr>
          <p:nvPr/>
        </p:nvSpPr>
        <p:spPr bwMode="auto">
          <a:xfrm>
            <a:off x="2359026" y="1082675"/>
            <a:ext cx="148758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Virtual page #</a:t>
            </a:r>
          </a:p>
        </p:txBody>
      </p:sp>
      <p:sp>
        <p:nvSpPr>
          <p:cNvPr id="1753131" name="Text Box 43"/>
          <p:cNvSpPr txBox="1">
            <a:spLocks noChangeArrowheads="1"/>
          </p:cNvSpPr>
          <p:nvPr/>
        </p:nvSpPr>
        <p:spPr bwMode="auto">
          <a:xfrm>
            <a:off x="3844925" y="2900363"/>
            <a:ext cx="30168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V</a:t>
            </a:r>
          </a:p>
        </p:txBody>
      </p:sp>
      <p:sp>
        <p:nvSpPr>
          <p:cNvPr id="1753132" name="Text Box 44"/>
          <p:cNvSpPr txBox="1">
            <a:spLocks noChangeArrowheads="1"/>
          </p:cNvSpPr>
          <p:nvPr/>
        </p:nvSpPr>
        <p:spPr bwMode="auto">
          <a:xfrm>
            <a:off x="3890963" y="3141664"/>
            <a:ext cx="290512" cy="2606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0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0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0</a:t>
            </a:r>
          </a:p>
        </p:txBody>
      </p:sp>
      <p:sp>
        <p:nvSpPr>
          <p:cNvPr id="1753152" name="Text Box 64"/>
          <p:cNvSpPr txBox="1">
            <a:spLocks noChangeArrowheads="1"/>
          </p:cNvSpPr>
          <p:nvPr/>
        </p:nvSpPr>
        <p:spPr bwMode="auto">
          <a:xfrm>
            <a:off x="3409715" y="5748338"/>
            <a:ext cx="298156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Page Table </a:t>
            </a:r>
            <a:r>
              <a:rPr lang="en-US" dirty="0"/>
              <a:t>(in main memory)</a:t>
            </a:r>
          </a:p>
        </p:txBody>
      </p:sp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3114675" y="1613243"/>
            <a:ext cx="762000" cy="2339631"/>
            <a:chOff x="764" y="816"/>
            <a:chExt cx="480" cy="1632"/>
          </a:xfrm>
        </p:grpSpPr>
        <p:sp>
          <p:nvSpPr>
            <p:cNvPr id="1753133" name="Line 45"/>
            <p:cNvSpPr>
              <a:spLocks noChangeShapeType="1"/>
            </p:cNvSpPr>
            <p:nvPr/>
          </p:nvSpPr>
          <p:spPr bwMode="auto">
            <a:xfrm>
              <a:off x="764" y="2448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3158" name="Line 70"/>
            <p:cNvSpPr>
              <a:spLocks noChangeShapeType="1"/>
            </p:cNvSpPr>
            <p:nvPr/>
          </p:nvSpPr>
          <p:spPr bwMode="auto">
            <a:xfrm>
              <a:off x="768" y="816"/>
              <a:ext cx="0" cy="1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3159" name="Rectangle 71"/>
          <p:cNvSpPr>
            <a:spLocks noChangeArrowheads="1"/>
          </p:cNvSpPr>
          <p:nvPr/>
        </p:nvSpPr>
        <p:spPr bwMode="auto">
          <a:xfrm>
            <a:off x="3883025" y="1387475"/>
            <a:ext cx="1295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160" name="Text Box 72"/>
          <p:cNvSpPr txBox="1">
            <a:spLocks noChangeArrowheads="1"/>
          </p:cNvSpPr>
          <p:nvPr/>
        </p:nvSpPr>
        <p:spPr bwMode="auto">
          <a:xfrm>
            <a:off x="4003675" y="1082675"/>
            <a:ext cx="75366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Offset</a:t>
            </a:r>
          </a:p>
        </p:txBody>
      </p:sp>
      <p:sp>
        <p:nvSpPr>
          <p:cNvPr id="1753161" name="Line 73"/>
          <p:cNvSpPr>
            <a:spLocks noChangeShapeType="1"/>
          </p:cNvSpPr>
          <p:nvPr/>
        </p:nvSpPr>
        <p:spPr bwMode="auto">
          <a:xfrm flipV="1">
            <a:off x="4949825" y="2369342"/>
            <a:ext cx="0" cy="1600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3163" name="Rectangle 75"/>
          <p:cNvSpPr>
            <a:spLocks noChangeArrowheads="1"/>
          </p:cNvSpPr>
          <p:nvPr/>
        </p:nvSpPr>
        <p:spPr bwMode="auto">
          <a:xfrm>
            <a:off x="4340225" y="2138363"/>
            <a:ext cx="1295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164" name="Text Box 76"/>
          <p:cNvSpPr txBox="1">
            <a:spLocks noChangeArrowheads="1"/>
          </p:cNvSpPr>
          <p:nvPr/>
        </p:nvSpPr>
        <p:spPr bwMode="auto">
          <a:xfrm>
            <a:off x="4187826" y="1833563"/>
            <a:ext cx="160107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Physical page #</a:t>
            </a:r>
          </a:p>
        </p:txBody>
      </p:sp>
      <p:sp>
        <p:nvSpPr>
          <p:cNvPr id="1753165" name="Rectangle 77"/>
          <p:cNvSpPr>
            <a:spLocks noChangeArrowheads="1"/>
          </p:cNvSpPr>
          <p:nvPr/>
        </p:nvSpPr>
        <p:spPr bwMode="auto">
          <a:xfrm>
            <a:off x="5635625" y="2138363"/>
            <a:ext cx="1295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3166" name="Text Box 78"/>
          <p:cNvSpPr txBox="1">
            <a:spLocks noChangeArrowheads="1"/>
          </p:cNvSpPr>
          <p:nvPr/>
        </p:nvSpPr>
        <p:spPr bwMode="auto">
          <a:xfrm>
            <a:off x="6169025" y="2276475"/>
            <a:ext cx="75366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Offset</a:t>
            </a:r>
          </a:p>
        </p:txBody>
      </p:sp>
      <p:grpSp>
        <p:nvGrpSpPr>
          <p:cNvPr id="3" name="Group 83"/>
          <p:cNvGrpSpPr>
            <a:grpSpLocks/>
          </p:cNvGrpSpPr>
          <p:nvPr/>
        </p:nvGrpSpPr>
        <p:grpSpPr bwMode="auto">
          <a:xfrm>
            <a:off x="4495800" y="1613244"/>
            <a:ext cx="1676400" cy="525113"/>
            <a:chOff x="1634" y="932"/>
            <a:chExt cx="1056" cy="373"/>
          </a:xfrm>
        </p:grpSpPr>
        <p:sp>
          <p:nvSpPr>
            <p:cNvPr id="1753167" name="Line 79"/>
            <p:cNvSpPr>
              <a:spLocks noChangeShapeType="1"/>
            </p:cNvSpPr>
            <p:nvPr/>
          </p:nvSpPr>
          <p:spPr bwMode="auto">
            <a:xfrm>
              <a:off x="1637" y="932"/>
              <a:ext cx="0" cy="1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3168" name="Line 80"/>
            <p:cNvSpPr>
              <a:spLocks noChangeShapeType="1"/>
            </p:cNvSpPr>
            <p:nvPr/>
          </p:nvSpPr>
          <p:spPr bwMode="auto">
            <a:xfrm>
              <a:off x="1634" y="1069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53169" name="Line 81"/>
            <p:cNvSpPr>
              <a:spLocks noChangeShapeType="1"/>
            </p:cNvSpPr>
            <p:nvPr/>
          </p:nvSpPr>
          <p:spPr bwMode="auto">
            <a:xfrm>
              <a:off x="2688" y="1065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88"/>
          <p:cNvGrpSpPr>
            <a:grpSpLocks/>
          </p:cNvGrpSpPr>
          <p:nvPr/>
        </p:nvGrpSpPr>
        <p:grpSpPr bwMode="auto">
          <a:xfrm>
            <a:off x="5635625" y="2352675"/>
            <a:ext cx="2743200" cy="2286000"/>
            <a:chOff x="2352" y="1440"/>
            <a:chExt cx="1728" cy="1440"/>
          </a:xfrm>
        </p:grpSpPr>
        <p:sp>
          <p:nvSpPr>
            <p:cNvPr id="1753172" name="Line 84"/>
            <p:cNvSpPr>
              <a:spLocks noChangeShapeType="1"/>
            </p:cNvSpPr>
            <p:nvPr/>
          </p:nvSpPr>
          <p:spPr bwMode="auto">
            <a:xfrm>
              <a:off x="2352" y="1440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3173" name="Line 85"/>
            <p:cNvSpPr>
              <a:spLocks noChangeShapeType="1"/>
            </p:cNvSpPr>
            <p:nvPr/>
          </p:nvSpPr>
          <p:spPr bwMode="auto">
            <a:xfrm>
              <a:off x="2352" y="1680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3174" name="Line 86"/>
            <p:cNvSpPr>
              <a:spLocks noChangeShapeType="1"/>
            </p:cNvSpPr>
            <p:nvPr/>
          </p:nvSpPr>
          <p:spPr bwMode="auto">
            <a:xfrm>
              <a:off x="3168" y="1680"/>
              <a:ext cx="0" cy="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3175" name="Line 87"/>
            <p:cNvSpPr>
              <a:spLocks noChangeShapeType="1"/>
            </p:cNvSpPr>
            <p:nvPr/>
          </p:nvSpPr>
          <p:spPr bwMode="auto">
            <a:xfrm>
              <a:off x="3168" y="2880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 rot="16200000">
            <a:off x="1505593" y="3304755"/>
            <a:ext cx="1923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Page table register</a:t>
            </a: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2657475" y="3267075"/>
            <a:ext cx="121920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5172075" y="127952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address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924675" y="204787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70" name="Speech Bubble: Oval 69">
            <a:extLst>
              <a:ext uri="{FF2B5EF4-FFF2-40B4-BE49-F238E27FC236}">
                <a16:creationId xmlns:a16="http://schemas.microsoft.com/office/drawing/2014/main" id="{7C77002F-AFC0-439D-B128-DEAF354C6A30}"/>
              </a:ext>
            </a:extLst>
          </p:cNvPr>
          <p:cNvSpPr/>
          <p:nvPr/>
        </p:nvSpPr>
        <p:spPr>
          <a:xfrm>
            <a:off x="607447" y="4677947"/>
            <a:ext cx="3650228" cy="972386"/>
          </a:xfrm>
          <a:prstGeom prst="wedgeEllipseCallout">
            <a:avLst>
              <a:gd name="adj1" fmla="val 57359"/>
              <a:gd name="adj2" fmla="val 5421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527517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walk: Search (walk) the page table</a:t>
            </a:r>
          </a:p>
        </p:txBody>
      </p:sp>
      <p:sp>
        <p:nvSpPr>
          <p:cNvPr id="71" name="Speech Bubble: Oval 70">
            <a:extLst>
              <a:ext uri="{FF2B5EF4-FFF2-40B4-BE49-F238E27FC236}">
                <a16:creationId xmlns:a16="http://schemas.microsoft.com/office/drawing/2014/main" id="{08140D26-FD9C-4C82-A2D6-859FEE17FE86}"/>
              </a:ext>
            </a:extLst>
          </p:cNvPr>
          <p:cNvSpPr/>
          <p:nvPr/>
        </p:nvSpPr>
        <p:spPr>
          <a:xfrm>
            <a:off x="8271932" y="3612359"/>
            <a:ext cx="3511550" cy="1090610"/>
          </a:xfrm>
          <a:prstGeom prst="wedgeEllipseCallout">
            <a:avLst>
              <a:gd name="adj1" fmla="val -11909"/>
              <a:gd name="adj2" fmla="val 87870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527517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fault: a DRAM miss for the page</a:t>
            </a:r>
          </a:p>
          <a:p>
            <a:pPr defTabSz="527517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Page in disk</a:t>
            </a:r>
            <a:endParaRPr 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7AE369-4E04-48EC-BDB0-9BDEE1C0E53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308862-7572-4E0D-8AB4-7C1B3BE284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93D58-7A41-4945-BCCF-39BA9CAA2E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4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5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3161" grpId="0" animBg="1"/>
      <p:bldP spid="70" grpId="0" animBg="1"/>
      <p:bldP spid="7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Addressing with a Cache</a:t>
            </a:r>
          </a:p>
        </p:txBody>
      </p:sp>
      <p:sp>
        <p:nvSpPr>
          <p:cNvPr id="175411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It takes an extra memory access to translate a VA to a PA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68575" y="1844432"/>
            <a:ext cx="6565900" cy="1558926"/>
            <a:chOff x="600" y="464"/>
            <a:chExt cx="4136" cy="982"/>
          </a:xfrm>
        </p:grpSpPr>
        <p:sp>
          <p:nvSpPr>
            <p:cNvPr id="1754117" name="Line 5"/>
            <p:cNvSpPr>
              <a:spLocks noChangeShapeType="1"/>
            </p:cNvSpPr>
            <p:nvPr/>
          </p:nvSpPr>
          <p:spPr bwMode="auto">
            <a:xfrm>
              <a:off x="632" y="536"/>
              <a:ext cx="6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18" name="Line 6"/>
            <p:cNvSpPr>
              <a:spLocks noChangeShapeType="1"/>
            </p:cNvSpPr>
            <p:nvPr/>
          </p:nvSpPr>
          <p:spPr bwMode="auto">
            <a:xfrm>
              <a:off x="1256" y="544"/>
              <a:ext cx="0" cy="5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19" name="Line 7"/>
            <p:cNvSpPr>
              <a:spLocks noChangeShapeType="1"/>
            </p:cNvSpPr>
            <p:nvPr/>
          </p:nvSpPr>
          <p:spPr bwMode="auto">
            <a:xfrm flipH="1">
              <a:off x="600" y="1152"/>
              <a:ext cx="6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20" name="Rectangle 8"/>
            <p:cNvSpPr>
              <a:spLocks noChangeArrowheads="1"/>
            </p:cNvSpPr>
            <p:nvPr/>
          </p:nvSpPr>
          <p:spPr bwMode="auto">
            <a:xfrm>
              <a:off x="664" y="768"/>
              <a:ext cx="330" cy="1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/>
                <a:t>CPU</a:t>
              </a:r>
            </a:p>
          </p:txBody>
        </p:sp>
        <p:sp>
          <p:nvSpPr>
            <p:cNvPr id="1754121" name="Rectangle 9"/>
            <p:cNvSpPr>
              <a:spLocks noChangeArrowheads="1"/>
            </p:cNvSpPr>
            <p:nvPr/>
          </p:nvSpPr>
          <p:spPr bwMode="auto">
            <a:xfrm>
              <a:off x="1672" y="560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/>
              <a:r>
                <a:rPr lang="en-US" b="1"/>
                <a:t>Trans-</a:t>
              </a:r>
            </a:p>
            <a:p>
              <a:pPr algn="ctr"/>
              <a:r>
                <a:rPr lang="en-US" b="1"/>
                <a:t>lation</a:t>
              </a:r>
            </a:p>
          </p:txBody>
        </p:sp>
        <p:sp>
          <p:nvSpPr>
            <p:cNvPr id="1754122" name="Rectangle 10"/>
            <p:cNvSpPr>
              <a:spLocks noChangeArrowheads="1"/>
            </p:cNvSpPr>
            <p:nvPr/>
          </p:nvSpPr>
          <p:spPr bwMode="auto">
            <a:xfrm>
              <a:off x="2824" y="560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/>
              <a:r>
                <a:rPr lang="en-US" b="1"/>
                <a:t>Cache</a:t>
              </a:r>
            </a:p>
          </p:txBody>
        </p:sp>
        <p:sp>
          <p:nvSpPr>
            <p:cNvPr id="1754123" name="Rectangle 11"/>
            <p:cNvSpPr>
              <a:spLocks noChangeArrowheads="1"/>
            </p:cNvSpPr>
            <p:nvPr/>
          </p:nvSpPr>
          <p:spPr bwMode="auto">
            <a:xfrm>
              <a:off x="4064" y="568"/>
              <a:ext cx="672" cy="5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algn="ctr"/>
              <a:r>
                <a:rPr lang="en-US" b="1"/>
                <a:t>Main</a:t>
              </a:r>
            </a:p>
            <a:p>
              <a:pPr algn="ctr"/>
              <a:r>
                <a:rPr lang="en-US" b="1"/>
                <a:t>Memory</a:t>
              </a:r>
            </a:p>
          </p:txBody>
        </p:sp>
        <p:sp>
          <p:nvSpPr>
            <p:cNvPr id="1754124" name="Line 12"/>
            <p:cNvSpPr>
              <a:spLocks noChangeShapeType="1"/>
            </p:cNvSpPr>
            <p:nvPr/>
          </p:nvSpPr>
          <p:spPr bwMode="auto">
            <a:xfrm>
              <a:off x="1264" y="648"/>
              <a:ext cx="3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25" name="Line 13"/>
            <p:cNvSpPr>
              <a:spLocks noChangeShapeType="1"/>
            </p:cNvSpPr>
            <p:nvPr/>
          </p:nvSpPr>
          <p:spPr bwMode="auto">
            <a:xfrm>
              <a:off x="2344" y="648"/>
              <a:ext cx="4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26" name="Line 14"/>
            <p:cNvSpPr>
              <a:spLocks noChangeShapeType="1"/>
            </p:cNvSpPr>
            <p:nvPr/>
          </p:nvSpPr>
          <p:spPr bwMode="auto">
            <a:xfrm>
              <a:off x="3504" y="632"/>
              <a:ext cx="5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27" name="Line 15"/>
            <p:cNvSpPr>
              <a:spLocks noChangeShapeType="1"/>
            </p:cNvSpPr>
            <p:nvPr/>
          </p:nvSpPr>
          <p:spPr bwMode="auto">
            <a:xfrm flipH="1">
              <a:off x="3920" y="10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28" name="Line 16"/>
            <p:cNvSpPr>
              <a:spLocks noChangeShapeType="1"/>
            </p:cNvSpPr>
            <p:nvPr/>
          </p:nvSpPr>
          <p:spPr bwMode="auto">
            <a:xfrm>
              <a:off x="3928" y="1048"/>
              <a:ext cx="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29" name="Line 17"/>
            <p:cNvSpPr>
              <a:spLocks noChangeShapeType="1"/>
            </p:cNvSpPr>
            <p:nvPr/>
          </p:nvSpPr>
          <p:spPr bwMode="auto">
            <a:xfrm flipH="1">
              <a:off x="1408" y="1416"/>
              <a:ext cx="2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30" name="Line 18"/>
            <p:cNvSpPr>
              <a:spLocks noChangeShapeType="1"/>
            </p:cNvSpPr>
            <p:nvPr/>
          </p:nvSpPr>
          <p:spPr bwMode="auto">
            <a:xfrm flipV="1">
              <a:off x="1416" y="1072"/>
              <a:ext cx="0" cy="3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31" name="Line 19"/>
            <p:cNvSpPr>
              <a:spLocks noChangeShapeType="1"/>
            </p:cNvSpPr>
            <p:nvPr/>
          </p:nvSpPr>
          <p:spPr bwMode="auto">
            <a:xfrm flipH="1">
              <a:off x="1248" y="1080"/>
              <a:ext cx="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32" name="Line 20"/>
            <p:cNvSpPr>
              <a:spLocks noChangeShapeType="1"/>
            </p:cNvSpPr>
            <p:nvPr/>
          </p:nvSpPr>
          <p:spPr bwMode="auto">
            <a:xfrm flipV="1">
              <a:off x="3664" y="1048"/>
              <a:ext cx="0" cy="3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33" name="Line 21"/>
            <p:cNvSpPr>
              <a:spLocks noChangeShapeType="1"/>
            </p:cNvSpPr>
            <p:nvPr/>
          </p:nvSpPr>
          <p:spPr bwMode="auto">
            <a:xfrm flipH="1">
              <a:off x="3496" y="1056"/>
              <a:ext cx="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34" name="Line 22"/>
            <p:cNvSpPr>
              <a:spLocks noChangeShapeType="1"/>
            </p:cNvSpPr>
            <p:nvPr/>
          </p:nvSpPr>
          <p:spPr bwMode="auto">
            <a:xfrm flipH="1">
              <a:off x="2656" y="1040"/>
              <a:ext cx="1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35" name="Line 23"/>
            <p:cNvSpPr>
              <a:spLocks noChangeShapeType="1"/>
            </p:cNvSpPr>
            <p:nvPr/>
          </p:nvSpPr>
          <p:spPr bwMode="auto">
            <a:xfrm>
              <a:off x="2664" y="1048"/>
              <a:ext cx="0" cy="3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36" name="Oval 24"/>
            <p:cNvSpPr>
              <a:spLocks noChangeArrowheads="1"/>
            </p:cNvSpPr>
            <p:nvPr/>
          </p:nvSpPr>
          <p:spPr bwMode="auto">
            <a:xfrm>
              <a:off x="3664" y="1392"/>
              <a:ext cx="16" cy="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37" name="Rectangle 25"/>
            <p:cNvSpPr>
              <a:spLocks noChangeArrowheads="1"/>
            </p:cNvSpPr>
            <p:nvPr/>
          </p:nvSpPr>
          <p:spPr bwMode="auto">
            <a:xfrm>
              <a:off x="1280" y="480"/>
              <a:ext cx="247" cy="1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/>
                <a:t>VA</a:t>
              </a:r>
            </a:p>
          </p:txBody>
        </p:sp>
        <p:sp>
          <p:nvSpPr>
            <p:cNvPr id="1754138" name="Rectangle 26"/>
            <p:cNvSpPr>
              <a:spLocks noChangeArrowheads="1"/>
            </p:cNvSpPr>
            <p:nvPr/>
          </p:nvSpPr>
          <p:spPr bwMode="auto">
            <a:xfrm>
              <a:off x="2360" y="480"/>
              <a:ext cx="237" cy="1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/>
                <a:t>PA</a:t>
              </a:r>
            </a:p>
          </p:txBody>
        </p:sp>
        <p:sp>
          <p:nvSpPr>
            <p:cNvPr id="1754139" name="Rectangle 27"/>
            <p:cNvSpPr>
              <a:spLocks noChangeArrowheads="1"/>
            </p:cNvSpPr>
            <p:nvPr/>
          </p:nvSpPr>
          <p:spPr bwMode="auto">
            <a:xfrm>
              <a:off x="3536" y="464"/>
              <a:ext cx="349" cy="1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/>
                <a:t>miss</a:t>
              </a:r>
            </a:p>
          </p:txBody>
        </p:sp>
        <p:sp>
          <p:nvSpPr>
            <p:cNvPr id="1754140" name="Rectangle 28"/>
            <p:cNvSpPr>
              <a:spLocks noChangeArrowheads="1"/>
            </p:cNvSpPr>
            <p:nvPr/>
          </p:nvSpPr>
          <p:spPr bwMode="auto">
            <a:xfrm>
              <a:off x="2408" y="1088"/>
              <a:ext cx="244" cy="1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/>
                <a:t>hit</a:t>
              </a:r>
            </a:p>
          </p:txBody>
        </p:sp>
        <p:sp>
          <p:nvSpPr>
            <p:cNvPr id="1754141" name="Rectangle 29"/>
            <p:cNvSpPr>
              <a:spLocks noChangeArrowheads="1"/>
            </p:cNvSpPr>
            <p:nvPr/>
          </p:nvSpPr>
          <p:spPr bwMode="auto">
            <a:xfrm>
              <a:off x="1816" y="1264"/>
              <a:ext cx="350" cy="1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/>
                <a:t>data</a:t>
              </a:r>
            </a:p>
          </p:txBody>
        </p:sp>
      </p:grpSp>
      <p:sp>
        <p:nvSpPr>
          <p:cNvPr id="31" name="Rectangle 3">
            <a:extLst>
              <a:ext uri="{FF2B5EF4-FFF2-40B4-BE49-F238E27FC236}">
                <a16:creationId xmlns:a16="http://schemas.microsoft.com/office/drawing/2014/main" id="{46356A4D-ACD6-4353-95FC-B02C95DA5845}"/>
              </a:ext>
            </a:extLst>
          </p:cNvPr>
          <p:cNvSpPr txBox="1">
            <a:spLocks noChangeArrowheads="1"/>
          </p:cNvSpPr>
          <p:nvPr/>
        </p:nvSpPr>
        <p:spPr>
          <a:xfrm>
            <a:off x="814387" y="3847615"/>
            <a:ext cx="10768013" cy="218171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95638" indent="-395638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3692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857216" indent="-329698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3231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31879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769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846311" indent="-263759" algn="l" defTabSz="527517" rtl="0" eaLnBrk="1" latinLnBrk="0" hangingPunct="1">
              <a:spcBef>
                <a:spcPct val="20000"/>
              </a:spcBef>
              <a:buFont typeface="Arial"/>
              <a:buChar char="–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373828" indent="-263759" algn="l" defTabSz="527517" rtl="0" eaLnBrk="1" latinLnBrk="0" hangingPunct="1">
              <a:spcBef>
                <a:spcPct val="20000"/>
              </a:spcBef>
              <a:buFont typeface="Arial"/>
              <a:buChar char="»"/>
              <a:defRPr sz="2308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901345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8863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56380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83898" indent="-263759" algn="l" defTabSz="527517" rtl="0" eaLnBrk="1" latinLnBrk="0" hangingPunct="1">
              <a:spcBef>
                <a:spcPct val="20000"/>
              </a:spcBef>
              <a:buFont typeface="Arial"/>
              <a:buChar char="•"/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This makes memory (cache) accesses very expensive</a:t>
            </a:r>
          </a:p>
          <a:p>
            <a:endParaRPr lang="en-US" sz="2000" dirty="0"/>
          </a:p>
          <a:p>
            <a:r>
              <a:rPr lang="en-US" sz="2400" b="1" dirty="0"/>
              <a:t>The hardware solution is to use a Translation Lookaside Buffer (TLB)</a:t>
            </a:r>
          </a:p>
          <a:p>
            <a:pPr lvl="1"/>
            <a:r>
              <a:rPr lang="en-US" sz="2000" dirty="0"/>
              <a:t>A small cache that keeps track of recently used address mappings to avoid having to do a page table lookup in main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6E18E-84CF-4AFA-A11E-27F41254B9A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F27EA-33B9-408A-BFE2-E762CB4E42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16488-FAF3-421C-A5DB-B7F835444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7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4115" grpId="0" build="p"/>
      <p:bldP spid="31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Making Address Translation Fast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E56B8E-9362-4725-BFF8-3D54CD1F92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8996" name="Rectangle 4"/>
          <p:cNvSpPr>
            <a:spLocks noChangeArrowheads="1"/>
          </p:cNvSpPr>
          <p:nvPr/>
        </p:nvSpPr>
        <p:spPr bwMode="auto">
          <a:xfrm>
            <a:off x="3810000" y="3390900"/>
            <a:ext cx="1752600" cy="2514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8997" name="Line 5"/>
          <p:cNvSpPr>
            <a:spLocks noChangeShapeType="1"/>
          </p:cNvSpPr>
          <p:nvPr/>
        </p:nvSpPr>
        <p:spPr bwMode="auto">
          <a:xfrm>
            <a:off x="3810000" y="36195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998" name="Line 6"/>
          <p:cNvSpPr>
            <a:spLocks noChangeShapeType="1"/>
          </p:cNvSpPr>
          <p:nvPr/>
        </p:nvSpPr>
        <p:spPr bwMode="auto">
          <a:xfrm>
            <a:off x="3810000" y="38481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8999" name="Line 7"/>
          <p:cNvSpPr>
            <a:spLocks noChangeShapeType="1"/>
          </p:cNvSpPr>
          <p:nvPr/>
        </p:nvSpPr>
        <p:spPr bwMode="auto">
          <a:xfrm>
            <a:off x="3810000" y="40767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00" name="Line 8"/>
          <p:cNvSpPr>
            <a:spLocks noChangeShapeType="1"/>
          </p:cNvSpPr>
          <p:nvPr/>
        </p:nvSpPr>
        <p:spPr bwMode="auto">
          <a:xfrm>
            <a:off x="3810000" y="43053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01" name="Line 9"/>
          <p:cNvSpPr>
            <a:spLocks noChangeShapeType="1"/>
          </p:cNvSpPr>
          <p:nvPr/>
        </p:nvSpPr>
        <p:spPr bwMode="auto">
          <a:xfrm>
            <a:off x="3810000" y="45339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02" name="Line 10"/>
          <p:cNvSpPr>
            <a:spLocks noChangeShapeType="1"/>
          </p:cNvSpPr>
          <p:nvPr/>
        </p:nvSpPr>
        <p:spPr bwMode="auto">
          <a:xfrm>
            <a:off x="3810000" y="47625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03" name="Line 11"/>
          <p:cNvSpPr>
            <a:spLocks noChangeShapeType="1"/>
          </p:cNvSpPr>
          <p:nvPr/>
        </p:nvSpPr>
        <p:spPr bwMode="auto">
          <a:xfrm>
            <a:off x="3810000" y="49911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04" name="Line 12"/>
          <p:cNvSpPr>
            <a:spLocks noChangeShapeType="1"/>
          </p:cNvSpPr>
          <p:nvPr/>
        </p:nvSpPr>
        <p:spPr bwMode="auto">
          <a:xfrm>
            <a:off x="3810000" y="52197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05" name="Line 13"/>
          <p:cNvSpPr>
            <a:spLocks noChangeShapeType="1"/>
          </p:cNvSpPr>
          <p:nvPr/>
        </p:nvSpPr>
        <p:spPr bwMode="auto">
          <a:xfrm>
            <a:off x="3810000" y="54483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06" name="Line 14"/>
          <p:cNvSpPr>
            <a:spLocks noChangeShapeType="1"/>
          </p:cNvSpPr>
          <p:nvPr/>
        </p:nvSpPr>
        <p:spPr bwMode="auto">
          <a:xfrm>
            <a:off x="3810000" y="5676900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09" name="Rectangle 17"/>
          <p:cNvSpPr>
            <a:spLocks noChangeArrowheads="1"/>
          </p:cNvSpPr>
          <p:nvPr/>
        </p:nvSpPr>
        <p:spPr bwMode="auto">
          <a:xfrm>
            <a:off x="8077200" y="3119438"/>
            <a:ext cx="1524000" cy="1828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9010" name="Line 18"/>
          <p:cNvSpPr>
            <a:spLocks noChangeShapeType="1"/>
          </p:cNvSpPr>
          <p:nvPr/>
        </p:nvSpPr>
        <p:spPr bwMode="auto">
          <a:xfrm>
            <a:off x="8077200" y="3348038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11" name="Line 19"/>
          <p:cNvSpPr>
            <a:spLocks noChangeShapeType="1"/>
          </p:cNvSpPr>
          <p:nvPr/>
        </p:nvSpPr>
        <p:spPr bwMode="auto">
          <a:xfrm>
            <a:off x="8077200" y="3576638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12" name="Line 20"/>
          <p:cNvSpPr>
            <a:spLocks noChangeShapeType="1"/>
          </p:cNvSpPr>
          <p:nvPr/>
        </p:nvSpPr>
        <p:spPr bwMode="auto">
          <a:xfrm>
            <a:off x="8077200" y="3805238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13" name="Line 21"/>
          <p:cNvSpPr>
            <a:spLocks noChangeShapeType="1"/>
          </p:cNvSpPr>
          <p:nvPr/>
        </p:nvSpPr>
        <p:spPr bwMode="auto">
          <a:xfrm>
            <a:off x="8077200" y="4033838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14" name="Line 22"/>
          <p:cNvSpPr>
            <a:spLocks noChangeShapeType="1"/>
          </p:cNvSpPr>
          <p:nvPr/>
        </p:nvSpPr>
        <p:spPr bwMode="auto">
          <a:xfrm>
            <a:off x="8077200" y="4262438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15" name="Line 23"/>
          <p:cNvSpPr>
            <a:spLocks noChangeShapeType="1"/>
          </p:cNvSpPr>
          <p:nvPr/>
        </p:nvSpPr>
        <p:spPr bwMode="auto">
          <a:xfrm>
            <a:off x="8077200" y="4491038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16" name="Line 24"/>
          <p:cNvSpPr>
            <a:spLocks noChangeShapeType="1"/>
          </p:cNvSpPr>
          <p:nvPr/>
        </p:nvSpPr>
        <p:spPr bwMode="auto">
          <a:xfrm>
            <a:off x="8077200" y="4719638"/>
            <a:ext cx="152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17" name="AutoShape 25"/>
          <p:cNvSpPr>
            <a:spLocks noChangeArrowheads="1"/>
          </p:cNvSpPr>
          <p:nvPr/>
        </p:nvSpPr>
        <p:spPr bwMode="auto">
          <a:xfrm>
            <a:off x="7962900" y="5076824"/>
            <a:ext cx="1828800" cy="1251170"/>
          </a:xfrm>
          <a:prstGeom prst="can">
            <a:avLst>
              <a:gd name="adj" fmla="val 1657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9018" name="Text Box 26"/>
          <p:cNvSpPr txBox="1">
            <a:spLocks noChangeArrowheads="1"/>
          </p:cNvSpPr>
          <p:nvPr/>
        </p:nvSpPr>
        <p:spPr bwMode="auto">
          <a:xfrm>
            <a:off x="4124852" y="2867026"/>
            <a:ext cx="1289584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Physical page</a:t>
            </a:r>
          </a:p>
          <a:p>
            <a:pPr algn="ctr"/>
            <a:r>
              <a:rPr lang="en-US" sz="1600" dirty="0"/>
              <a:t>base address</a:t>
            </a:r>
          </a:p>
        </p:txBody>
      </p:sp>
      <p:sp>
        <p:nvSpPr>
          <p:cNvPr id="1749019" name="Text Box 27"/>
          <p:cNvSpPr txBox="1">
            <a:spLocks noChangeArrowheads="1"/>
          </p:cNvSpPr>
          <p:nvPr/>
        </p:nvSpPr>
        <p:spPr bwMode="auto">
          <a:xfrm>
            <a:off x="8083550" y="2782372"/>
            <a:ext cx="15386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Main memory</a:t>
            </a:r>
          </a:p>
        </p:txBody>
      </p:sp>
      <p:sp>
        <p:nvSpPr>
          <p:cNvPr id="1749020" name="Line 28"/>
          <p:cNvSpPr>
            <a:spLocks noChangeShapeType="1"/>
          </p:cNvSpPr>
          <p:nvPr/>
        </p:nvSpPr>
        <p:spPr bwMode="auto">
          <a:xfrm>
            <a:off x="4572000" y="3529013"/>
            <a:ext cx="35115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21" name="Line 29"/>
          <p:cNvSpPr>
            <a:spLocks noChangeShapeType="1"/>
          </p:cNvSpPr>
          <p:nvPr/>
        </p:nvSpPr>
        <p:spPr bwMode="auto">
          <a:xfrm flipV="1">
            <a:off x="4572000" y="3224213"/>
            <a:ext cx="3505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22" name="Line 30"/>
          <p:cNvSpPr>
            <a:spLocks noChangeShapeType="1"/>
          </p:cNvSpPr>
          <p:nvPr/>
        </p:nvSpPr>
        <p:spPr bwMode="auto">
          <a:xfrm flipV="1">
            <a:off x="4572000" y="3857625"/>
            <a:ext cx="3511550" cy="52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23" name="Line 31"/>
          <p:cNvSpPr>
            <a:spLocks noChangeShapeType="1"/>
          </p:cNvSpPr>
          <p:nvPr/>
        </p:nvSpPr>
        <p:spPr bwMode="auto">
          <a:xfrm>
            <a:off x="4572000" y="4824413"/>
            <a:ext cx="3543300" cy="69532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24" name="Line 32"/>
          <p:cNvSpPr>
            <a:spLocks noChangeShapeType="1"/>
          </p:cNvSpPr>
          <p:nvPr/>
        </p:nvSpPr>
        <p:spPr bwMode="auto">
          <a:xfrm>
            <a:off x="4572000" y="4138612"/>
            <a:ext cx="35052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25" name="Line 33"/>
          <p:cNvSpPr>
            <a:spLocks noChangeShapeType="1"/>
          </p:cNvSpPr>
          <p:nvPr/>
        </p:nvSpPr>
        <p:spPr bwMode="auto">
          <a:xfrm flipV="1">
            <a:off x="4572000" y="3400425"/>
            <a:ext cx="3511550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26" name="Line 34"/>
          <p:cNvSpPr>
            <a:spLocks noChangeShapeType="1"/>
          </p:cNvSpPr>
          <p:nvPr/>
        </p:nvSpPr>
        <p:spPr bwMode="auto">
          <a:xfrm flipV="1">
            <a:off x="4572000" y="4086225"/>
            <a:ext cx="3511550" cy="509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27" name="Line 35"/>
          <p:cNvSpPr>
            <a:spLocks noChangeShapeType="1"/>
          </p:cNvSpPr>
          <p:nvPr/>
        </p:nvSpPr>
        <p:spPr bwMode="auto">
          <a:xfrm flipV="1">
            <a:off x="4572000" y="4314825"/>
            <a:ext cx="3511550" cy="814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29" name="Line 37"/>
          <p:cNvSpPr>
            <a:spLocks noChangeShapeType="1"/>
          </p:cNvSpPr>
          <p:nvPr/>
        </p:nvSpPr>
        <p:spPr bwMode="auto">
          <a:xfrm>
            <a:off x="4572000" y="5357813"/>
            <a:ext cx="3543300" cy="42493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30" name="Line 38"/>
          <p:cNvSpPr>
            <a:spLocks noChangeShapeType="1"/>
          </p:cNvSpPr>
          <p:nvPr/>
        </p:nvSpPr>
        <p:spPr bwMode="auto">
          <a:xfrm flipV="1">
            <a:off x="4572000" y="3653412"/>
            <a:ext cx="3498850" cy="19330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31" name="Line 39"/>
          <p:cNvSpPr>
            <a:spLocks noChangeShapeType="1"/>
          </p:cNvSpPr>
          <p:nvPr/>
        </p:nvSpPr>
        <p:spPr bwMode="auto">
          <a:xfrm>
            <a:off x="4572000" y="5738813"/>
            <a:ext cx="3543300" cy="34979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33" name="Rectangle 41"/>
          <p:cNvSpPr>
            <a:spLocks noChangeArrowheads="1"/>
          </p:cNvSpPr>
          <p:nvPr/>
        </p:nvSpPr>
        <p:spPr bwMode="auto">
          <a:xfrm>
            <a:off x="8115300" y="5367338"/>
            <a:ext cx="1524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9034" name="Rectangle 42"/>
          <p:cNvSpPr>
            <a:spLocks noChangeArrowheads="1"/>
          </p:cNvSpPr>
          <p:nvPr/>
        </p:nvSpPr>
        <p:spPr bwMode="auto">
          <a:xfrm>
            <a:off x="8115300" y="5672138"/>
            <a:ext cx="1524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9035" name="Rectangle 43"/>
          <p:cNvSpPr>
            <a:spLocks noChangeArrowheads="1"/>
          </p:cNvSpPr>
          <p:nvPr/>
        </p:nvSpPr>
        <p:spPr bwMode="auto">
          <a:xfrm>
            <a:off x="8115300" y="5976938"/>
            <a:ext cx="1524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9037" name="Line 45"/>
          <p:cNvSpPr>
            <a:spLocks noChangeShapeType="1"/>
          </p:cNvSpPr>
          <p:nvPr/>
        </p:nvSpPr>
        <p:spPr bwMode="auto">
          <a:xfrm>
            <a:off x="4038600" y="3390900"/>
            <a:ext cx="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9038" name="Text Box 46"/>
          <p:cNvSpPr txBox="1">
            <a:spLocks noChangeArrowheads="1"/>
          </p:cNvSpPr>
          <p:nvPr/>
        </p:nvSpPr>
        <p:spPr bwMode="auto">
          <a:xfrm>
            <a:off x="8271932" y="4981575"/>
            <a:ext cx="13440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Disk storage</a:t>
            </a:r>
          </a:p>
        </p:txBody>
      </p:sp>
      <p:sp>
        <p:nvSpPr>
          <p:cNvPr id="1749039" name="Rectangle 47"/>
          <p:cNvSpPr>
            <a:spLocks noChangeArrowheads="1"/>
          </p:cNvSpPr>
          <p:nvPr/>
        </p:nvSpPr>
        <p:spPr bwMode="auto">
          <a:xfrm>
            <a:off x="2514600" y="1343025"/>
            <a:ext cx="12954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9040" name="Text Box 48"/>
          <p:cNvSpPr txBox="1">
            <a:spLocks noChangeArrowheads="1"/>
          </p:cNvSpPr>
          <p:nvPr/>
        </p:nvSpPr>
        <p:spPr bwMode="auto">
          <a:xfrm>
            <a:off x="2362200" y="1062038"/>
            <a:ext cx="13387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Virtual page #</a:t>
            </a:r>
          </a:p>
        </p:txBody>
      </p:sp>
      <p:sp>
        <p:nvSpPr>
          <p:cNvPr id="1749041" name="Text Box 49"/>
          <p:cNvSpPr txBox="1">
            <a:spLocks noChangeArrowheads="1"/>
          </p:cNvSpPr>
          <p:nvPr/>
        </p:nvSpPr>
        <p:spPr bwMode="auto">
          <a:xfrm>
            <a:off x="3778250" y="3109913"/>
            <a:ext cx="30168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V</a:t>
            </a:r>
          </a:p>
        </p:txBody>
      </p:sp>
      <p:sp>
        <p:nvSpPr>
          <p:cNvPr id="1749042" name="Text Box 50"/>
          <p:cNvSpPr txBox="1">
            <a:spLocks noChangeArrowheads="1"/>
          </p:cNvSpPr>
          <p:nvPr/>
        </p:nvSpPr>
        <p:spPr bwMode="auto">
          <a:xfrm>
            <a:off x="3824288" y="3351214"/>
            <a:ext cx="290512" cy="2606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0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0</a:t>
            </a:r>
          </a:p>
          <a:p>
            <a:r>
              <a:rPr lang="en-US" sz="1500"/>
              <a:t>1</a:t>
            </a:r>
          </a:p>
          <a:p>
            <a:r>
              <a:rPr lang="en-US" sz="1500"/>
              <a:t>0</a:t>
            </a:r>
          </a:p>
        </p:txBody>
      </p:sp>
      <p:sp>
        <p:nvSpPr>
          <p:cNvPr id="1749044" name="Line 52"/>
          <p:cNvSpPr>
            <a:spLocks noChangeShapeType="1"/>
          </p:cNvSpPr>
          <p:nvPr/>
        </p:nvSpPr>
        <p:spPr bwMode="auto">
          <a:xfrm>
            <a:off x="3048000" y="4162425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89"/>
          <p:cNvGrpSpPr>
            <a:grpSpLocks/>
          </p:cNvGrpSpPr>
          <p:nvPr/>
        </p:nvGrpSpPr>
        <p:grpSpPr bwMode="auto">
          <a:xfrm>
            <a:off x="5105400" y="990601"/>
            <a:ext cx="2820988" cy="2032001"/>
            <a:chOff x="2060" y="450"/>
            <a:chExt cx="1777" cy="1280"/>
          </a:xfrm>
        </p:grpSpPr>
        <p:sp>
          <p:nvSpPr>
            <p:cNvPr id="1749047" name="Rectangle 55"/>
            <p:cNvSpPr>
              <a:spLocks noChangeArrowheads="1"/>
            </p:cNvSpPr>
            <p:nvPr/>
          </p:nvSpPr>
          <p:spPr bwMode="auto">
            <a:xfrm>
              <a:off x="3020" y="777"/>
              <a:ext cx="816" cy="72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49" name="Line 57"/>
            <p:cNvSpPr>
              <a:spLocks noChangeShapeType="1"/>
            </p:cNvSpPr>
            <p:nvPr/>
          </p:nvSpPr>
          <p:spPr bwMode="auto">
            <a:xfrm>
              <a:off x="3020" y="921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50" name="Line 58"/>
            <p:cNvSpPr>
              <a:spLocks noChangeShapeType="1"/>
            </p:cNvSpPr>
            <p:nvPr/>
          </p:nvSpPr>
          <p:spPr bwMode="auto">
            <a:xfrm>
              <a:off x="3020" y="1065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51" name="Line 59"/>
            <p:cNvSpPr>
              <a:spLocks noChangeShapeType="1"/>
            </p:cNvSpPr>
            <p:nvPr/>
          </p:nvSpPr>
          <p:spPr bwMode="auto">
            <a:xfrm>
              <a:off x="3020" y="1209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52" name="Line 60"/>
            <p:cNvSpPr>
              <a:spLocks noChangeShapeType="1"/>
            </p:cNvSpPr>
            <p:nvPr/>
          </p:nvSpPr>
          <p:spPr bwMode="auto">
            <a:xfrm>
              <a:off x="3020" y="1353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55" name="Rectangle 63"/>
            <p:cNvSpPr>
              <a:spLocks noChangeArrowheads="1"/>
            </p:cNvSpPr>
            <p:nvPr/>
          </p:nvSpPr>
          <p:spPr bwMode="auto">
            <a:xfrm>
              <a:off x="2060" y="777"/>
              <a:ext cx="960" cy="72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56" name="Line 64"/>
            <p:cNvSpPr>
              <a:spLocks noChangeShapeType="1"/>
            </p:cNvSpPr>
            <p:nvPr/>
          </p:nvSpPr>
          <p:spPr bwMode="auto">
            <a:xfrm>
              <a:off x="2060" y="921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57" name="Line 65"/>
            <p:cNvSpPr>
              <a:spLocks noChangeShapeType="1"/>
            </p:cNvSpPr>
            <p:nvPr/>
          </p:nvSpPr>
          <p:spPr bwMode="auto">
            <a:xfrm>
              <a:off x="2060" y="1065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58" name="Line 66"/>
            <p:cNvSpPr>
              <a:spLocks noChangeShapeType="1"/>
            </p:cNvSpPr>
            <p:nvPr/>
          </p:nvSpPr>
          <p:spPr bwMode="auto">
            <a:xfrm>
              <a:off x="2060" y="1209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59" name="Line 67"/>
            <p:cNvSpPr>
              <a:spLocks noChangeShapeType="1"/>
            </p:cNvSpPr>
            <p:nvPr/>
          </p:nvSpPr>
          <p:spPr bwMode="auto">
            <a:xfrm>
              <a:off x="2060" y="1353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62" name="Text Box 70"/>
            <p:cNvSpPr txBox="1">
              <a:spLocks noChangeArrowheads="1"/>
            </p:cNvSpPr>
            <p:nvPr/>
          </p:nvSpPr>
          <p:spPr bwMode="auto">
            <a:xfrm>
              <a:off x="2060" y="777"/>
              <a:ext cx="183" cy="7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500"/>
                <a:t>1</a:t>
              </a:r>
            </a:p>
            <a:p>
              <a:r>
                <a:rPr lang="en-US" sz="1500"/>
                <a:t>1</a:t>
              </a:r>
            </a:p>
            <a:p>
              <a:r>
                <a:rPr lang="en-US" sz="1500"/>
                <a:t>1</a:t>
              </a:r>
            </a:p>
            <a:p>
              <a:r>
                <a:rPr lang="en-US" sz="1500"/>
                <a:t>0</a:t>
              </a:r>
            </a:p>
            <a:p>
              <a:r>
                <a:rPr lang="en-US" sz="1500"/>
                <a:t>1</a:t>
              </a:r>
            </a:p>
          </p:txBody>
        </p:sp>
        <p:sp>
          <p:nvSpPr>
            <p:cNvPr id="1749063" name="Line 71"/>
            <p:cNvSpPr>
              <a:spLocks noChangeShapeType="1"/>
            </p:cNvSpPr>
            <p:nvPr/>
          </p:nvSpPr>
          <p:spPr bwMode="auto">
            <a:xfrm>
              <a:off x="2204" y="777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64" name="Text Box 72"/>
            <p:cNvSpPr txBox="1">
              <a:spLocks noChangeArrowheads="1"/>
            </p:cNvSpPr>
            <p:nvPr/>
          </p:nvSpPr>
          <p:spPr bwMode="auto">
            <a:xfrm>
              <a:off x="2396" y="600"/>
              <a:ext cx="291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Tag</a:t>
              </a:r>
            </a:p>
          </p:txBody>
        </p:sp>
        <p:sp>
          <p:nvSpPr>
            <p:cNvPr id="1749065" name="Text Box 73"/>
            <p:cNvSpPr txBox="1">
              <a:spLocks noChangeArrowheads="1"/>
            </p:cNvSpPr>
            <p:nvPr/>
          </p:nvSpPr>
          <p:spPr bwMode="auto">
            <a:xfrm>
              <a:off x="3025" y="450"/>
              <a:ext cx="812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Physical page</a:t>
              </a:r>
            </a:p>
            <a:p>
              <a:pPr algn="ctr"/>
              <a:r>
                <a:rPr lang="en-US" sz="1600" dirty="0"/>
                <a:t>base address</a:t>
              </a:r>
            </a:p>
          </p:txBody>
        </p:sp>
        <p:sp>
          <p:nvSpPr>
            <p:cNvPr id="1749066" name="Text Box 74"/>
            <p:cNvSpPr txBox="1">
              <a:spLocks noChangeArrowheads="1"/>
            </p:cNvSpPr>
            <p:nvPr/>
          </p:nvSpPr>
          <p:spPr bwMode="auto">
            <a:xfrm>
              <a:off x="2060" y="600"/>
              <a:ext cx="190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V</a:t>
              </a:r>
            </a:p>
          </p:txBody>
        </p:sp>
        <p:sp>
          <p:nvSpPr>
            <p:cNvPr id="1749067" name="Text Box 75"/>
            <p:cNvSpPr txBox="1">
              <a:spLocks noChangeArrowheads="1"/>
            </p:cNvSpPr>
            <p:nvPr/>
          </p:nvSpPr>
          <p:spPr bwMode="auto">
            <a:xfrm>
              <a:off x="2828" y="1497"/>
              <a:ext cx="33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/>
                <a:t>TLB</a:t>
              </a:r>
            </a:p>
          </p:txBody>
        </p:sp>
      </p:grpSp>
      <p:sp>
        <p:nvSpPr>
          <p:cNvPr id="1749069" name="Text Box 77"/>
          <p:cNvSpPr txBox="1">
            <a:spLocks noChangeArrowheads="1"/>
          </p:cNvSpPr>
          <p:nvPr/>
        </p:nvSpPr>
        <p:spPr bwMode="auto">
          <a:xfrm>
            <a:off x="3173933" y="5940972"/>
            <a:ext cx="319142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Page Table </a:t>
            </a:r>
            <a:r>
              <a:rPr lang="en-US" dirty="0"/>
              <a:t>(in physical memory)</a:t>
            </a: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7162800" y="1647825"/>
            <a:ext cx="920750" cy="3171886"/>
            <a:chOff x="3356" y="801"/>
            <a:chExt cx="580" cy="2062"/>
          </a:xfrm>
        </p:grpSpPr>
        <p:sp>
          <p:nvSpPr>
            <p:cNvPr id="1749070" name="Line 78"/>
            <p:cNvSpPr>
              <a:spLocks noChangeShapeType="1"/>
            </p:cNvSpPr>
            <p:nvPr/>
          </p:nvSpPr>
          <p:spPr bwMode="auto">
            <a:xfrm>
              <a:off x="3356" y="801"/>
              <a:ext cx="563" cy="13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71" name="Line 79"/>
            <p:cNvSpPr>
              <a:spLocks noChangeShapeType="1"/>
            </p:cNvSpPr>
            <p:nvPr/>
          </p:nvSpPr>
          <p:spPr bwMode="auto">
            <a:xfrm>
              <a:off x="3356" y="945"/>
              <a:ext cx="576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72" name="Line 80"/>
            <p:cNvSpPr>
              <a:spLocks noChangeShapeType="1"/>
            </p:cNvSpPr>
            <p:nvPr/>
          </p:nvSpPr>
          <p:spPr bwMode="auto">
            <a:xfrm>
              <a:off x="3356" y="1089"/>
              <a:ext cx="580" cy="13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73" name="Line 81"/>
            <p:cNvSpPr>
              <a:spLocks noChangeShapeType="1"/>
            </p:cNvSpPr>
            <p:nvPr/>
          </p:nvSpPr>
          <p:spPr bwMode="auto">
            <a:xfrm>
              <a:off x="3356" y="1329"/>
              <a:ext cx="572" cy="15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9074" name="Line 82"/>
          <p:cNvSpPr>
            <a:spLocks noChangeShapeType="1"/>
          </p:cNvSpPr>
          <p:nvPr/>
        </p:nvSpPr>
        <p:spPr bwMode="auto">
          <a:xfrm>
            <a:off x="3054350" y="1571625"/>
            <a:ext cx="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" name="Group 88"/>
          <p:cNvGrpSpPr>
            <a:grpSpLocks/>
          </p:cNvGrpSpPr>
          <p:nvPr/>
        </p:nvGrpSpPr>
        <p:grpSpPr bwMode="auto">
          <a:xfrm>
            <a:off x="3054350" y="1685925"/>
            <a:ext cx="2819400" cy="1219200"/>
            <a:chOff x="768" y="816"/>
            <a:chExt cx="1776" cy="768"/>
          </a:xfrm>
        </p:grpSpPr>
        <p:sp>
          <p:nvSpPr>
            <p:cNvPr id="1749061" name="Line 69"/>
            <p:cNvSpPr>
              <a:spLocks noChangeShapeType="1"/>
            </p:cNvSpPr>
            <p:nvPr/>
          </p:nvSpPr>
          <p:spPr bwMode="auto">
            <a:xfrm>
              <a:off x="768" y="158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9078" name="Line 86"/>
            <p:cNvSpPr>
              <a:spLocks noChangeShapeType="1"/>
            </p:cNvSpPr>
            <p:nvPr/>
          </p:nvSpPr>
          <p:spPr bwMode="auto">
            <a:xfrm flipV="1">
              <a:off x="2544" y="816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" name="TextBox 72"/>
          <p:cNvSpPr txBox="1"/>
          <p:nvPr/>
        </p:nvSpPr>
        <p:spPr>
          <a:xfrm rot="16200000">
            <a:off x="1438918" y="3514305"/>
            <a:ext cx="1923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Page table register</a:t>
            </a:r>
          </a:p>
        </p:txBody>
      </p:sp>
      <p:cxnSp>
        <p:nvCxnSpPr>
          <p:cNvPr id="74" name="Straight Arrow Connector 73"/>
          <p:cNvCxnSpPr/>
          <p:nvPr/>
        </p:nvCxnSpPr>
        <p:spPr bwMode="auto">
          <a:xfrm>
            <a:off x="2590800" y="3476625"/>
            <a:ext cx="121920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72CB27-6C21-4BBD-82A2-AB0744DAF0F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21582D-9A50-4D37-87F1-67695117C9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6C6922-8A03-4EF1-B3BC-3FEAF0358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 TLB in the Memory Hierarchy</a:t>
            </a:r>
          </a:p>
        </p:txBody>
      </p:sp>
      <p:sp>
        <p:nvSpPr>
          <p:cNvPr id="17438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A TLB miss – is it a page fault or merely a TLB miss? </a:t>
            </a:r>
          </a:p>
          <a:p>
            <a:pPr lvl="1">
              <a:spcBef>
                <a:spcPts val="600"/>
              </a:spcBef>
            </a:pPr>
            <a:r>
              <a:rPr lang="en-US" sz="1800" dirty="0"/>
              <a:t>If the page is loaded into main memory, then the TLB miss can be handled by loading the translation information from the page table into the TLB (10’s of cycles )</a:t>
            </a:r>
          </a:p>
          <a:p>
            <a:pPr lvl="1">
              <a:spcBef>
                <a:spcPts val="600"/>
              </a:spcBef>
            </a:pPr>
            <a:r>
              <a:rPr lang="en-US" sz="1800" dirty="0"/>
              <a:t>If the page is not in main memory, then it’s a true page fault (1,000,000’s)</a:t>
            </a:r>
          </a:p>
          <a:p>
            <a:pPr lvl="1">
              <a:spcBef>
                <a:spcPts val="600"/>
              </a:spcBef>
            </a:pPr>
            <a:endParaRPr lang="en-US" sz="2000" b="1" dirty="0"/>
          </a:p>
          <a:p>
            <a:pPr>
              <a:spcBef>
                <a:spcPts val="600"/>
              </a:spcBef>
            </a:pPr>
            <a:r>
              <a:rPr lang="en-US" sz="2000" b="1" dirty="0"/>
              <a:t>TLB misses are much more frequent than true page faults</a:t>
            </a:r>
          </a:p>
        </p:txBody>
      </p:sp>
      <p:sp>
        <p:nvSpPr>
          <p:cNvPr id="1743877" name="Line 5"/>
          <p:cNvSpPr>
            <a:spLocks noChangeShapeType="1"/>
          </p:cNvSpPr>
          <p:nvPr/>
        </p:nvSpPr>
        <p:spPr bwMode="auto">
          <a:xfrm>
            <a:off x="2574925" y="1321973"/>
            <a:ext cx="977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78" name="Line 6"/>
          <p:cNvSpPr>
            <a:spLocks noChangeShapeType="1"/>
          </p:cNvSpPr>
          <p:nvPr/>
        </p:nvSpPr>
        <p:spPr bwMode="auto">
          <a:xfrm>
            <a:off x="3565525" y="1333952"/>
            <a:ext cx="0" cy="87447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79" name="Line 7"/>
          <p:cNvSpPr>
            <a:spLocks noChangeShapeType="1"/>
          </p:cNvSpPr>
          <p:nvPr/>
        </p:nvSpPr>
        <p:spPr bwMode="auto">
          <a:xfrm flipH="1">
            <a:off x="2524125" y="2244359"/>
            <a:ext cx="1054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80" name="Rectangle 8"/>
          <p:cNvSpPr>
            <a:spLocks noChangeArrowheads="1"/>
          </p:cNvSpPr>
          <p:nvPr/>
        </p:nvSpPr>
        <p:spPr bwMode="auto">
          <a:xfrm>
            <a:off x="2625725" y="1669366"/>
            <a:ext cx="524182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CPU</a:t>
            </a:r>
          </a:p>
        </p:txBody>
      </p:sp>
      <p:sp>
        <p:nvSpPr>
          <p:cNvPr id="1743881" name="Rectangle 9"/>
          <p:cNvSpPr>
            <a:spLocks noChangeArrowheads="1"/>
          </p:cNvSpPr>
          <p:nvPr/>
        </p:nvSpPr>
        <p:spPr bwMode="auto">
          <a:xfrm>
            <a:off x="4225925" y="1357910"/>
            <a:ext cx="1066800" cy="8505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b="1"/>
              <a:t>TLB</a:t>
            </a:r>
          </a:p>
          <a:p>
            <a:pPr algn="ctr"/>
            <a:r>
              <a:rPr lang="en-US" b="1"/>
              <a:t>Lookup</a:t>
            </a:r>
          </a:p>
        </p:txBody>
      </p:sp>
      <p:sp>
        <p:nvSpPr>
          <p:cNvPr id="1743882" name="Rectangle 10"/>
          <p:cNvSpPr>
            <a:spLocks noChangeArrowheads="1"/>
          </p:cNvSpPr>
          <p:nvPr/>
        </p:nvSpPr>
        <p:spPr bwMode="auto">
          <a:xfrm>
            <a:off x="6054725" y="1357910"/>
            <a:ext cx="1066800" cy="8505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b="1"/>
              <a:t>Cache</a:t>
            </a:r>
          </a:p>
        </p:txBody>
      </p:sp>
      <p:sp>
        <p:nvSpPr>
          <p:cNvPr id="1743883" name="Rectangle 11"/>
          <p:cNvSpPr>
            <a:spLocks noChangeArrowheads="1"/>
          </p:cNvSpPr>
          <p:nvPr/>
        </p:nvSpPr>
        <p:spPr bwMode="auto">
          <a:xfrm>
            <a:off x="8023225" y="1369889"/>
            <a:ext cx="1066800" cy="8505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b="1"/>
              <a:t>Main</a:t>
            </a:r>
          </a:p>
          <a:p>
            <a:pPr algn="ctr"/>
            <a:r>
              <a:rPr lang="en-US" b="1"/>
              <a:t>Memory</a:t>
            </a:r>
          </a:p>
        </p:txBody>
      </p:sp>
      <p:sp>
        <p:nvSpPr>
          <p:cNvPr id="1743884" name="Line 12"/>
          <p:cNvSpPr>
            <a:spLocks noChangeShapeType="1"/>
          </p:cNvSpPr>
          <p:nvPr/>
        </p:nvSpPr>
        <p:spPr bwMode="auto">
          <a:xfrm>
            <a:off x="3578225" y="1489680"/>
            <a:ext cx="622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85" name="Line 13"/>
          <p:cNvSpPr>
            <a:spLocks noChangeShapeType="1"/>
          </p:cNvSpPr>
          <p:nvPr/>
        </p:nvSpPr>
        <p:spPr bwMode="auto">
          <a:xfrm>
            <a:off x="5292725" y="1489680"/>
            <a:ext cx="73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86" name="Line 14"/>
          <p:cNvSpPr>
            <a:spLocks noChangeShapeType="1"/>
          </p:cNvSpPr>
          <p:nvPr/>
        </p:nvSpPr>
        <p:spPr bwMode="auto">
          <a:xfrm>
            <a:off x="7134225" y="1465721"/>
            <a:ext cx="863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87" name="Line 15"/>
          <p:cNvSpPr>
            <a:spLocks noChangeShapeType="1"/>
          </p:cNvSpPr>
          <p:nvPr/>
        </p:nvSpPr>
        <p:spPr bwMode="auto">
          <a:xfrm flipH="1">
            <a:off x="7794625" y="2076652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88" name="Line 16"/>
          <p:cNvSpPr>
            <a:spLocks noChangeShapeType="1"/>
          </p:cNvSpPr>
          <p:nvPr/>
        </p:nvSpPr>
        <p:spPr bwMode="auto">
          <a:xfrm>
            <a:off x="7820025" y="2088631"/>
            <a:ext cx="12700" cy="166508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89" name="Line 17"/>
          <p:cNvSpPr>
            <a:spLocks noChangeShapeType="1"/>
          </p:cNvSpPr>
          <p:nvPr/>
        </p:nvSpPr>
        <p:spPr bwMode="auto">
          <a:xfrm flipH="1" flipV="1">
            <a:off x="3870325" y="3753719"/>
            <a:ext cx="1930400" cy="1197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90" name="Line 18"/>
          <p:cNvSpPr>
            <a:spLocks noChangeShapeType="1"/>
          </p:cNvSpPr>
          <p:nvPr/>
        </p:nvSpPr>
        <p:spPr bwMode="auto">
          <a:xfrm flipH="1" flipV="1">
            <a:off x="3870325" y="2100612"/>
            <a:ext cx="0" cy="165310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91" name="Line 19"/>
          <p:cNvSpPr>
            <a:spLocks noChangeShapeType="1"/>
          </p:cNvSpPr>
          <p:nvPr/>
        </p:nvSpPr>
        <p:spPr bwMode="auto">
          <a:xfrm flipH="1" flipV="1">
            <a:off x="3565525" y="2089297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93" name="Line 21"/>
          <p:cNvSpPr>
            <a:spLocks noChangeShapeType="1"/>
          </p:cNvSpPr>
          <p:nvPr/>
        </p:nvSpPr>
        <p:spPr bwMode="auto">
          <a:xfrm flipH="1">
            <a:off x="7121525" y="2100611"/>
            <a:ext cx="279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95" name="Line 23"/>
          <p:cNvSpPr>
            <a:spLocks noChangeShapeType="1"/>
          </p:cNvSpPr>
          <p:nvPr/>
        </p:nvSpPr>
        <p:spPr bwMode="auto">
          <a:xfrm>
            <a:off x="5800725" y="2100612"/>
            <a:ext cx="0" cy="165310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897" name="Rectangle 25"/>
          <p:cNvSpPr>
            <a:spLocks noChangeArrowheads="1"/>
          </p:cNvSpPr>
          <p:nvPr/>
        </p:nvSpPr>
        <p:spPr bwMode="auto">
          <a:xfrm>
            <a:off x="3603625" y="1238121"/>
            <a:ext cx="391646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VA</a:t>
            </a:r>
          </a:p>
        </p:txBody>
      </p:sp>
      <p:sp>
        <p:nvSpPr>
          <p:cNvPr id="1743898" name="Rectangle 26"/>
          <p:cNvSpPr>
            <a:spLocks noChangeArrowheads="1"/>
          </p:cNvSpPr>
          <p:nvPr/>
        </p:nvSpPr>
        <p:spPr bwMode="auto">
          <a:xfrm>
            <a:off x="5318126" y="1238121"/>
            <a:ext cx="375487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PA</a:t>
            </a:r>
          </a:p>
        </p:txBody>
      </p:sp>
      <p:sp>
        <p:nvSpPr>
          <p:cNvPr id="1743899" name="Rectangle 27"/>
          <p:cNvSpPr>
            <a:spLocks noChangeArrowheads="1"/>
          </p:cNvSpPr>
          <p:nvPr/>
        </p:nvSpPr>
        <p:spPr bwMode="auto">
          <a:xfrm>
            <a:off x="7185026" y="1214163"/>
            <a:ext cx="554639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miss</a:t>
            </a:r>
          </a:p>
        </p:txBody>
      </p:sp>
      <p:sp>
        <p:nvSpPr>
          <p:cNvPr id="1743900" name="Rectangle 28"/>
          <p:cNvSpPr>
            <a:spLocks noChangeArrowheads="1"/>
          </p:cNvSpPr>
          <p:nvPr/>
        </p:nvSpPr>
        <p:spPr bwMode="auto">
          <a:xfrm>
            <a:off x="5953126" y="2280297"/>
            <a:ext cx="387927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hit</a:t>
            </a:r>
          </a:p>
        </p:txBody>
      </p:sp>
      <p:sp>
        <p:nvSpPr>
          <p:cNvPr id="1743901" name="Rectangle 29"/>
          <p:cNvSpPr>
            <a:spLocks noChangeArrowheads="1"/>
          </p:cNvSpPr>
          <p:nvPr/>
        </p:nvSpPr>
        <p:spPr bwMode="auto">
          <a:xfrm>
            <a:off x="6334125" y="3490180"/>
            <a:ext cx="555088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data</a:t>
            </a:r>
          </a:p>
        </p:txBody>
      </p:sp>
      <p:sp>
        <p:nvSpPr>
          <p:cNvPr id="1743902" name="Rectangle 30"/>
          <p:cNvSpPr>
            <a:spLocks noChangeArrowheads="1"/>
          </p:cNvSpPr>
          <p:nvPr/>
        </p:nvSpPr>
        <p:spPr bwMode="auto">
          <a:xfrm>
            <a:off x="4225925" y="2651646"/>
            <a:ext cx="1066800" cy="8505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b="1"/>
              <a:t>Trans-</a:t>
            </a:r>
          </a:p>
          <a:p>
            <a:pPr algn="ctr"/>
            <a:r>
              <a:rPr lang="en-US" b="1"/>
              <a:t>lation</a:t>
            </a:r>
          </a:p>
        </p:txBody>
      </p:sp>
      <p:sp>
        <p:nvSpPr>
          <p:cNvPr id="1743903" name="Rectangle 31"/>
          <p:cNvSpPr>
            <a:spLocks noChangeArrowheads="1"/>
          </p:cNvSpPr>
          <p:nvPr/>
        </p:nvSpPr>
        <p:spPr bwMode="auto">
          <a:xfrm>
            <a:off x="5318126" y="1022498"/>
            <a:ext cx="387927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/>
              <a:t>hit</a:t>
            </a:r>
          </a:p>
        </p:txBody>
      </p:sp>
      <p:sp>
        <p:nvSpPr>
          <p:cNvPr id="1743904" name="Line 32"/>
          <p:cNvSpPr>
            <a:spLocks noChangeShapeType="1"/>
          </p:cNvSpPr>
          <p:nvPr/>
        </p:nvSpPr>
        <p:spPr bwMode="auto">
          <a:xfrm>
            <a:off x="4581525" y="2232380"/>
            <a:ext cx="0" cy="39530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905" name="Rectangle 33"/>
          <p:cNvSpPr>
            <a:spLocks noChangeArrowheads="1"/>
          </p:cNvSpPr>
          <p:nvPr/>
        </p:nvSpPr>
        <p:spPr bwMode="auto">
          <a:xfrm>
            <a:off x="3895726" y="2278467"/>
            <a:ext cx="554639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miss</a:t>
            </a:r>
          </a:p>
        </p:txBody>
      </p:sp>
      <p:sp>
        <p:nvSpPr>
          <p:cNvPr id="1743906" name="Line 34"/>
          <p:cNvSpPr>
            <a:spLocks noChangeShapeType="1"/>
          </p:cNvSpPr>
          <p:nvPr/>
        </p:nvSpPr>
        <p:spPr bwMode="auto">
          <a:xfrm>
            <a:off x="4759325" y="3550075"/>
            <a:ext cx="0" cy="8385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907" name="Line 35"/>
          <p:cNvSpPr>
            <a:spLocks noChangeShapeType="1"/>
          </p:cNvSpPr>
          <p:nvPr/>
        </p:nvSpPr>
        <p:spPr bwMode="auto">
          <a:xfrm>
            <a:off x="4772025" y="3645907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908" name="Line 36"/>
          <p:cNvSpPr>
            <a:spLocks noChangeShapeType="1"/>
          </p:cNvSpPr>
          <p:nvPr/>
        </p:nvSpPr>
        <p:spPr bwMode="auto">
          <a:xfrm flipV="1">
            <a:off x="5445125" y="1477701"/>
            <a:ext cx="0" cy="218018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909" name="Line 37"/>
          <p:cNvSpPr>
            <a:spLocks noChangeShapeType="1"/>
          </p:cNvSpPr>
          <p:nvPr/>
        </p:nvSpPr>
        <p:spPr bwMode="auto">
          <a:xfrm flipH="1">
            <a:off x="5775325" y="3765697"/>
            <a:ext cx="203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3911" name="Rectangle 39"/>
          <p:cNvSpPr>
            <a:spLocks noChangeArrowheads="1"/>
          </p:cNvSpPr>
          <p:nvPr/>
        </p:nvSpPr>
        <p:spPr bwMode="auto">
          <a:xfrm>
            <a:off x="6334126" y="1022498"/>
            <a:ext cx="423193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¾ t</a:t>
            </a:r>
          </a:p>
        </p:txBody>
      </p:sp>
      <p:sp>
        <p:nvSpPr>
          <p:cNvPr id="1743912" name="Rectangle 40"/>
          <p:cNvSpPr>
            <a:spLocks noChangeArrowheads="1"/>
          </p:cNvSpPr>
          <p:nvPr/>
        </p:nvSpPr>
        <p:spPr bwMode="auto">
          <a:xfrm>
            <a:off x="4454525" y="1034477"/>
            <a:ext cx="466474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/>
              <a:t>¼  t</a:t>
            </a:r>
          </a:p>
        </p:txBody>
      </p:sp>
      <p:sp>
        <p:nvSpPr>
          <p:cNvPr id="1743915" name="Line 43"/>
          <p:cNvSpPr>
            <a:spLocks noChangeShapeType="1"/>
          </p:cNvSpPr>
          <p:nvPr/>
        </p:nvSpPr>
        <p:spPr bwMode="auto">
          <a:xfrm>
            <a:off x="7400925" y="2100612"/>
            <a:ext cx="0" cy="165310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3916" name="Line 44"/>
          <p:cNvSpPr>
            <a:spLocks noChangeShapeType="1"/>
          </p:cNvSpPr>
          <p:nvPr/>
        </p:nvSpPr>
        <p:spPr bwMode="auto">
          <a:xfrm>
            <a:off x="5800725" y="2100611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Line 32"/>
          <p:cNvSpPr>
            <a:spLocks noChangeShapeType="1"/>
          </p:cNvSpPr>
          <p:nvPr/>
        </p:nvSpPr>
        <p:spPr bwMode="auto">
          <a:xfrm>
            <a:off x="4962525" y="2241697"/>
            <a:ext cx="0" cy="39530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16328-AAA5-4FD0-B447-44F3C6898D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5A7CE-0565-4F15-8E36-F85A3BEE89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ED6F6-E009-49CE-8A8B-F97BCAAE0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875" grpId="0" uiExpand="1" build="p" bldLvl="2"/>
      <p:bldP spid="1743877" grpId="0" animBg="1"/>
      <p:bldP spid="1743878" grpId="0" animBg="1"/>
      <p:bldP spid="1743879" grpId="0" animBg="1"/>
      <p:bldP spid="1743880" grpId="0"/>
      <p:bldP spid="1743881" grpId="0" animBg="1"/>
      <p:bldP spid="1743882" grpId="0" animBg="1"/>
      <p:bldP spid="1743883" grpId="0" animBg="1"/>
      <p:bldP spid="1743884" grpId="0" animBg="1"/>
      <p:bldP spid="1743885" grpId="0" animBg="1"/>
      <p:bldP spid="1743886" grpId="0" animBg="1"/>
      <p:bldP spid="1743887" grpId="0" animBg="1"/>
      <p:bldP spid="1743888" grpId="0" animBg="1"/>
      <p:bldP spid="1743889" grpId="0" animBg="1"/>
      <p:bldP spid="1743890" grpId="0" animBg="1"/>
      <p:bldP spid="1743891" grpId="0" animBg="1"/>
      <p:bldP spid="1743893" grpId="0" animBg="1"/>
      <p:bldP spid="1743895" grpId="0" animBg="1"/>
      <p:bldP spid="1743897" grpId="0"/>
      <p:bldP spid="1743898" grpId="0"/>
      <p:bldP spid="1743899" grpId="0"/>
      <p:bldP spid="1743900" grpId="0"/>
      <p:bldP spid="1743901" grpId="0"/>
      <p:bldP spid="1743902" grpId="0" animBg="1"/>
      <p:bldP spid="1743903" grpId="0"/>
      <p:bldP spid="1743904" grpId="0" animBg="1"/>
      <p:bldP spid="1743905" grpId="0"/>
      <p:bldP spid="1743906" grpId="0" animBg="1"/>
      <p:bldP spid="1743907" grpId="0" animBg="1"/>
      <p:bldP spid="1743908" grpId="0" animBg="1"/>
      <p:bldP spid="1743909" grpId="0" animBg="1"/>
      <p:bldP spid="1743911" grpId="0"/>
      <p:bldP spid="1743912" grpId="0"/>
      <p:bldP spid="1743915" grpId="0" animBg="1"/>
      <p:bldP spid="1743916" grpId="0" animBg="1"/>
      <p:bldP spid="4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TLB Event Combinations</a:t>
            </a:r>
            <a:endParaRPr lang="en-US" sz="4000" dirty="0"/>
          </a:p>
        </p:txBody>
      </p:sp>
      <p:graphicFrame>
        <p:nvGraphicFramePr>
          <p:cNvPr id="8" name="Group 3">
            <a:extLst>
              <a:ext uri="{FF2B5EF4-FFF2-40B4-BE49-F238E27FC236}">
                <a16:creationId xmlns:a16="http://schemas.microsoft.com/office/drawing/2014/main" id="{2662CCE8-88FD-4BB2-80E7-1C4D30F4952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98782666"/>
              </p:ext>
            </p:extLst>
          </p:nvPr>
        </p:nvGraphicFramePr>
        <p:xfrm>
          <a:off x="111125" y="1160463"/>
          <a:ext cx="11934823" cy="5257800"/>
        </p:xfrm>
        <a:graphic>
          <a:graphicData uri="http://schemas.openxmlformats.org/drawingml/2006/table">
            <a:tbl>
              <a:tblPr/>
              <a:tblGrid>
                <a:gridCol w="145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4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TLB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Page Table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Possible?  Under what circumstances?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Miss/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Box 50">
            <a:extLst>
              <a:ext uri="{FF2B5EF4-FFF2-40B4-BE49-F238E27FC236}">
                <a16:creationId xmlns:a16="http://schemas.microsoft.com/office/drawing/2014/main" id="{8716DA00-21FC-4F53-9012-D3F041CF1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551" y="1800225"/>
            <a:ext cx="3237296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Yes – this is what we want!</a:t>
            </a:r>
          </a:p>
        </p:txBody>
      </p:sp>
      <p:sp>
        <p:nvSpPr>
          <p:cNvPr id="10" name="Text Box 51">
            <a:extLst>
              <a:ext uri="{FF2B5EF4-FFF2-40B4-BE49-F238E27FC236}">
                <a16:creationId xmlns:a16="http://schemas.microsoft.com/office/drawing/2014/main" id="{BCF23FA7-51FE-499C-B7AA-0078BAE7A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551" y="2232025"/>
            <a:ext cx="4319324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Yes – although the page table is not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checked after the TLB hits</a:t>
            </a:r>
          </a:p>
        </p:txBody>
      </p:sp>
      <p:sp>
        <p:nvSpPr>
          <p:cNvPr id="11" name="Text Box 52">
            <a:extLst>
              <a:ext uri="{FF2B5EF4-FFF2-40B4-BE49-F238E27FC236}">
                <a16:creationId xmlns:a16="http://schemas.microsoft.com/office/drawing/2014/main" id="{CBBF8061-1711-44EC-9839-E2BFAC6BE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551" y="2994025"/>
            <a:ext cx="5010150" cy="71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Yes – TLB missed, but PA is in page table and data is in cache</a:t>
            </a:r>
          </a:p>
        </p:txBody>
      </p:sp>
      <p:sp>
        <p:nvSpPr>
          <p:cNvPr id="12" name="Text Box 53">
            <a:extLst>
              <a:ext uri="{FF2B5EF4-FFF2-40B4-BE49-F238E27FC236}">
                <a16:creationId xmlns:a16="http://schemas.microsoft.com/office/drawing/2014/main" id="{7B3DE99A-E3E1-43D5-B7F6-F3092430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840" y="3705225"/>
            <a:ext cx="4977861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Yes – TLB missed, but PA is in page table, data not in cache</a:t>
            </a:r>
          </a:p>
        </p:txBody>
      </p:sp>
      <p:sp>
        <p:nvSpPr>
          <p:cNvPr id="13" name="Text Box 54">
            <a:extLst>
              <a:ext uri="{FF2B5EF4-FFF2-40B4-BE49-F238E27FC236}">
                <a16:creationId xmlns:a16="http://schemas.microsoft.com/office/drawing/2014/main" id="{CD7E1FB2-B06B-473D-A315-AB3042EF6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630" y="4395787"/>
            <a:ext cx="201260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Yes – page fault</a:t>
            </a:r>
          </a:p>
        </p:txBody>
      </p:sp>
      <p:sp>
        <p:nvSpPr>
          <p:cNvPr id="14" name="Text Box 55">
            <a:extLst>
              <a:ext uri="{FF2B5EF4-FFF2-40B4-BE49-F238E27FC236}">
                <a16:creationId xmlns:a16="http://schemas.microsoft.com/office/drawing/2014/main" id="{95462B3E-4DD5-47E6-9854-2354AFF89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630" y="4820591"/>
            <a:ext cx="496107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– TLB translation is not possible if the page is not present in main memory</a:t>
            </a:r>
          </a:p>
        </p:txBody>
      </p:sp>
      <p:sp>
        <p:nvSpPr>
          <p:cNvPr id="15" name="Text Box 56">
            <a:extLst>
              <a:ext uri="{FF2B5EF4-FFF2-40B4-BE49-F238E27FC236}">
                <a16:creationId xmlns:a16="http://schemas.microsoft.com/office/drawing/2014/main" id="{6B844F0F-8999-485F-A060-F3318CA9A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629" y="5599516"/>
            <a:ext cx="5069016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– data is not allowed in the cache if the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page is not in memory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C35CD-99D6-431E-86FF-91AC60736A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D76964-8787-4E44-871E-CA6B5457D8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90C69-2F7C-4C59-B2BA-567D0C544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Cache Hit and Miss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F6AC52F-5E70-4078-842A-DAE830E87886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15462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2400" b="1" dirty="0"/>
              <a:t>Hit:</a:t>
            </a:r>
            <a:r>
              <a:rPr lang="en-US" altLang="en-US" sz="2400" dirty="0"/>
              <a:t> Data appears in some block of the cache</a:t>
            </a:r>
          </a:p>
          <a:p>
            <a:pPr lvl="1"/>
            <a:r>
              <a:rPr lang="en-US" altLang="en-US" sz="2000" b="1" dirty="0"/>
              <a:t>Hit Rate: </a:t>
            </a:r>
            <a:r>
              <a:rPr lang="en-US" altLang="en-US" sz="2000" dirty="0"/>
              <a:t># hits / total accesses on the cache</a:t>
            </a:r>
          </a:p>
          <a:p>
            <a:pPr lvl="1"/>
            <a:r>
              <a:rPr lang="en-US" altLang="en-US" sz="2000" b="1" dirty="0"/>
              <a:t>Hit Time: </a:t>
            </a:r>
            <a:r>
              <a:rPr lang="en-US" altLang="en-US" sz="2000" dirty="0"/>
              <a:t>Time to access the cache</a:t>
            </a:r>
          </a:p>
          <a:p>
            <a:pPr lvl="1"/>
            <a:endParaRPr lang="en-US" altLang="en-US" sz="2400" dirty="0"/>
          </a:p>
          <a:p>
            <a:r>
              <a:rPr lang="en-US" altLang="en-US" sz="2400" b="1" dirty="0"/>
              <a:t>Miss: </a:t>
            </a:r>
            <a:r>
              <a:rPr lang="en-US" altLang="en-US" sz="2400" dirty="0"/>
              <a:t>Data needs to be retrieved from the lower level (and stored in cache)</a:t>
            </a:r>
          </a:p>
          <a:p>
            <a:pPr lvl="1"/>
            <a:r>
              <a:rPr lang="en-US" altLang="en-US" sz="2000" b="1" dirty="0"/>
              <a:t>Miss Rate:</a:t>
            </a:r>
            <a:r>
              <a:rPr lang="en-US" altLang="en-US" sz="2000" dirty="0"/>
              <a:t> 1 - (Hit Rate)</a:t>
            </a:r>
          </a:p>
          <a:p>
            <a:pPr lvl="1"/>
            <a:r>
              <a:rPr lang="en-US" altLang="en-US" sz="2000" b="1" dirty="0"/>
              <a:t>Miss Penalty:</a:t>
            </a:r>
            <a:r>
              <a:rPr lang="en-US" altLang="en-US" sz="2000" dirty="0"/>
              <a:t> Average delay in the processor caused by each miss</a:t>
            </a:r>
          </a:p>
          <a:p>
            <a:pPr>
              <a:buFontTx/>
              <a:buNone/>
            </a:pPr>
            <a:endParaRPr lang="en-US" altLang="en-US" sz="2000" dirty="0"/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4910012" y="4381489"/>
            <a:ext cx="1270000" cy="153546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7191870" y="4178711"/>
            <a:ext cx="2247726" cy="190458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31" name="Rectangle 7"/>
          <p:cNvSpPr>
            <a:spLocks noChangeArrowheads="1"/>
          </p:cNvSpPr>
          <p:nvPr/>
        </p:nvSpPr>
        <p:spPr bwMode="auto">
          <a:xfrm>
            <a:off x="7257702" y="4226317"/>
            <a:ext cx="2168864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Lower Level Memory </a:t>
            </a:r>
          </a:p>
          <a:p>
            <a:pPr eaLnBrk="0" hangingPunct="0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(cache/main memory)</a:t>
            </a:r>
          </a:p>
        </p:txBody>
      </p:sp>
      <p:sp>
        <p:nvSpPr>
          <p:cNvPr id="154632" name="Rectangle 8"/>
          <p:cNvSpPr>
            <a:spLocks noChangeArrowheads="1"/>
          </p:cNvSpPr>
          <p:nvPr/>
        </p:nvSpPr>
        <p:spPr bwMode="auto">
          <a:xfrm>
            <a:off x="4887498" y="4367917"/>
            <a:ext cx="774252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154633" name="Line 9"/>
          <p:cNvSpPr>
            <a:spLocks noChangeShapeType="1"/>
          </p:cNvSpPr>
          <p:nvPr/>
        </p:nvSpPr>
        <p:spPr bwMode="auto">
          <a:xfrm flipH="1">
            <a:off x="3055409" y="5740390"/>
            <a:ext cx="185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34" name="Rectangle 10"/>
          <p:cNvSpPr>
            <a:spLocks noChangeArrowheads="1"/>
          </p:cNvSpPr>
          <p:nvPr/>
        </p:nvSpPr>
        <p:spPr bwMode="auto">
          <a:xfrm>
            <a:off x="3334809" y="5816591"/>
            <a:ext cx="1379866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Processor</a:t>
            </a:r>
          </a:p>
        </p:txBody>
      </p:sp>
      <p:sp>
        <p:nvSpPr>
          <p:cNvPr id="154635" name="Line 11"/>
          <p:cNvSpPr>
            <a:spLocks noChangeShapeType="1"/>
          </p:cNvSpPr>
          <p:nvPr/>
        </p:nvSpPr>
        <p:spPr bwMode="auto">
          <a:xfrm>
            <a:off x="3098272" y="5054590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36" name="Rectangle 12"/>
          <p:cNvSpPr>
            <a:spLocks noChangeArrowheads="1"/>
          </p:cNvSpPr>
          <p:nvPr/>
        </p:nvSpPr>
        <p:spPr bwMode="auto">
          <a:xfrm>
            <a:off x="3182409" y="5054591"/>
            <a:ext cx="1643080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Processor</a:t>
            </a:r>
          </a:p>
        </p:txBody>
      </p:sp>
      <p:sp>
        <p:nvSpPr>
          <p:cNvPr id="154637" name="Line 13"/>
          <p:cNvSpPr>
            <a:spLocks noChangeShapeType="1"/>
          </p:cNvSpPr>
          <p:nvPr/>
        </p:nvSpPr>
        <p:spPr bwMode="auto">
          <a:xfrm>
            <a:off x="6277470" y="5219691"/>
            <a:ext cx="88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38" name="Rectangle 14"/>
          <p:cNvSpPr>
            <a:spLocks noChangeArrowheads="1"/>
          </p:cNvSpPr>
          <p:nvPr/>
        </p:nvSpPr>
        <p:spPr bwMode="auto">
          <a:xfrm>
            <a:off x="5432920" y="5413264"/>
            <a:ext cx="365760" cy="3683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39" name="Rectangle 15"/>
          <p:cNvSpPr>
            <a:spLocks noChangeArrowheads="1"/>
          </p:cNvSpPr>
          <p:nvPr/>
        </p:nvSpPr>
        <p:spPr bwMode="auto">
          <a:xfrm>
            <a:off x="4910012" y="5053016"/>
            <a:ext cx="1325685" cy="33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en-US" sz="1615" dirty="0">
                <a:latin typeface="Arial" panose="020B0604020202020204" pitchFamily="34" charset="0"/>
                <a:cs typeface="Arial" panose="020B0604020202020204" pitchFamily="34" charset="0"/>
              </a:rPr>
              <a:t>data block X</a:t>
            </a:r>
          </a:p>
        </p:txBody>
      </p:sp>
      <p:sp>
        <p:nvSpPr>
          <p:cNvPr id="154640" name="Rectangle 16"/>
          <p:cNvSpPr>
            <a:spLocks noChangeArrowheads="1"/>
          </p:cNvSpPr>
          <p:nvPr/>
        </p:nvSpPr>
        <p:spPr bwMode="auto">
          <a:xfrm>
            <a:off x="7868144" y="5570528"/>
            <a:ext cx="374904" cy="3683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41" name="Rectangle 17"/>
          <p:cNvSpPr>
            <a:spLocks noChangeArrowheads="1"/>
          </p:cNvSpPr>
          <p:nvPr/>
        </p:nvSpPr>
        <p:spPr bwMode="auto">
          <a:xfrm>
            <a:off x="7389969" y="5272058"/>
            <a:ext cx="1448154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data block Y</a:t>
            </a:r>
          </a:p>
        </p:txBody>
      </p:sp>
      <p:sp>
        <p:nvSpPr>
          <p:cNvPr id="154642" name="Line 18"/>
          <p:cNvSpPr>
            <a:spLocks noChangeShapeType="1"/>
          </p:cNvSpPr>
          <p:nvPr/>
        </p:nvSpPr>
        <p:spPr bwMode="auto">
          <a:xfrm>
            <a:off x="3123106" y="4902190"/>
            <a:ext cx="2362200" cy="2286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43" name="Line 19"/>
          <p:cNvSpPr>
            <a:spLocks noChangeShapeType="1"/>
          </p:cNvSpPr>
          <p:nvPr/>
        </p:nvSpPr>
        <p:spPr bwMode="auto">
          <a:xfrm>
            <a:off x="3123106" y="4597390"/>
            <a:ext cx="2362200" cy="228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44" name="AutoShape 20"/>
          <p:cNvSpPr>
            <a:spLocks noChangeArrowheads="1"/>
          </p:cNvSpPr>
          <p:nvPr/>
        </p:nvSpPr>
        <p:spPr bwMode="auto">
          <a:xfrm>
            <a:off x="5180506" y="4444990"/>
            <a:ext cx="1371600" cy="685800"/>
          </a:xfrm>
          <a:prstGeom prst="irregularSeal1">
            <a:avLst/>
          </a:prstGeom>
          <a:solidFill>
            <a:srgbClr val="FF0000"/>
          </a:solidFill>
          <a:ln w="9525" algn="ctr">
            <a:solidFill>
              <a:srgbClr val="A5002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find!</a:t>
            </a:r>
          </a:p>
        </p:txBody>
      </p:sp>
      <p:sp>
        <p:nvSpPr>
          <p:cNvPr id="154645" name="Line 21"/>
          <p:cNvSpPr>
            <a:spLocks noChangeShapeType="1"/>
          </p:cNvSpPr>
          <p:nvPr/>
        </p:nvSpPr>
        <p:spPr bwMode="auto">
          <a:xfrm>
            <a:off x="6247306" y="4902190"/>
            <a:ext cx="1861161" cy="16349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46" name="Rectangle 22"/>
          <p:cNvSpPr>
            <a:spLocks noChangeArrowheads="1"/>
          </p:cNvSpPr>
          <p:nvPr/>
        </p:nvSpPr>
        <p:spPr bwMode="auto">
          <a:xfrm>
            <a:off x="5429794" y="5414902"/>
            <a:ext cx="365760" cy="3683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47" name="Rectangle 23"/>
          <p:cNvSpPr>
            <a:spLocks noChangeArrowheads="1"/>
          </p:cNvSpPr>
          <p:nvPr/>
        </p:nvSpPr>
        <p:spPr bwMode="auto">
          <a:xfrm>
            <a:off x="7870550" y="5572935"/>
            <a:ext cx="374904" cy="3683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648" name="Rectangle 24"/>
          <p:cNvSpPr>
            <a:spLocks noChangeArrowheads="1"/>
          </p:cNvSpPr>
          <p:nvPr/>
        </p:nvSpPr>
        <p:spPr bwMode="auto">
          <a:xfrm>
            <a:off x="5428156" y="5049828"/>
            <a:ext cx="370524" cy="3683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91120" y="4018838"/>
            <a:ext cx="69442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Miss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2666" y="5673446"/>
            <a:ext cx="51167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Hit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32123" y="5529131"/>
            <a:ext cx="51167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Hit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35CE1F0E-F2EC-4212-9EA6-6EBBFC0BB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708" y="4625132"/>
            <a:ext cx="368300" cy="3683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FC17E-254D-4477-B188-C1A048D7C0CA}"/>
              </a:ext>
            </a:extLst>
          </p:cNvPr>
          <p:cNvSpPr txBox="1"/>
          <p:nvPr/>
        </p:nvSpPr>
        <p:spPr>
          <a:xfrm>
            <a:off x="1855891" y="4596204"/>
            <a:ext cx="67486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59660C9D-D8E6-4AE6-AD77-3157C22BD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42" y="4625132"/>
            <a:ext cx="368300" cy="3683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D5E311-D613-4B76-A38E-DB616A5A4ABC}"/>
              </a:ext>
            </a:extLst>
          </p:cNvPr>
          <p:cNvSpPr txBox="1"/>
          <p:nvPr/>
        </p:nvSpPr>
        <p:spPr>
          <a:xfrm>
            <a:off x="1861080" y="4593155"/>
            <a:ext cx="67486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80F6E-7DC6-407A-ABE5-F1DBC4F167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F5A9F-1F77-48F3-BE59-4D6D94530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4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4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-0.25 -3.7037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546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4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4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4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4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19987 -0.07639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546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24649 0.06575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546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1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8" grpId="0" animBg="1"/>
      <p:bldP spid="154638" grpId="1" animBg="1"/>
      <p:bldP spid="154642" grpId="0" animBg="1"/>
      <p:bldP spid="154642" grpId="1" animBg="1"/>
      <p:bldP spid="154643" grpId="0" animBg="1"/>
      <p:bldP spid="154644" grpId="0" animBg="1"/>
      <p:bldP spid="154645" grpId="0" animBg="1"/>
      <p:bldP spid="154647" grpId="0" animBg="1"/>
      <p:bldP spid="154648" grpId="0" animBg="1"/>
      <p:bldP spid="154648" grpId="1" animBg="1"/>
      <p:bldP spid="2" grpId="0"/>
      <p:bldP spid="26" grpId="0"/>
      <p:bldP spid="27" grpId="0"/>
      <p:bldP spid="27" grpId="1"/>
      <p:bldP spid="28" grpId="0" animBg="1"/>
      <p:bldP spid="28" grpId="1" animBg="1"/>
      <p:bldP spid="3" grpId="0"/>
      <p:bldP spid="3" grpId="1"/>
      <p:bldP spid="30" grpId="0" animBg="1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Memory Hierarchy Performance 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189C0-6213-48C7-B1A1-74F9FBE7ACFC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26009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077" b="1" dirty="0"/>
              <a:t>Average Memory Access Time (AMAT)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77" b="1" dirty="0"/>
              <a:t>     = Hit Time + Miss rate x Miss Penalty</a:t>
            </a:r>
          </a:p>
          <a:p>
            <a:pPr>
              <a:lnSpc>
                <a:spcPct val="90000"/>
              </a:lnSpc>
            </a:pPr>
            <a:endParaRPr lang="en-US" altLang="en-US" sz="2077" dirty="0"/>
          </a:p>
          <a:p>
            <a:pPr>
              <a:lnSpc>
                <a:spcPct val="90000"/>
              </a:lnSpc>
            </a:pPr>
            <a:r>
              <a:rPr lang="en-US" altLang="en-US" sz="2077" b="1" dirty="0"/>
              <a:t>Example:</a:t>
            </a:r>
            <a:r>
              <a:rPr lang="en-US" altLang="en-US" sz="2077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077" dirty="0"/>
              <a:t>Cache Hit = 1 cycle</a:t>
            </a:r>
          </a:p>
          <a:p>
            <a:pPr lvl="1">
              <a:lnSpc>
                <a:spcPct val="90000"/>
              </a:lnSpc>
            </a:pPr>
            <a:r>
              <a:rPr lang="en-US" altLang="en-US" sz="2077" dirty="0"/>
              <a:t>Miss rate = 10% = 0.1</a:t>
            </a:r>
          </a:p>
          <a:p>
            <a:pPr lvl="1">
              <a:lnSpc>
                <a:spcPct val="90000"/>
              </a:lnSpc>
            </a:pPr>
            <a:r>
              <a:rPr lang="en-US" altLang="en-US" sz="2077" dirty="0"/>
              <a:t>Miss penalty = 300 cycles</a:t>
            </a:r>
          </a:p>
          <a:p>
            <a:pPr lvl="1">
              <a:lnSpc>
                <a:spcPct val="90000"/>
              </a:lnSpc>
            </a:pPr>
            <a:r>
              <a:rPr lang="en-US" altLang="en-US" sz="2077" dirty="0"/>
              <a:t>AMAT = </a:t>
            </a:r>
            <a:r>
              <a:rPr lang="en-US" altLang="en-US" sz="2077" dirty="0" err="1"/>
              <a:t>T</a:t>
            </a:r>
            <a:r>
              <a:rPr lang="en-US" altLang="en-US" sz="2077" baseline="-20000" dirty="0" err="1"/>
              <a:t>hit</a:t>
            </a:r>
            <a:r>
              <a:rPr lang="en-US" altLang="en-US" sz="2077" dirty="0"/>
              <a:t>(L1) + </a:t>
            </a:r>
            <a:r>
              <a:rPr lang="en-US" altLang="en-US" sz="2077" dirty="0" err="1"/>
              <a:t>Miss_rate</a:t>
            </a:r>
            <a:r>
              <a:rPr lang="en-US" altLang="en-US" sz="2077" dirty="0"/>
              <a:t>(L1) x T(Memory) = 1 + 0.1 x 300 = 31 cycles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077" dirty="0"/>
          </a:p>
        </p:txBody>
      </p:sp>
      <p:grpSp>
        <p:nvGrpSpPr>
          <p:cNvPr id="260100" name="Group 4"/>
          <p:cNvGrpSpPr>
            <a:grpSpLocks/>
          </p:cNvGrpSpPr>
          <p:nvPr/>
        </p:nvGrpSpPr>
        <p:grpSpPr bwMode="auto">
          <a:xfrm>
            <a:off x="8915400" y="4182510"/>
            <a:ext cx="1524000" cy="2378075"/>
            <a:chOff x="3312" y="864"/>
            <a:chExt cx="960" cy="1498"/>
          </a:xfrm>
        </p:grpSpPr>
        <p:sp>
          <p:nvSpPr>
            <p:cNvPr id="260101" name="Rectangle 5"/>
            <p:cNvSpPr>
              <a:spLocks noChangeArrowheads="1"/>
            </p:cNvSpPr>
            <p:nvPr/>
          </p:nvSpPr>
          <p:spPr bwMode="auto">
            <a:xfrm>
              <a:off x="3312" y="864"/>
              <a:ext cx="960" cy="149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102" name="Rectangle 6"/>
            <p:cNvSpPr>
              <a:spLocks noChangeArrowheads="1"/>
            </p:cNvSpPr>
            <p:nvPr/>
          </p:nvSpPr>
          <p:spPr bwMode="auto">
            <a:xfrm>
              <a:off x="3504" y="1392"/>
              <a:ext cx="545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(DRAM)</a:t>
              </a:r>
            </a:p>
          </p:txBody>
        </p:sp>
      </p:grpSp>
      <p:grpSp>
        <p:nvGrpSpPr>
          <p:cNvPr id="260103" name="Group 7"/>
          <p:cNvGrpSpPr>
            <a:grpSpLocks/>
          </p:cNvGrpSpPr>
          <p:nvPr/>
        </p:nvGrpSpPr>
        <p:grpSpPr bwMode="auto">
          <a:xfrm rot="16200000">
            <a:off x="3052746" y="4280086"/>
            <a:ext cx="632041" cy="1066800"/>
            <a:chOff x="688" y="1289"/>
            <a:chExt cx="272" cy="672"/>
          </a:xfrm>
        </p:grpSpPr>
        <p:sp>
          <p:nvSpPr>
            <p:cNvPr id="260104" name="Rectangle 8"/>
            <p:cNvSpPr>
              <a:spLocks noChangeArrowheads="1"/>
            </p:cNvSpPr>
            <p:nvPr/>
          </p:nvSpPr>
          <p:spPr bwMode="auto">
            <a:xfrm>
              <a:off x="688" y="1296"/>
              <a:ext cx="272" cy="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105" name="Rectangle 9"/>
            <p:cNvSpPr>
              <a:spLocks noChangeArrowheads="1"/>
            </p:cNvSpPr>
            <p:nvPr/>
          </p:nvSpPr>
          <p:spPr bwMode="auto">
            <a:xfrm rot="5400000">
              <a:off x="498" y="1514"/>
              <a:ext cx="672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/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First-level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sp>
        <p:nvSpPr>
          <p:cNvPr id="260106" name="Line 10"/>
          <p:cNvSpPr>
            <a:spLocks noChangeShapeType="1"/>
          </p:cNvSpPr>
          <p:nvPr/>
        </p:nvSpPr>
        <p:spPr bwMode="auto">
          <a:xfrm>
            <a:off x="1905000" y="4792110"/>
            <a:ext cx="914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07" name="Line 11"/>
          <p:cNvSpPr>
            <a:spLocks noChangeShapeType="1"/>
          </p:cNvSpPr>
          <p:nvPr/>
        </p:nvSpPr>
        <p:spPr bwMode="auto">
          <a:xfrm flipV="1">
            <a:off x="3929241" y="4807985"/>
            <a:ext cx="498615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08" name="Text Box 12"/>
          <p:cNvSpPr txBox="1">
            <a:spLocks noChangeArrowheads="1"/>
          </p:cNvSpPr>
          <p:nvPr/>
        </p:nvSpPr>
        <p:spPr bwMode="auto">
          <a:xfrm>
            <a:off x="1839915" y="4960135"/>
            <a:ext cx="976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Hit Time</a:t>
            </a:r>
          </a:p>
        </p:txBody>
      </p:sp>
      <p:sp>
        <p:nvSpPr>
          <p:cNvPr id="260109" name="Text Box 13"/>
          <p:cNvSpPr txBox="1">
            <a:spLocks noChangeArrowheads="1"/>
          </p:cNvSpPr>
          <p:nvPr/>
        </p:nvSpPr>
        <p:spPr bwMode="auto">
          <a:xfrm>
            <a:off x="5301321" y="4870667"/>
            <a:ext cx="1370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Miss penalty</a:t>
            </a:r>
          </a:p>
        </p:txBody>
      </p:sp>
      <p:sp>
        <p:nvSpPr>
          <p:cNvPr id="260110" name="Text Box 14"/>
          <p:cNvSpPr txBox="1">
            <a:spLocks noChangeArrowheads="1"/>
          </p:cNvSpPr>
          <p:nvPr/>
        </p:nvSpPr>
        <p:spPr bwMode="auto">
          <a:xfrm>
            <a:off x="1973014" y="4282556"/>
            <a:ext cx="819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 cycle</a:t>
            </a:r>
          </a:p>
        </p:txBody>
      </p:sp>
      <p:sp>
        <p:nvSpPr>
          <p:cNvPr id="260111" name="Text Box 15"/>
          <p:cNvSpPr txBox="1">
            <a:spLocks noChangeArrowheads="1"/>
          </p:cNvSpPr>
          <p:nvPr/>
        </p:nvSpPr>
        <p:spPr bwMode="auto">
          <a:xfrm>
            <a:off x="5956567" y="4413501"/>
            <a:ext cx="1143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300 cycles</a:t>
            </a:r>
          </a:p>
        </p:txBody>
      </p:sp>
      <p:sp>
        <p:nvSpPr>
          <p:cNvPr id="2" name="Oval Callout 1"/>
          <p:cNvSpPr/>
          <p:nvPr/>
        </p:nvSpPr>
        <p:spPr>
          <a:xfrm>
            <a:off x="6672209" y="1864366"/>
            <a:ext cx="4239453" cy="1850522"/>
          </a:xfrm>
          <a:prstGeom prst="wedgeEllipseCallout">
            <a:avLst>
              <a:gd name="adj1" fmla="val 32507"/>
              <a:gd name="adj2" fmla="val 62180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Due to long-latency memory, AMAT is 30 cycles longer than cache latency.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Can we reduce the overhead?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4C8F8-C153-4AA2-B80B-41D1338D91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6BEE8-E6C4-4E24-876B-AB15B0B3E6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5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06" grpId="0" animBg="1"/>
      <p:bldP spid="260107" grpId="0" animBg="1"/>
      <p:bldP spid="260108" grpId="0"/>
      <p:bldP spid="260109" grpId="0"/>
      <p:bldP spid="260110" grpId="0"/>
      <p:bldP spid="260111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2051538" y="1143000"/>
            <a:ext cx="5949462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Reducing Penalty: Multi-Level Cache </a:t>
            </a:r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DCE0-9160-4C9B-AC9D-DEFA4FF64048}" type="slidenum">
              <a:rPr lang="en-US" altLang="zh-TW"/>
              <a:pPr/>
              <a:t>16</a:t>
            </a:fld>
            <a:endParaRPr lang="en-US" altLang="zh-TW"/>
          </a:p>
        </p:txBody>
      </p:sp>
      <p:grpSp>
        <p:nvGrpSpPr>
          <p:cNvPr id="262148" name="Group 4"/>
          <p:cNvGrpSpPr>
            <a:grpSpLocks/>
          </p:cNvGrpSpPr>
          <p:nvPr/>
        </p:nvGrpSpPr>
        <p:grpSpPr bwMode="auto">
          <a:xfrm>
            <a:off x="8915400" y="1203325"/>
            <a:ext cx="1524000" cy="2378075"/>
            <a:chOff x="3312" y="864"/>
            <a:chExt cx="960" cy="1498"/>
          </a:xfrm>
        </p:grpSpPr>
        <p:sp>
          <p:nvSpPr>
            <p:cNvPr id="262149" name="Rectangle 5"/>
            <p:cNvSpPr>
              <a:spLocks noChangeArrowheads="1"/>
            </p:cNvSpPr>
            <p:nvPr/>
          </p:nvSpPr>
          <p:spPr bwMode="auto">
            <a:xfrm>
              <a:off x="3312" y="864"/>
              <a:ext cx="960" cy="149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150" name="Rectangle 6"/>
            <p:cNvSpPr>
              <a:spLocks noChangeArrowheads="1"/>
            </p:cNvSpPr>
            <p:nvPr/>
          </p:nvSpPr>
          <p:spPr bwMode="auto">
            <a:xfrm>
              <a:off x="3504" y="1392"/>
              <a:ext cx="545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(DRAM)</a:t>
              </a:r>
            </a:p>
          </p:txBody>
        </p:sp>
      </p:grpSp>
      <p:grpSp>
        <p:nvGrpSpPr>
          <p:cNvPr id="262151" name="Group 7"/>
          <p:cNvGrpSpPr>
            <a:grpSpLocks/>
          </p:cNvGrpSpPr>
          <p:nvPr/>
        </p:nvGrpSpPr>
        <p:grpSpPr bwMode="auto">
          <a:xfrm>
            <a:off x="4218820" y="1279525"/>
            <a:ext cx="1125497" cy="1066800"/>
            <a:chOff x="1648" y="1152"/>
            <a:chExt cx="512" cy="672"/>
          </a:xfrm>
        </p:grpSpPr>
        <p:sp>
          <p:nvSpPr>
            <p:cNvPr id="262152" name="Rectangle 8"/>
            <p:cNvSpPr>
              <a:spLocks noChangeArrowheads="1"/>
            </p:cNvSpPr>
            <p:nvPr/>
          </p:nvSpPr>
          <p:spPr bwMode="auto">
            <a:xfrm>
              <a:off x="1648" y="1152"/>
              <a:ext cx="512" cy="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3" name="Rectangle 9"/>
            <p:cNvSpPr>
              <a:spLocks noChangeArrowheads="1"/>
            </p:cNvSpPr>
            <p:nvPr/>
          </p:nvSpPr>
          <p:spPr bwMode="auto">
            <a:xfrm>
              <a:off x="1712" y="1235"/>
              <a:ext cx="37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Second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grpSp>
        <p:nvGrpSpPr>
          <p:cNvPr id="262157" name="Group 13"/>
          <p:cNvGrpSpPr>
            <a:grpSpLocks/>
          </p:cNvGrpSpPr>
          <p:nvPr/>
        </p:nvGrpSpPr>
        <p:grpSpPr bwMode="auto">
          <a:xfrm>
            <a:off x="6400800" y="1279525"/>
            <a:ext cx="1295400" cy="1752600"/>
            <a:chOff x="2928" y="864"/>
            <a:chExt cx="816" cy="1104"/>
          </a:xfrm>
        </p:grpSpPr>
        <p:sp>
          <p:nvSpPr>
            <p:cNvPr id="262158" name="Rectangle 14"/>
            <p:cNvSpPr>
              <a:spLocks noChangeArrowheads="1"/>
            </p:cNvSpPr>
            <p:nvPr/>
          </p:nvSpPr>
          <p:spPr bwMode="auto">
            <a:xfrm>
              <a:off x="3120" y="1152"/>
              <a:ext cx="452" cy="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Third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  <a:p>
              <a:pPr eaLnBrk="0" hangingPunct="0"/>
              <a:endParaRPr lang="en-US" altLang="en-US" sz="138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9" name="Rectangle 15"/>
            <p:cNvSpPr>
              <a:spLocks noChangeArrowheads="1"/>
            </p:cNvSpPr>
            <p:nvPr/>
          </p:nvSpPr>
          <p:spPr bwMode="auto">
            <a:xfrm>
              <a:off x="2928" y="864"/>
              <a:ext cx="816" cy="1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2161" name="Line 17"/>
          <p:cNvSpPr>
            <a:spLocks noChangeShapeType="1"/>
          </p:cNvSpPr>
          <p:nvPr/>
        </p:nvSpPr>
        <p:spPr bwMode="auto">
          <a:xfrm flipV="1">
            <a:off x="3276600" y="1827392"/>
            <a:ext cx="942219" cy="140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2" name="Line 18"/>
          <p:cNvSpPr>
            <a:spLocks noChangeShapeType="1"/>
          </p:cNvSpPr>
          <p:nvPr/>
        </p:nvSpPr>
        <p:spPr bwMode="auto">
          <a:xfrm>
            <a:off x="5362621" y="1828800"/>
            <a:ext cx="1038179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3" name="Line 19"/>
          <p:cNvSpPr>
            <a:spLocks noChangeShapeType="1"/>
          </p:cNvSpPr>
          <p:nvPr/>
        </p:nvSpPr>
        <p:spPr bwMode="auto">
          <a:xfrm>
            <a:off x="7696200" y="1828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5" name="Text Box 21"/>
          <p:cNvSpPr txBox="1">
            <a:spLocks noChangeArrowheads="1"/>
          </p:cNvSpPr>
          <p:nvPr/>
        </p:nvSpPr>
        <p:spPr bwMode="auto">
          <a:xfrm>
            <a:off x="7776190" y="1371601"/>
            <a:ext cx="1143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300 cycles</a:t>
            </a:r>
          </a:p>
        </p:txBody>
      </p:sp>
      <p:sp>
        <p:nvSpPr>
          <p:cNvPr id="262166" name="Text Box 22"/>
          <p:cNvSpPr txBox="1">
            <a:spLocks noChangeArrowheads="1"/>
          </p:cNvSpPr>
          <p:nvPr/>
        </p:nvSpPr>
        <p:spPr bwMode="auto">
          <a:xfrm>
            <a:off x="5339274" y="1371601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20 cycles</a:t>
            </a:r>
          </a:p>
        </p:txBody>
      </p:sp>
      <p:sp>
        <p:nvSpPr>
          <p:cNvPr id="262167" name="Text Box 23"/>
          <p:cNvSpPr txBox="1">
            <a:spLocks noChangeArrowheads="1"/>
          </p:cNvSpPr>
          <p:nvPr/>
        </p:nvSpPr>
        <p:spPr bwMode="auto">
          <a:xfrm>
            <a:off x="3207821" y="1384565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10 cycles</a:t>
            </a:r>
          </a:p>
        </p:txBody>
      </p:sp>
      <p:sp>
        <p:nvSpPr>
          <p:cNvPr id="262169" name="Text Box 25"/>
          <p:cNvSpPr txBox="1">
            <a:spLocks noChangeArrowheads="1"/>
          </p:cNvSpPr>
          <p:nvPr/>
        </p:nvSpPr>
        <p:spPr bwMode="auto">
          <a:xfrm>
            <a:off x="3712509" y="2891504"/>
            <a:ext cx="1787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On Processor Die</a:t>
            </a:r>
          </a:p>
        </p:txBody>
      </p:sp>
      <p:sp>
        <p:nvSpPr>
          <p:cNvPr id="262170" name="Text Box 26"/>
          <p:cNvSpPr txBox="1">
            <a:spLocks noChangeArrowheads="1"/>
          </p:cNvSpPr>
          <p:nvPr/>
        </p:nvSpPr>
        <p:spPr bwMode="auto">
          <a:xfrm>
            <a:off x="2457363" y="2170114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L1</a:t>
            </a:r>
          </a:p>
        </p:txBody>
      </p:sp>
      <p:sp>
        <p:nvSpPr>
          <p:cNvPr id="262171" name="Text Box 27"/>
          <p:cNvSpPr txBox="1">
            <a:spLocks noChangeArrowheads="1"/>
          </p:cNvSpPr>
          <p:nvPr/>
        </p:nvSpPr>
        <p:spPr bwMode="auto">
          <a:xfrm>
            <a:off x="4578351" y="23002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L2</a:t>
            </a:r>
          </a:p>
        </p:txBody>
      </p:sp>
      <p:sp>
        <p:nvSpPr>
          <p:cNvPr id="262172" name="Text Box 28"/>
          <p:cNvSpPr txBox="1">
            <a:spLocks noChangeArrowheads="1"/>
          </p:cNvSpPr>
          <p:nvPr/>
        </p:nvSpPr>
        <p:spPr bwMode="auto">
          <a:xfrm>
            <a:off x="6864351" y="29860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L3</a:t>
            </a:r>
          </a:p>
        </p:txBody>
      </p:sp>
      <p:grpSp>
        <p:nvGrpSpPr>
          <p:cNvPr id="33" name="Group 7"/>
          <p:cNvGrpSpPr>
            <a:grpSpLocks/>
          </p:cNvGrpSpPr>
          <p:nvPr/>
        </p:nvGrpSpPr>
        <p:grpSpPr bwMode="auto">
          <a:xfrm rot="16200000">
            <a:off x="2402530" y="1295400"/>
            <a:ext cx="632041" cy="1066800"/>
            <a:chOff x="688" y="1290"/>
            <a:chExt cx="272" cy="672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88" y="1296"/>
              <a:ext cx="272" cy="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 rot="5400000">
              <a:off x="498" y="1522"/>
              <a:ext cx="6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/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First-level</a:t>
              </a:r>
            </a:p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253197" y="1807423"/>
            <a:ext cx="914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1188112" y="1975447"/>
            <a:ext cx="976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Hit Time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321211" y="1297868"/>
            <a:ext cx="819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 cycle</a:t>
            </a: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9181394" y="3636500"/>
            <a:ext cx="9662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Off-Chip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AA4AB-BBF9-41CC-A49A-5F1B60732D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4FA3F-8C6D-493D-947D-F474D034C6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7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2051538" y="1143000"/>
            <a:ext cx="5949462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Reducing Penalty: Multi-Level Cache </a:t>
            </a:r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DCE0-9160-4C9B-AC9D-DEFA4FF64048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26214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4398443"/>
            <a:ext cx="11934825" cy="1907107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AMAT in multi-level cache organization</a:t>
            </a:r>
          </a:p>
          <a:p>
            <a:pPr lvl="1">
              <a:buFontTx/>
              <a:buNone/>
            </a:pPr>
            <a:r>
              <a:rPr lang="en-US" altLang="en-US" sz="2400" dirty="0"/>
              <a:t>=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(L1)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(L1) x </a:t>
            </a:r>
            <a:r>
              <a:rPr lang="en-US" altLang="en-US" sz="2400" dirty="0" err="1">
                <a:solidFill>
                  <a:schemeClr val="accent5"/>
                </a:solidFill>
              </a:rPr>
              <a:t>Miss_penalty</a:t>
            </a:r>
            <a:r>
              <a:rPr lang="en-US" altLang="en-US" sz="2400" dirty="0">
                <a:solidFill>
                  <a:schemeClr val="accent5"/>
                </a:solidFill>
              </a:rPr>
              <a:t>(L1)</a:t>
            </a:r>
          </a:p>
          <a:p>
            <a:pPr lvl="1">
              <a:buFontTx/>
              <a:buNone/>
            </a:pPr>
            <a:r>
              <a:rPr lang="en-US" altLang="en-US" sz="2400" dirty="0"/>
              <a:t>    </a:t>
            </a:r>
          </a:p>
        </p:txBody>
      </p:sp>
      <p:grpSp>
        <p:nvGrpSpPr>
          <p:cNvPr id="262148" name="Group 4"/>
          <p:cNvGrpSpPr>
            <a:grpSpLocks/>
          </p:cNvGrpSpPr>
          <p:nvPr/>
        </p:nvGrpSpPr>
        <p:grpSpPr bwMode="auto">
          <a:xfrm>
            <a:off x="8915400" y="1203325"/>
            <a:ext cx="1524000" cy="2378075"/>
            <a:chOff x="3312" y="864"/>
            <a:chExt cx="960" cy="1498"/>
          </a:xfrm>
        </p:grpSpPr>
        <p:sp>
          <p:nvSpPr>
            <p:cNvPr id="262149" name="Rectangle 5"/>
            <p:cNvSpPr>
              <a:spLocks noChangeArrowheads="1"/>
            </p:cNvSpPr>
            <p:nvPr/>
          </p:nvSpPr>
          <p:spPr bwMode="auto">
            <a:xfrm>
              <a:off x="3312" y="864"/>
              <a:ext cx="960" cy="149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150" name="Rectangle 6"/>
            <p:cNvSpPr>
              <a:spLocks noChangeArrowheads="1"/>
            </p:cNvSpPr>
            <p:nvPr/>
          </p:nvSpPr>
          <p:spPr bwMode="auto">
            <a:xfrm>
              <a:off x="3504" y="1392"/>
              <a:ext cx="545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(DRAM)</a:t>
              </a:r>
            </a:p>
          </p:txBody>
        </p:sp>
      </p:grpSp>
      <p:grpSp>
        <p:nvGrpSpPr>
          <p:cNvPr id="262151" name="Group 7"/>
          <p:cNvGrpSpPr>
            <a:grpSpLocks/>
          </p:cNvGrpSpPr>
          <p:nvPr/>
        </p:nvGrpSpPr>
        <p:grpSpPr bwMode="auto">
          <a:xfrm>
            <a:off x="4218820" y="1279525"/>
            <a:ext cx="1125497" cy="1066800"/>
            <a:chOff x="1648" y="1152"/>
            <a:chExt cx="512" cy="672"/>
          </a:xfrm>
        </p:grpSpPr>
        <p:sp>
          <p:nvSpPr>
            <p:cNvPr id="262152" name="Rectangle 8"/>
            <p:cNvSpPr>
              <a:spLocks noChangeArrowheads="1"/>
            </p:cNvSpPr>
            <p:nvPr/>
          </p:nvSpPr>
          <p:spPr bwMode="auto">
            <a:xfrm>
              <a:off x="1648" y="1152"/>
              <a:ext cx="512" cy="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3" name="Rectangle 9"/>
            <p:cNvSpPr>
              <a:spLocks noChangeArrowheads="1"/>
            </p:cNvSpPr>
            <p:nvPr/>
          </p:nvSpPr>
          <p:spPr bwMode="auto">
            <a:xfrm>
              <a:off x="1712" y="1235"/>
              <a:ext cx="37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Second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grpSp>
        <p:nvGrpSpPr>
          <p:cNvPr id="262157" name="Group 13"/>
          <p:cNvGrpSpPr>
            <a:grpSpLocks/>
          </p:cNvGrpSpPr>
          <p:nvPr/>
        </p:nvGrpSpPr>
        <p:grpSpPr bwMode="auto">
          <a:xfrm>
            <a:off x="6400800" y="1279525"/>
            <a:ext cx="1295400" cy="1752600"/>
            <a:chOff x="2928" y="864"/>
            <a:chExt cx="816" cy="1104"/>
          </a:xfrm>
        </p:grpSpPr>
        <p:sp>
          <p:nvSpPr>
            <p:cNvPr id="262158" name="Rectangle 14"/>
            <p:cNvSpPr>
              <a:spLocks noChangeArrowheads="1"/>
            </p:cNvSpPr>
            <p:nvPr/>
          </p:nvSpPr>
          <p:spPr bwMode="auto">
            <a:xfrm>
              <a:off x="3120" y="1152"/>
              <a:ext cx="452" cy="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Third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  <a:p>
              <a:pPr eaLnBrk="0" hangingPunct="0"/>
              <a:endParaRPr lang="en-US" altLang="en-US" sz="138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9" name="Rectangle 15"/>
            <p:cNvSpPr>
              <a:spLocks noChangeArrowheads="1"/>
            </p:cNvSpPr>
            <p:nvPr/>
          </p:nvSpPr>
          <p:spPr bwMode="auto">
            <a:xfrm>
              <a:off x="2928" y="864"/>
              <a:ext cx="816" cy="1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2161" name="Line 17"/>
          <p:cNvSpPr>
            <a:spLocks noChangeShapeType="1"/>
          </p:cNvSpPr>
          <p:nvPr/>
        </p:nvSpPr>
        <p:spPr bwMode="auto">
          <a:xfrm flipV="1">
            <a:off x="3276600" y="1827392"/>
            <a:ext cx="942219" cy="140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2" name="Line 18"/>
          <p:cNvSpPr>
            <a:spLocks noChangeShapeType="1"/>
          </p:cNvSpPr>
          <p:nvPr/>
        </p:nvSpPr>
        <p:spPr bwMode="auto">
          <a:xfrm>
            <a:off x="5362621" y="1828800"/>
            <a:ext cx="1038179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3" name="Line 19"/>
          <p:cNvSpPr>
            <a:spLocks noChangeShapeType="1"/>
          </p:cNvSpPr>
          <p:nvPr/>
        </p:nvSpPr>
        <p:spPr bwMode="auto">
          <a:xfrm>
            <a:off x="7696200" y="1828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5" name="Text Box 21"/>
          <p:cNvSpPr txBox="1">
            <a:spLocks noChangeArrowheads="1"/>
          </p:cNvSpPr>
          <p:nvPr/>
        </p:nvSpPr>
        <p:spPr bwMode="auto">
          <a:xfrm>
            <a:off x="7776190" y="1371601"/>
            <a:ext cx="1143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300 cycles</a:t>
            </a:r>
          </a:p>
        </p:txBody>
      </p:sp>
      <p:sp>
        <p:nvSpPr>
          <p:cNvPr id="262166" name="Text Box 22"/>
          <p:cNvSpPr txBox="1">
            <a:spLocks noChangeArrowheads="1"/>
          </p:cNvSpPr>
          <p:nvPr/>
        </p:nvSpPr>
        <p:spPr bwMode="auto">
          <a:xfrm>
            <a:off x="5339274" y="1371601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20 cycles</a:t>
            </a:r>
          </a:p>
        </p:txBody>
      </p:sp>
      <p:sp>
        <p:nvSpPr>
          <p:cNvPr id="262167" name="Text Box 23"/>
          <p:cNvSpPr txBox="1">
            <a:spLocks noChangeArrowheads="1"/>
          </p:cNvSpPr>
          <p:nvPr/>
        </p:nvSpPr>
        <p:spPr bwMode="auto">
          <a:xfrm>
            <a:off x="3207821" y="1384565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10 cycles</a:t>
            </a:r>
          </a:p>
        </p:txBody>
      </p:sp>
      <p:sp>
        <p:nvSpPr>
          <p:cNvPr id="262169" name="Text Box 25"/>
          <p:cNvSpPr txBox="1">
            <a:spLocks noChangeArrowheads="1"/>
          </p:cNvSpPr>
          <p:nvPr/>
        </p:nvSpPr>
        <p:spPr bwMode="auto">
          <a:xfrm>
            <a:off x="3712509" y="2891504"/>
            <a:ext cx="1787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On Processor Die</a:t>
            </a:r>
          </a:p>
        </p:txBody>
      </p:sp>
      <p:sp>
        <p:nvSpPr>
          <p:cNvPr id="262170" name="Text Box 26"/>
          <p:cNvSpPr txBox="1">
            <a:spLocks noChangeArrowheads="1"/>
          </p:cNvSpPr>
          <p:nvPr/>
        </p:nvSpPr>
        <p:spPr bwMode="auto">
          <a:xfrm>
            <a:off x="2457363" y="2170114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L1</a:t>
            </a:r>
          </a:p>
        </p:txBody>
      </p:sp>
      <p:sp>
        <p:nvSpPr>
          <p:cNvPr id="262171" name="Text Box 27"/>
          <p:cNvSpPr txBox="1">
            <a:spLocks noChangeArrowheads="1"/>
          </p:cNvSpPr>
          <p:nvPr/>
        </p:nvSpPr>
        <p:spPr bwMode="auto">
          <a:xfrm>
            <a:off x="4578351" y="23002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L2</a:t>
            </a:r>
          </a:p>
        </p:txBody>
      </p:sp>
      <p:sp>
        <p:nvSpPr>
          <p:cNvPr id="262172" name="Text Box 28"/>
          <p:cNvSpPr txBox="1">
            <a:spLocks noChangeArrowheads="1"/>
          </p:cNvSpPr>
          <p:nvPr/>
        </p:nvSpPr>
        <p:spPr bwMode="auto">
          <a:xfrm>
            <a:off x="6864351" y="29860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L3</a:t>
            </a:r>
          </a:p>
        </p:txBody>
      </p:sp>
      <p:grpSp>
        <p:nvGrpSpPr>
          <p:cNvPr id="33" name="Group 7"/>
          <p:cNvGrpSpPr>
            <a:grpSpLocks/>
          </p:cNvGrpSpPr>
          <p:nvPr/>
        </p:nvGrpSpPr>
        <p:grpSpPr bwMode="auto">
          <a:xfrm rot="16200000">
            <a:off x="2402530" y="1295400"/>
            <a:ext cx="632041" cy="1066800"/>
            <a:chOff x="688" y="1290"/>
            <a:chExt cx="272" cy="672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88" y="1296"/>
              <a:ext cx="272" cy="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 rot="5400000">
              <a:off x="498" y="1522"/>
              <a:ext cx="6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/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First-level</a:t>
              </a:r>
            </a:p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253197" y="1807423"/>
            <a:ext cx="914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1188112" y="1975447"/>
            <a:ext cx="976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Hit Time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321211" y="1297868"/>
            <a:ext cx="819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 cycle</a:t>
            </a: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9181394" y="3636500"/>
            <a:ext cx="9662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Off-Chip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EA6E1-E8A6-439E-AA0D-9BF39A7C88A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614F0-20D1-43B3-8463-582DA7CACE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05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2051538" y="1143000"/>
            <a:ext cx="5949462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Reducing Penalty: Multi-Level Cache </a:t>
            </a:r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DCE0-9160-4C9B-AC9D-DEFA4FF64048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26214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3907795"/>
            <a:ext cx="11934825" cy="2397755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AMAT in multi-level cache organization</a:t>
            </a:r>
          </a:p>
          <a:p>
            <a:pPr lvl="1">
              <a:buFontTx/>
              <a:buNone/>
            </a:pPr>
            <a:r>
              <a:rPr lang="en-US" altLang="en-US" sz="2400" dirty="0"/>
              <a:t>=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(L1)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(L1) x</a:t>
            </a:r>
          </a:p>
          <a:p>
            <a:pPr lvl="1">
              <a:buFontTx/>
              <a:buNone/>
            </a:pPr>
            <a:r>
              <a:rPr lang="en-US" altLang="en-US" sz="2400" dirty="0"/>
              <a:t>   [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(L2)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(L2) x </a:t>
            </a:r>
            <a:r>
              <a:rPr lang="en-US" altLang="en-US" sz="2400" dirty="0" err="1">
                <a:solidFill>
                  <a:schemeClr val="accent5"/>
                </a:solidFill>
              </a:rPr>
              <a:t>Miss_penalty</a:t>
            </a:r>
            <a:r>
              <a:rPr lang="en-US" altLang="en-US" sz="2400" dirty="0">
                <a:solidFill>
                  <a:schemeClr val="accent5"/>
                </a:solidFill>
              </a:rPr>
              <a:t>(L2) </a:t>
            </a:r>
            <a:r>
              <a:rPr lang="en-US" altLang="en-US" sz="2400" dirty="0"/>
              <a:t>]</a:t>
            </a:r>
          </a:p>
          <a:p>
            <a:pPr lvl="1">
              <a:buFontTx/>
              <a:buNone/>
            </a:pPr>
            <a:r>
              <a:rPr lang="en-US" altLang="en-US" sz="2400" dirty="0"/>
              <a:t>    </a:t>
            </a:r>
          </a:p>
        </p:txBody>
      </p:sp>
      <p:grpSp>
        <p:nvGrpSpPr>
          <p:cNvPr id="262148" name="Group 4"/>
          <p:cNvGrpSpPr>
            <a:grpSpLocks/>
          </p:cNvGrpSpPr>
          <p:nvPr/>
        </p:nvGrpSpPr>
        <p:grpSpPr bwMode="auto">
          <a:xfrm>
            <a:off x="8915400" y="1203325"/>
            <a:ext cx="1524000" cy="2378075"/>
            <a:chOff x="3312" y="864"/>
            <a:chExt cx="960" cy="1498"/>
          </a:xfrm>
        </p:grpSpPr>
        <p:sp>
          <p:nvSpPr>
            <p:cNvPr id="262149" name="Rectangle 5"/>
            <p:cNvSpPr>
              <a:spLocks noChangeArrowheads="1"/>
            </p:cNvSpPr>
            <p:nvPr/>
          </p:nvSpPr>
          <p:spPr bwMode="auto">
            <a:xfrm>
              <a:off x="3312" y="864"/>
              <a:ext cx="960" cy="149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150" name="Rectangle 6"/>
            <p:cNvSpPr>
              <a:spLocks noChangeArrowheads="1"/>
            </p:cNvSpPr>
            <p:nvPr/>
          </p:nvSpPr>
          <p:spPr bwMode="auto">
            <a:xfrm>
              <a:off x="3504" y="1392"/>
              <a:ext cx="545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(DRAM)</a:t>
              </a:r>
            </a:p>
          </p:txBody>
        </p:sp>
      </p:grpSp>
      <p:grpSp>
        <p:nvGrpSpPr>
          <p:cNvPr id="262151" name="Group 7"/>
          <p:cNvGrpSpPr>
            <a:grpSpLocks/>
          </p:cNvGrpSpPr>
          <p:nvPr/>
        </p:nvGrpSpPr>
        <p:grpSpPr bwMode="auto">
          <a:xfrm>
            <a:off x="4218820" y="1279525"/>
            <a:ext cx="1125497" cy="1066800"/>
            <a:chOff x="1648" y="1152"/>
            <a:chExt cx="512" cy="672"/>
          </a:xfrm>
        </p:grpSpPr>
        <p:sp>
          <p:nvSpPr>
            <p:cNvPr id="262152" name="Rectangle 8"/>
            <p:cNvSpPr>
              <a:spLocks noChangeArrowheads="1"/>
            </p:cNvSpPr>
            <p:nvPr/>
          </p:nvSpPr>
          <p:spPr bwMode="auto">
            <a:xfrm>
              <a:off x="1648" y="1152"/>
              <a:ext cx="512" cy="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3" name="Rectangle 9"/>
            <p:cNvSpPr>
              <a:spLocks noChangeArrowheads="1"/>
            </p:cNvSpPr>
            <p:nvPr/>
          </p:nvSpPr>
          <p:spPr bwMode="auto">
            <a:xfrm>
              <a:off x="1712" y="1235"/>
              <a:ext cx="37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Second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grpSp>
        <p:nvGrpSpPr>
          <p:cNvPr id="262157" name="Group 13"/>
          <p:cNvGrpSpPr>
            <a:grpSpLocks/>
          </p:cNvGrpSpPr>
          <p:nvPr/>
        </p:nvGrpSpPr>
        <p:grpSpPr bwMode="auto">
          <a:xfrm>
            <a:off x="6400800" y="1279525"/>
            <a:ext cx="1295400" cy="1752600"/>
            <a:chOff x="2928" y="864"/>
            <a:chExt cx="816" cy="1104"/>
          </a:xfrm>
        </p:grpSpPr>
        <p:sp>
          <p:nvSpPr>
            <p:cNvPr id="262158" name="Rectangle 14"/>
            <p:cNvSpPr>
              <a:spLocks noChangeArrowheads="1"/>
            </p:cNvSpPr>
            <p:nvPr/>
          </p:nvSpPr>
          <p:spPr bwMode="auto">
            <a:xfrm>
              <a:off x="3120" y="1152"/>
              <a:ext cx="452" cy="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Third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  <a:p>
              <a:pPr eaLnBrk="0" hangingPunct="0"/>
              <a:endParaRPr lang="en-US" altLang="en-US" sz="138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9" name="Rectangle 15"/>
            <p:cNvSpPr>
              <a:spLocks noChangeArrowheads="1"/>
            </p:cNvSpPr>
            <p:nvPr/>
          </p:nvSpPr>
          <p:spPr bwMode="auto">
            <a:xfrm>
              <a:off x="2928" y="864"/>
              <a:ext cx="816" cy="1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2161" name="Line 17"/>
          <p:cNvSpPr>
            <a:spLocks noChangeShapeType="1"/>
          </p:cNvSpPr>
          <p:nvPr/>
        </p:nvSpPr>
        <p:spPr bwMode="auto">
          <a:xfrm flipV="1">
            <a:off x="3276600" y="1827392"/>
            <a:ext cx="942219" cy="140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2" name="Line 18"/>
          <p:cNvSpPr>
            <a:spLocks noChangeShapeType="1"/>
          </p:cNvSpPr>
          <p:nvPr/>
        </p:nvSpPr>
        <p:spPr bwMode="auto">
          <a:xfrm>
            <a:off x="5362621" y="1828800"/>
            <a:ext cx="1038179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3" name="Line 19"/>
          <p:cNvSpPr>
            <a:spLocks noChangeShapeType="1"/>
          </p:cNvSpPr>
          <p:nvPr/>
        </p:nvSpPr>
        <p:spPr bwMode="auto">
          <a:xfrm>
            <a:off x="7696200" y="1828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5" name="Text Box 21"/>
          <p:cNvSpPr txBox="1">
            <a:spLocks noChangeArrowheads="1"/>
          </p:cNvSpPr>
          <p:nvPr/>
        </p:nvSpPr>
        <p:spPr bwMode="auto">
          <a:xfrm>
            <a:off x="7776190" y="1371601"/>
            <a:ext cx="1143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300 cycles</a:t>
            </a:r>
          </a:p>
        </p:txBody>
      </p:sp>
      <p:sp>
        <p:nvSpPr>
          <p:cNvPr id="262166" name="Text Box 22"/>
          <p:cNvSpPr txBox="1">
            <a:spLocks noChangeArrowheads="1"/>
          </p:cNvSpPr>
          <p:nvPr/>
        </p:nvSpPr>
        <p:spPr bwMode="auto">
          <a:xfrm>
            <a:off x="5339274" y="1371601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20 cycles</a:t>
            </a:r>
          </a:p>
        </p:txBody>
      </p:sp>
      <p:sp>
        <p:nvSpPr>
          <p:cNvPr id="262167" name="Text Box 23"/>
          <p:cNvSpPr txBox="1">
            <a:spLocks noChangeArrowheads="1"/>
          </p:cNvSpPr>
          <p:nvPr/>
        </p:nvSpPr>
        <p:spPr bwMode="auto">
          <a:xfrm>
            <a:off x="3207821" y="1384565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10 cycles</a:t>
            </a:r>
          </a:p>
        </p:txBody>
      </p:sp>
      <p:sp>
        <p:nvSpPr>
          <p:cNvPr id="262169" name="Text Box 25"/>
          <p:cNvSpPr txBox="1">
            <a:spLocks noChangeArrowheads="1"/>
          </p:cNvSpPr>
          <p:nvPr/>
        </p:nvSpPr>
        <p:spPr bwMode="auto">
          <a:xfrm>
            <a:off x="3712509" y="2891504"/>
            <a:ext cx="1787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On Processor Die</a:t>
            </a:r>
          </a:p>
        </p:txBody>
      </p:sp>
      <p:sp>
        <p:nvSpPr>
          <p:cNvPr id="262170" name="Text Box 26"/>
          <p:cNvSpPr txBox="1">
            <a:spLocks noChangeArrowheads="1"/>
          </p:cNvSpPr>
          <p:nvPr/>
        </p:nvSpPr>
        <p:spPr bwMode="auto">
          <a:xfrm>
            <a:off x="2457363" y="2170114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L1</a:t>
            </a:r>
          </a:p>
        </p:txBody>
      </p:sp>
      <p:sp>
        <p:nvSpPr>
          <p:cNvPr id="262171" name="Text Box 27"/>
          <p:cNvSpPr txBox="1">
            <a:spLocks noChangeArrowheads="1"/>
          </p:cNvSpPr>
          <p:nvPr/>
        </p:nvSpPr>
        <p:spPr bwMode="auto">
          <a:xfrm>
            <a:off x="4578351" y="23002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L2</a:t>
            </a:r>
          </a:p>
        </p:txBody>
      </p:sp>
      <p:sp>
        <p:nvSpPr>
          <p:cNvPr id="262172" name="Text Box 28"/>
          <p:cNvSpPr txBox="1">
            <a:spLocks noChangeArrowheads="1"/>
          </p:cNvSpPr>
          <p:nvPr/>
        </p:nvSpPr>
        <p:spPr bwMode="auto">
          <a:xfrm>
            <a:off x="6864351" y="29860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L3</a:t>
            </a:r>
          </a:p>
        </p:txBody>
      </p:sp>
      <p:grpSp>
        <p:nvGrpSpPr>
          <p:cNvPr id="33" name="Group 7"/>
          <p:cNvGrpSpPr>
            <a:grpSpLocks/>
          </p:cNvGrpSpPr>
          <p:nvPr/>
        </p:nvGrpSpPr>
        <p:grpSpPr bwMode="auto">
          <a:xfrm rot="16200000">
            <a:off x="2402530" y="1295400"/>
            <a:ext cx="632041" cy="1066800"/>
            <a:chOff x="688" y="1290"/>
            <a:chExt cx="272" cy="672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88" y="1296"/>
              <a:ext cx="272" cy="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 rot="5400000">
              <a:off x="498" y="1522"/>
              <a:ext cx="6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/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First-level</a:t>
              </a:r>
            </a:p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253197" y="1807423"/>
            <a:ext cx="914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1188112" y="1975447"/>
            <a:ext cx="976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Hit Time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321211" y="1297868"/>
            <a:ext cx="819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 cycle</a:t>
            </a: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9181394" y="3636500"/>
            <a:ext cx="9662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Off-Chip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43E51-AC7B-41D0-BDC7-36234663B6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26872-7239-4E08-8F99-C5451C8AB3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2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2051538" y="1143000"/>
            <a:ext cx="5949462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Reducing Penalty: Multi-Level Cache </a:t>
            </a:r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DCE0-9160-4C9B-AC9D-DEFA4FF64048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26214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4339303"/>
            <a:ext cx="11934825" cy="2518697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AMAT in multi-level cache organization</a:t>
            </a:r>
          </a:p>
          <a:p>
            <a:pPr lvl="1">
              <a:buFontTx/>
              <a:buNone/>
            </a:pPr>
            <a:r>
              <a:rPr lang="en-US" altLang="en-US" sz="2400" dirty="0"/>
              <a:t>=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(L1)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(L1) x</a:t>
            </a:r>
          </a:p>
          <a:p>
            <a:pPr lvl="1">
              <a:buFontTx/>
              <a:buNone/>
            </a:pPr>
            <a:r>
              <a:rPr lang="en-US" altLang="en-US" sz="2400" dirty="0"/>
              <a:t>   [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(L2)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(L2) x </a:t>
            </a:r>
          </a:p>
          <a:p>
            <a:pPr lvl="1">
              <a:buFontTx/>
              <a:buNone/>
            </a:pPr>
            <a:r>
              <a:rPr lang="en-US" altLang="en-US" sz="2400" dirty="0"/>
              <a:t>     {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(L3)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(L3) x </a:t>
            </a:r>
            <a:r>
              <a:rPr lang="en-US" altLang="en-US" sz="2400" dirty="0" err="1">
                <a:solidFill>
                  <a:schemeClr val="accent5"/>
                </a:solidFill>
              </a:rPr>
              <a:t>Miss_penalty</a:t>
            </a:r>
            <a:r>
              <a:rPr lang="en-US" altLang="en-US" sz="2400" dirty="0">
                <a:solidFill>
                  <a:schemeClr val="accent5"/>
                </a:solidFill>
              </a:rPr>
              <a:t>(L3) </a:t>
            </a:r>
            <a:r>
              <a:rPr lang="en-US" altLang="en-US" sz="2400" dirty="0"/>
              <a:t>} ]</a:t>
            </a:r>
          </a:p>
          <a:p>
            <a:pPr lvl="1">
              <a:buFontTx/>
              <a:buNone/>
            </a:pPr>
            <a:r>
              <a:rPr lang="en-US" altLang="en-US" sz="2400" dirty="0"/>
              <a:t>    </a:t>
            </a:r>
          </a:p>
        </p:txBody>
      </p:sp>
      <p:grpSp>
        <p:nvGrpSpPr>
          <p:cNvPr id="262148" name="Group 4"/>
          <p:cNvGrpSpPr>
            <a:grpSpLocks/>
          </p:cNvGrpSpPr>
          <p:nvPr/>
        </p:nvGrpSpPr>
        <p:grpSpPr bwMode="auto">
          <a:xfrm>
            <a:off x="8915400" y="1203325"/>
            <a:ext cx="1524000" cy="2378075"/>
            <a:chOff x="3312" y="864"/>
            <a:chExt cx="960" cy="1498"/>
          </a:xfrm>
        </p:grpSpPr>
        <p:sp>
          <p:nvSpPr>
            <p:cNvPr id="262149" name="Rectangle 5"/>
            <p:cNvSpPr>
              <a:spLocks noChangeArrowheads="1"/>
            </p:cNvSpPr>
            <p:nvPr/>
          </p:nvSpPr>
          <p:spPr bwMode="auto">
            <a:xfrm>
              <a:off x="3312" y="864"/>
              <a:ext cx="960" cy="149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150" name="Rectangle 6"/>
            <p:cNvSpPr>
              <a:spLocks noChangeArrowheads="1"/>
            </p:cNvSpPr>
            <p:nvPr/>
          </p:nvSpPr>
          <p:spPr bwMode="auto">
            <a:xfrm>
              <a:off x="3504" y="1392"/>
              <a:ext cx="545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(DRAM)</a:t>
              </a:r>
            </a:p>
          </p:txBody>
        </p:sp>
      </p:grpSp>
      <p:grpSp>
        <p:nvGrpSpPr>
          <p:cNvPr id="262151" name="Group 7"/>
          <p:cNvGrpSpPr>
            <a:grpSpLocks/>
          </p:cNvGrpSpPr>
          <p:nvPr/>
        </p:nvGrpSpPr>
        <p:grpSpPr bwMode="auto">
          <a:xfrm>
            <a:off x="4218820" y="1279525"/>
            <a:ext cx="1125497" cy="1066800"/>
            <a:chOff x="1648" y="1152"/>
            <a:chExt cx="512" cy="672"/>
          </a:xfrm>
        </p:grpSpPr>
        <p:sp>
          <p:nvSpPr>
            <p:cNvPr id="262152" name="Rectangle 8"/>
            <p:cNvSpPr>
              <a:spLocks noChangeArrowheads="1"/>
            </p:cNvSpPr>
            <p:nvPr/>
          </p:nvSpPr>
          <p:spPr bwMode="auto">
            <a:xfrm>
              <a:off x="1648" y="1152"/>
              <a:ext cx="512" cy="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3" name="Rectangle 9"/>
            <p:cNvSpPr>
              <a:spLocks noChangeArrowheads="1"/>
            </p:cNvSpPr>
            <p:nvPr/>
          </p:nvSpPr>
          <p:spPr bwMode="auto">
            <a:xfrm>
              <a:off x="1712" y="1235"/>
              <a:ext cx="37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Second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grpSp>
        <p:nvGrpSpPr>
          <p:cNvPr id="262157" name="Group 13"/>
          <p:cNvGrpSpPr>
            <a:grpSpLocks/>
          </p:cNvGrpSpPr>
          <p:nvPr/>
        </p:nvGrpSpPr>
        <p:grpSpPr bwMode="auto">
          <a:xfrm>
            <a:off x="6400800" y="1279525"/>
            <a:ext cx="1295400" cy="1752600"/>
            <a:chOff x="2928" y="864"/>
            <a:chExt cx="816" cy="1104"/>
          </a:xfrm>
        </p:grpSpPr>
        <p:sp>
          <p:nvSpPr>
            <p:cNvPr id="262158" name="Rectangle 14"/>
            <p:cNvSpPr>
              <a:spLocks noChangeArrowheads="1"/>
            </p:cNvSpPr>
            <p:nvPr/>
          </p:nvSpPr>
          <p:spPr bwMode="auto">
            <a:xfrm>
              <a:off x="3120" y="1152"/>
              <a:ext cx="452" cy="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Third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  <a:p>
              <a:pPr eaLnBrk="0" hangingPunct="0"/>
              <a:endParaRPr lang="en-US" altLang="en-US" sz="138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9" name="Rectangle 15"/>
            <p:cNvSpPr>
              <a:spLocks noChangeArrowheads="1"/>
            </p:cNvSpPr>
            <p:nvPr/>
          </p:nvSpPr>
          <p:spPr bwMode="auto">
            <a:xfrm>
              <a:off x="2928" y="864"/>
              <a:ext cx="816" cy="1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2161" name="Line 17"/>
          <p:cNvSpPr>
            <a:spLocks noChangeShapeType="1"/>
          </p:cNvSpPr>
          <p:nvPr/>
        </p:nvSpPr>
        <p:spPr bwMode="auto">
          <a:xfrm flipV="1">
            <a:off x="3276600" y="1827392"/>
            <a:ext cx="942219" cy="140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2" name="Line 18"/>
          <p:cNvSpPr>
            <a:spLocks noChangeShapeType="1"/>
          </p:cNvSpPr>
          <p:nvPr/>
        </p:nvSpPr>
        <p:spPr bwMode="auto">
          <a:xfrm>
            <a:off x="5362621" y="1828800"/>
            <a:ext cx="1038179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3" name="Line 19"/>
          <p:cNvSpPr>
            <a:spLocks noChangeShapeType="1"/>
          </p:cNvSpPr>
          <p:nvPr/>
        </p:nvSpPr>
        <p:spPr bwMode="auto">
          <a:xfrm>
            <a:off x="7696200" y="1828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5" name="Text Box 21"/>
          <p:cNvSpPr txBox="1">
            <a:spLocks noChangeArrowheads="1"/>
          </p:cNvSpPr>
          <p:nvPr/>
        </p:nvSpPr>
        <p:spPr bwMode="auto">
          <a:xfrm>
            <a:off x="7776190" y="1371601"/>
            <a:ext cx="1143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300 cycles</a:t>
            </a:r>
          </a:p>
        </p:txBody>
      </p:sp>
      <p:sp>
        <p:nvSpPr>
          <p:cNvPr id="262166" name="Text Box 22"/>
          <p:cNvSpPr txBox="1">
            <a:spLocks noChangeArrowheads="1"/>
          </p:cNvSpPr>
          <p:nvPr/>
        </p:nvSpPr>
        <p:spPr bwMode="auto">
          <a:xfrm>
            <a:off x="5339274" y="1371601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20 cycles</a:t>
            </a:r>
          </a:p>
        </p:txBody>
      </p:sp>
      <p:sp>
        <p:nvSpPr>
          <p:cNvPr id="262167" name="Text Box 23"/>
          <p:cNvSpPr txBox="1">
            <a:spLocks noChangeArrowheads="1"/>
          </p:cNvSpPr>
          <p:nvPr/>
        </p:nvSpPr>
        <p:spPr bwMode="auto">
          <a:xfrm>
            <a:off x="3207821" y="1384565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10 cycles</a:t>
            </a:r>
          </a:p>
        </p:txBody>
      </p:sp>
      <p:sp>
        <p:nvSpPr>
          <p:cNvPr id="262169" name="Text Box 25"/>
          <p:cNvSpPr txBox="1">
            <a:spLocks noChangeArrowheads="1"/>
          </p:cNvSpPr>
          <p:nvPr/>
        </p:nvSpPr>
        <p:spPr bwMode="auto">
          <a:xfrm>
            <a:off x="3712509" y="2891504"/>
            <a:ext cx="1787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On Processor Die</a:t>
            </a:r>
          </a:p>
        </p:txBody>
      </p:sp>
      <p:sp>
        <p:nvSpPr>
          <p:cNvPr id="262170" name="Text Box 26"/>
          <p:cNvSpPr txBox="1">
            <a:spLocks noChangeArrowheads="1"/>
          </p:cNvSpPr>
          <p:nvPr/>
        </p:nvSpPr>
        <p:spPr bwMode="auto">
          <a:xfrm>
            <a:off x="2457363" y="2170114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L1</a:t>
            </a:r>
          </a:p>
        </p:txBody>
      </p:sp>
      <p:sp>
        <p:nvSpPr>
          <p:cNvPr id="262171" name="Text Box 27"/>
          <p:cNvSpPr txBox="1">
            <a:spLocks noChangeArrowheads="1"/>
          </p:cNvSpPr>
          <p:nvPr/>
        </p:nvSpPr>
        <p:spPr bwMode="auto">
          <a:xfrm>
            <a:off x="4578351" y="23002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L2</a:t>
            </a:r>
          </a:p>
        </p:txBody>
      </p:sp>
      <p:sp>
        <p:nvSpPr>
          <p:cNvPr id="262172" name="Text Box 28"/>
          <p:cNvSpPr txBox="1">
            <a:spLocks noChangeArrowheads="1"/>
          </p:cNvSpPr>
          <p:nvPr/>
        </p:nvSpPr>
        <p:spPr bwMode="auto">
          <a:xfrm>
            <a:off x="6864351" y="29860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L3</a:t>
            </a:r>
          </a:p>
        </p:txBody>
      </p:sp>
      <p:grpSp>
        <p:nvGrpSpPr>
          <p:cNvPr id="33" name="Group 7"/>
          <p:cNvGrpSpPr>
            <a:grpSpLocks/>
          </p:cNvGrpSpPr>
          <p:nvPr/>
        </p:nvGrpSpPr>
        <p:grpSpPr bwMode="auto">
          <a:xfrm rot="16200000">
            <a:off x="2402530" y="1295400"/>
            <a:ext cx="632041" cy="1066800"/>
            <a:chOff x="688" y="1290"/>
            <a:chExt cx="272" cy="672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88" y="1296"/>
              <a:ext cx="272" cy="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 rot="5400000">
              <a:off x="498" y="1522"/>
              <a:ext cx="6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/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First-level</a:t>
              </a:r>
            </a:p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253197" y="1807423"/>
            <a:ext cx="914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1188112" y="1975447"/>
            <a:ext cx="976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Hit Time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321211" y="1297868"/>
            <a:ext cx="819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 cycle</a:t>
            </a: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9181394" y="3636500"/>
            <a:ext cx="9662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Off-Chip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4FBA7-B529-4AD9-AC18-CC1482D522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01358-AA1A-41D3-A745-4278073E07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6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F4141-59C5-456F-9236-8DDB7068D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180928-F89A-43D0-89E2-183C53081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918EB6-B74D-214D-A992-AEC39C287CF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2082" t="18491" r="27740" b="29099"/>
          <a:stretch/>
        </p:blipFill>
        <p:spPr>
          <a:xfrm>
            <a:off x="7727950" y="0"/>
            <a:ext cx="446405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2D23D5-9524-454C-832F-971A364D0DA8}"/>
              </a:ext>
            </a:extLst>
          </p:cNvPr>
          <p:cNvSpPr/>
          <p:nvPr/>
        </p:nvSpPr>
        <p:spPr>
          <a:xfrm>
            <a:off x="1883884" y="940961"/>
            <a:ext cx="9026286" cy="500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AAAAE3-B605-D447-B74F-9143EF175E10}"/>
              </a:ext>
            </a:extLst>
          </p:cNvPr>
          <p:cNvSpPr txBox="1">
            <a:spLocks/>
          </p:cNvSpPr>
          <p:nvPr/>
        </p:nvSpPr>
        <p:spPr>
          <a:xfrm>
            <a:off x="4445438" y="2287874"/>
            <a:ext cx="6222561" cy="1950249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169DAB-65E0-2A41-B5E0-9003AC3C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84" y="880064"/>
            <a:ext cx="2047994" cy="137107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DCE23B0-3FCE-45F8-B825-226DAD6E131E}"/>
              </a:ext>
            </a:extLst>
          </p:cNvPr>
          <p:cNvSpPr txBox="1">
            <a:spLocks/>
          </p:cNvSpPr>
          <p:nvPr/>
        </p:nvSpPr>
        <p:spPr>
          <a:xfrm>
            <a:off x="5178286" y="4841875"/>
            <a:ext cx="5489713" cy="60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Lishan Yang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71F17B1-4711-4865-B154-E2230CEB4295}"/>
              </a:ext>
            </a:extLst>
          </p:cNvPr>
          <p:cNvSpPr txBox="1">
            <a:spLocks/>
          </p:cNvSpPr>
          <p:nvPr/>
        </p:nvSpPr>
        <p:spPr>
          <a:xfrm>
            <a:off x="5178284" y="1684122"/>
            <a:ext cx="5489713" cy="1241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  <a:p>
            <a:r>
              <a:rPr lang="en-US" dirty="0">
                <a:latin typeface="Roboto Medium" panose="02000000000000000000" pitchFamily="2" charset="0"/>
              </a:rPr>
              <a:t>Lecture 3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EF9D9AF7-9CC7-4B2F-A9CF-22985CB2207E}"/>
              </a:ext>
            </a:extLst>
          </p:cNvPr>
          <p:cNvSpPr txBox="1">
            <a:spLocks/>
          </p:cNvSpPr>
          <p:nvPr/>
        </p:nvSpPr>
        <p:spPr>
          <a:xfrm>
            <a:off x="2014140" y="4572524"/>
            <a:ext cx="4464050" cy="1371078"/>
          </a:xfrm>
          <a:prstGeom prst="rect">
            <a:avLst/>
          </a:prstGeom>
        </p:spPr>
        <p:txBody>
          <a:bodyPr vert="horz" lIns="91305" tIns="45653" rIns="91305" bIns="45653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Reference: </a:t>
            </a:r>
          </a:p>
          <a:p>
            <a:pPr algn="l" defTabSz="456487"/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40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Hyeran</a:t>
            </a:r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Jeon</a:t>
            </a:r>
          </a:p>
          <a:p>
            <a:pPr algn="l" defTabSz="456487"/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Donald Hung</a:t>
            </a:r>
          </a:p>
          <a:p>
            <a:pPr algn="l" defTabSz="456487"/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40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Haonan</a:t>
            </a:r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Wang</a:t>
            </a:r>
          </a:p>
          <a:p>
            <a:pPr algn="l" defTabSz="456487"/>
            <a:r>
              <a:rPr lang="en-US" altLang="zh-CN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Computer Architecture: A Quantitative Approach</a:t>
            </a:r>
            <a:endParaRPr lang="en-US" sz="1400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  <a:p>
            <a:pPr algn="l" defTabSz="456487"/>
            <a:endParaRPr lang="en-US" sz="1397" b="0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  <a:p>
            <a:pPr algn="l" defTabSz="456487"/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Licensed for use under a Creative Commons Attribution-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NonCommercial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ShareAlike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3.0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Unported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License.</a:t>
            </a:r>
          </a:p>
          <a:p>
            <a:pPr algn="l" defTabSz="456487"/>
            <a:endParaRPr lang="en-US" sz="1397" b="0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94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2051538" y="1143000"/>
            <a:ext cx="5949462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Reducing Penalty: Multi-Level Cache </a:t>
            </a:r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DCE0-9160-4C9B-AC9D-DEFA4FF64048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26214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51697" y="4686015"/>
            <a:ext cx="11934825" cy="5145087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AMAT in multi-level cache organization</a:t>
            </a:r>
          </a:p>
          <a:p>
            <a:pPr lvl="1">
              <a:buFontTx/>
              <a:buNone/>
            </a:pPr>
            <a:r>
              <a:rPr lang="en-US" altLang="en-US" sz="2400" dirty="0"/>
              <a:t>=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(L1)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(L1) x</a:t>
            </a:r>
          </a:p>
          <a:p>
            <a:pPr lvl="1">
              <a:buFontTx/>
              <a:buNone/>
            </a:pPr>
            <a:r>
              <a:rPr lang="en-US" altLang="en-US" sz="2400" dirty="0"/>
              <a:t>   [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(L2)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(L2) x </a:t>
            </a:r>
          </a:p>
          <a:p>
            <a:pPr lvl="1">
              <a:buFontTx/>
              <a:buNone/>
            </a:pPr>
            <a:r>
              <a:rPr lang="en-US" altLang="en-US" sz="2400" dirty="0"/>
              <a:t>     {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(L3)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(L3) x T(memory) } ]</a:t>
            </a:r>
          </a:p>
          <a:p>
            <a:pPr lvl="1">
              <a:buFontTx/>
              <a:buNone/>
            </a:pPr>
            <a:r>
              <a:rPr lang="en-US" altLang="en-US" sz="2400" dirty="0"/>
              <a:t>    </a:t>
            </a:r>
          </a:p>
        </p:txBody>
      </p:sp>
      <p:grpSp>
        <p:nvGrpSpPr>
          <p:cNvPr id="262148" name="Group 4"/>
          <p:cNvGrpSpPr>
            <a:grpSpLocks/>
          </p:cNvGrpSpPr>
          <p:nvPr/>
        </p:nvGrpSpPr>
        <p:grpSpPr bwMode="auto">
          <a:xfrm>
            <a:off x="8915400" y="1203325"/>
            <a:ext cx="1524000" cy="2378075"/>
            <a:chOff x="3312" y="864"/>
            <a:chExt cx="960" cy="1498"/>
          </a:xfrm>
        </p:grpSpPr>
        <p:sp>
          <p:nvSpPr>
            <p:cNvPr id="262149" name="Rectangle 5"/>
            <p:cNvSpPr>
              <a:spLocks noChangeArrowheads="1"/>
            </p:cNvSpPr>
            <p:nvPr/>
          </p:nvSpPr>
          <p:spPr bwMode="auto">
            <a:xfrm>
              <a:off x="3312" y="864"/>
              <a:ext cx="960" cy="149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150" name="Rectangle 6"/>
            <p:cNvSpPr>
              <a:spLocks noChangeArrowheads="1"/>
            </p:cNvSpPr>
            <p:nvPr/>
          </p:nvSpPr>
          <p:spPr bwMode="auto">
            <a:xfrm>
              <a:off x="3504" y="1392"/>
              <a:ext cx="545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(DRAM)</a:t>
              </a:r>
            </a:p>
          </p:txBody>
        </p:sp>
      </p:grpSp>
      <p:grpSp>
        <p:nvGrpSpPr>
          <p:cNvPr id="262151" name="Group 7"/>
          <p:cNvGrpSpPr>
            <a:grpSpLocks/>
          </p:cNvGrpSpPr>
          <p:nvPr/>
        </p:nvGrpSpPr>
        <p:grpSpPr bwMode="auto">
          <a:xfrm>
            <a:off x="4218820" y="1279525"/>
            <a:ext cx="1125497" cy="1066800"/>
            <a:chOff x="1648" y="1152"/>
            <a:chExt cx="512" cy="672"/>
          </a:xfrm>
        </p:grpSpPr>
        <p:sp>
          <p:nvSpPr>
            <p:cNvPr id="262152" name="Rectangle 8"/>
            <p:cNvSpPr>
              <a:spLocks noChangeArrowheads="1"/>
            </p:cNvSpPr>
            <p:nvPr/>
          </p:nvSpPr>
          <p:spPr bwMode="auto">
            <a:xfrm>
              <a:off x="1648" y="1152"/>
              <a:ext cx="512" cy="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3" name="Rectangle 9"/>
            <p:cNvSpPr>
              <a:spLocks noChangeArrowheads="1"/>
            </p:cNvSpPr>
            <p:nvPr/>
          </p:nvSpPr>
          <p:spPr bwMode="auto">
            <a:xfrm>
              <a:off x="1712" y="1235"/>
              <a:ext cx="37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Second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grpSp>
        <p:nvGrpSpPr>
          <p:cNvPr id="262157" name="Group 13"/>
          <p:cNvGrpSpPr>
            <a:grpSpLocks/>
          </p:cNvGrpSpPr>
          <p:nvPr/>
        </p:nvGrpSpPr>
        <p:grpSpPr bwMode="auto">
          <a:xfrm>
            <a:off x="6400800" y="1279525"/>
            <a:ext cx="1295400" cy="1752600"/>
            <a:chOff x="2928" y="864"/>
            <a:chExt cx="816" cy="1104"/>
          </a:xfrm>
        </p:grpSpPr>
        <p:sp>
          <p:nvSpPr>
            <p:cNvPr id="262158" name="Rectangle 14"/>
            <p:cNvSpPr>
              <a:spLocks noChangeArrowheads="1"/>
            </p:cNvSpPr>
            <p:nvPr/>
          </p:nvSpPr>
          <p:spPr bwMode="auto">
            <a:xfrm>
              <a:off x="3120" y="1152"/>
              <a:ext cx="452" cy="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Third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  <a:p>
              <a:pPr eaLnBrk="0" hangingPunct="0"/>
              <a:endParaRPr lang="en-US" altLang="en-US" sz="138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9" name="Rectangle 15"/>
            <p:cNvSpPr>
              <a:spLocks noChangeArrowheads="1"/>
            </p:cNvSpPr>
            <p:nvPr/>
          </p:nvSpPr>
          <p:spPr bwMode="auto">
            <a:xfrm>
              <a:off x="2928" y="864"/>
              <a:ext cx="816" cy="1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2161" name="Line 17"/>
          <p:cNvSpPr>
            <a:spLocks noChangeShapeType="1"/>
          </p:cNvSpPr>
          <p:nvPr/>
        </p:nvSpPr>
        <p:spPr bwMode="auto">
          <a:xfrm flipV="1">
            <a:off x="3276600" y="1827392"/>
            <a:ext cx="942219" cy="140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2" name="Line 18"/>
          <p:cNvSpPr>
            <a:spLocks noChangeShapeType="1"/>
          </p:cNvSpPr>
          <p:nvPr/>
        </p:nvSpPr>
        <p:spPr bwMode="auto">
          <a:xfrm>
            <a:off x="5362621" y="1828800"/>
            <a:ext cx="1038179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3" name="Line 19"/>
          <p:cNvSpPr>
            <a:spLocks noChangeShapeType="1"/>
          </p:cNvSpPr>
          <p:nvPr/>
        </p:nvSpPr>
        <p:spPr bwMode="auto">
          <a:xfrm>
            <a:off x="7696200" y="1828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5" name="Text Box 21"/>
          <p:cNvSpPr txBox="1">
            <a:spLocks noChangeArrowheads="1"/>
          </p:cNvSpPr>
          <p:nvPr/>
        </p:nvSpPr>
        <p:spPr bwMode="auto">
          <a:xfrm>
            <a:off x="7776190" y="1371601"/>
            <a:ext cx="1143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300 cycles</a:t>
            </a:r>
          </a:p>
        </p:txBody>
      </p:sp>
      <p:sp>
        <p:nvSpPr>
          <p:cNvPr id="262166" name="Text Box 22"/>
          <p:cNvSpPr txBox="1">
            <a:spLocks noChangeArrowheads="1"/>
          </p:cNvSpPr>
          <p:nvPr/>
        </p:nvSpPr>
        <p:spPr bwMode="auto">
          <a:xfrm>
            <a:off x="5339274" y="1371601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20 cycles</a:t>
            </a:r>
          </a:p>
        </p:txBody>
      </p:sp>
      <p:sp>
        <p:nvSpPr>
          <p:cNvPr id="262167" name="Text Box 23"/>
          <p:cNvSpPr txBox="1">
            <a:spLocks noChangeArrowheads="1"/>
          </p:cNvSpPr>
          <p:nvPr/>
        </p:nvSpPr>
        <p:spPr bwMode="auto">
          <a:xfrm>
            <a:off x="3207821" y="1384565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10 cycles</a:t>
            </a:r>
          </a:p>
        </p:txBody>
      </p:sp>
      <p:sp>
        <p:nvSpPr>
          <p:cNvPr id="262169" name="Text Box 25"/>
          <p:cNvSpPr txBox="1">
            <a:spLocks noChangeArrowheads="1"/>
          </p:cNvSpPr>
          <p:nvPr/>
        </p:nvSpPr>
        <p:spPr bwMode="auto">
          <a:xfrm>
            <a:off x="3712509" y="2891504"/>
            <a:ext cx="1787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On Processor Die</a:t>
            </a:r>
          </a:p>
        </p:txBody>
      </p:sp>
      <p:sp>
        <p:nvSpPr>
          <p:cNvPr id="262170" name="Text Box 26"/>
          <p:cNvSpPr txBox="1">
            <a:spLocks noChangeArrowheads="1"/>
          </p:cNvSpPr>
          <p:nvPr/>
        </p:nvSpPr>
        <p:spPr bwMode="auto">
          <a:xfrm>
            <a:off x="2457363" y="2170114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L1</a:t>
            </a:r>
          </a:p>
        </p:txBody>
      </p:sp>
      <p:sp>
        <p:nvSpPr>
          <p:cNvPr id="262171" name="Text Box 27"/>
          <p:cNvSpPr txBox="1">
            <a:spLocks noChangeArrowheads="1"/>
          </p:cNvSpPr>
          <p:nvPr/>
        </p:nvSpPr>
        <p:spPr bwMode="auto">
          <a:xfrm>
            <a:off x="4578351" y="23002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L2</a:t>
            </a:r>
          </a:p>
        </p:txBody>
      </p:sp>
      <p:sp>
        <p:nvSpPr>
          <p:cNvPr id="262172" name="Text Box 28"/>
          <p:cNvSpPr txBox="1">
            <a:spLocks noChangeArrowheads="1"/>
          </p:cNvSpPr>
          <p:nvPr/>
        </p:nvSpPr>
        <p:spPr bwMode="auto">
          <a:xfrm>
            <a:off x="6864351" y="29860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L3</a:t>
            </a:r>
          </a:p>
        </p:txBody>
      </p:sp>
      <p:grpSp>
        <p:nvGrpSpPr>
          <p:cNvPr id="33" name="Group 7"/>
          <p:cNvGrpSpPr>
            <a:grpSpLocks/>
          </p:cNvGrpSpPr>
          <p:nvPr/>
        </p:nvGrpSpPr>
        <p:grpSpPr bwMode="auto">
          <a:xfrm rot="16200000">
            <a:off x="2402530" y="1295400"/>
            <a:ext cx="632041" cy="1066800"/>
            <a:chOff x="688" y="1290"/>
            <a:chExt cx="272" cy="672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88" y="1296"/>
              <a:ext cx="272" cy="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 rot="5400000">
              <a:off x="498" y="1522"/>
              <a:ext cx="6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/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First-level</a:t>
              </a:r>
            </a:p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253197" y="1807423"/>
            <a:ext cx="914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1188112" y="1975447"/>
            <a:ext cx="976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Hit Time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321211" y="1297868"/>
            <a:ext cx="819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 cycle</a:t>
            </a: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9181394" y="3636500"/>
            <a:ext cx="9662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Off-Chip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8D964-13F8-4E56-B4D3-E87D617F94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1A2E6-C909-4AF9-B665-A10D4344AF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51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Reducing Penalty: Multi-Level Cache </a:t>
            </a:r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FDCE0-9160-4C9B-AC9D-DEFA4FF64048}" type="slidenum">
              <a:rPr lang="en-US" altLang="zh-TW"/>
              <a:pPr/>
              <a:t>21</a:t>
            </a:fld>
            <a:endParaRPr lang="en-US" altLang="zh-TW" dirty="0"/>
          </a:p>
        </p:txBody>
      </p:sp>
      <p:sp>
        <p:nvSpPr>
          <p:cNvPr id="26214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3224879"/>
            <a:ext cx="11934825" cy="3080671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altLang="en-US" sz="2400" b="1" dirty="0"/>
              <a:t>AMAT in multi-level cache organization</a:t>
            </a:r>
          </a:p>
          <a:p>
            <a:pPr lvl="1">
              <a:buFontTx/>
              <a:buNone/>
            </a:pPr>
            <a:r>
              <a:rPr lang="en-US" altLang="en-US" sz="2400" dirty="0"/>
              <a:t>=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(L1)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(L1) x </a:t>
            </a:r>
          </a:p>
          <a:p>
            <a:pPr lvl="1">
              <a:buFontTx/>
              <a:buNone/>
            </a:pPr>
            <a:r>
              <a:rPr lang="en-US" altLang="en-US" sz="2400" dirty="0"/>
              <a:t>   [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(L2)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(L2) x </a:t>
            </a:r>
          </a:p>
          <a:p>
            <a:pPr lvl="1">
              <a:buFontTx/>
              <a:buNone/>
            </a:pPr>
            <a:r>
              <a:rPr lang="en-US" altLang="en-US" sz="2400" dirty="0"/>
              <a:t>     { </a:t>
            </a:r>
            <a:r>
              <a:rPr lang="en-US" altLang="en-US" sz="2400" dirty="0" err="1"/>
              <a:t>T</a:t>
            </a:r>
            <a:r>
              <a:rPr lang="en-US" altLang="en-US" sz="2400" baseline="-20000" dirty="0" err="1"/>
              <a:t>hit</a:t>
            </a:r>
            <a:r>
              <a:rPr lang="en-US" altLang="en-US" sz="2400" dirty="0"/>
              <a:t>(L3) + </a:t>
            </a:r>
            <a:r>
              <a:rPr lang="en-US" altLang="en-US" sz="2400" dirty="0" err="1"/>
              <a:t>Miss_rate</a:t>
            </a:r>
            <a:r>
              <a:rPr lang="en-US" altLang="en-US" sz="2400" dirty="0"/>
              <a:t>(L3) x T(memory) } ] </a:t>
            </a:r>
          </a:p>
          <a:p>
            <a:r>
              <a:rPr lang="en-US" altLang="en-US" sz="2400" b="1" dirty="0"/>
              <a:t>Example: </a:t>
            </a:r>
          </a:p>
          <a:p>
            <a:pPr lvl="1"/>
            <a:r>
              <a:rPr lang="en-US" altLang="en-US" sz="2400" dirty="0"/>
              <a:t>Miss rate of L1, L2, L3 = 10%, 5%, 1%, respectively</a:t>
            </a:r>
          </a:p>
          <a:p>
            <a:pPr lvl="1"/>
            <a:r>
              <a:rPr lang="en-US" altLang="en-US" sz="2400" dirty="0"/>
              <a:t>AMAT = 1 + 0.1 x [ 10 + 0.05 x { 20 + 0.01 x 300 } ] = 2.115 cycles</a:t>
            </a:r>
          </a:p>
          <a:p>
            <a:pPr lvl="1">
              <a:buFontTx/>
              <a:buNone/>
            </a:pPr>
            <a:endParaRPr lang="en-US" altLang="en-US" sz="2400" dirty="0"/>
          </a:p>
        </p:txBody>
      </p:sp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2051538" y="1143000"/>
            <a:ext cx="5949462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62151" name="Group 7"/>
          <p:cNvGrpSpPr>
            <a:grpSpLocks/>
          </p:cNvGrpSpPr>
          <p:nvPr/>
        </p:nvGrpSpPr>
        <p:grpSpPr bwMode="auto">
          <a:xfrm>
            <a:off x="4218820" y="1279525"/>
            <a:ext cx="1125497" cy="1066800"/>
            <a:chOff x="1648" y="1152"/>
            <a:chExt cx="512" cy="672"/>
          </a:xfrm>
        </p:grpSpPr>
        <p:sp>
          <p:nvSpPr>
            <p:cNvPr id="262152" name="Rectangle 8"/>
            <p:cNvSpPr>
              <a:spLocks noChangeArrowheads="1"/>
            </p:cNvSpPr>
            <p:nvPr/>
          </p:nvSpPr>
          <p:spPr bwMode="auto">
            <a:xfrm>
              <a:off x="1648" y="1152"/>
              <a:ext cx="512" cy="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3" name="Rectangle 9"/>
            <p:cNvSpPr>
              <a:spLocks noChangeArrowheads="1"/>
            </p:cNvSpPr>
            <p:nvPr/>
          </p:nvSpPr>
          <p:spPr bwMode="auto">
            <a:xfrm>
              <a:off x="1712" y="1235"/>
              <a:ext cx="376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Second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algn="ctr"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grpSp>
        <p:nvGrpSpPr>
          <p:cNvPr id="262157" name="Group 13"/>
          <p:cNvGrpSpPr>
            <a:grpSpLocks/>
          </p:cNvGrpSpPr>
          <p:nvPr/>
        </p:nvGrpSpPr>
        <p:grpSpPr bwMode="auto">
          <a:xfrm>
            <a:off x="6400800" y="1279525"/>
            <a:ext cx="1295400" cy="1752600"/>
            <a:chOff x="2928" y="864"/>
            <a:chExt cx="816" cy="1104"/>
          </a:xfrm>
        </p:grpSpPr>
        <p:sp>
          <p:nvSpPr>
            <p:cNvPr id="262158" name="Rectangle 14"/>
            <p:cNvSpPr>
              <a:spLocks noChangeArrowheads="1"/>
            </p:cNvSpPr>
            <p:nvPr/>
          </p:nvSpPr>
          <p:spPr bwMode="auto">
            <a:xfrm>
              <a:off x="3120" y="1152"/>
              <a:ext cx="452" cy="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Third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  <a:p>
              <a:pPr eaLnBrk="0" hangingPunct="0"/>
              <a:endParaRPr lang="en-US" altLang="en-US" sz="138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159" name="Rectangle 15"/>
            <p:cNvSpPr>
              <a:spLocks noChangeArrowheads="1"/>
            </p:cNvSpPr>
            <p:nvPr/>
          </p:nvSpPr>
          <p:spPr bwMode="auto">
            <a:xfrm>
              <a:off x="2928" y="864"/>
              <a:ext cx="816" cy="1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2161" name="Line 17"/>
          <p:cNvSpPr>
            <a:spLocks noChangeShapeType="1"/>
          </p:cNvSpPr>
          <p:nvPr/>
        </p:nvSpPr>
        <p:spPr bwMode="auto">
          <a:xfrm flipV="1">
            <a:off x="3276600" y="1827392"/>
            <a:ext cx="942219" cy="140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2" name="Line 18"/>
          <p:cNvSpPr>
            <a:spLocks noChangeShapeType="1"/>
          </p:cNvSpPr>
          <p:nvPr/>
        </p:nvSpPr>
        <p:spPr bwMode="auto">
          <a:xfrm>
            <a:off x="5362621" y="1828800"/>
            <a:ext cx="1038179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3" name="Line 19"/>
          <p:cNvSpPr>
            <a:spLocks noChangeShapeType="1"/>
          </p:cNvSpPr>
          <p:nvPr/>
        </p:nvSpPr>
        <p:spPr bwMode="auto">
          <a:xfrm>
            <a:off x="7696200" y="1828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65" name="Text Box 21"/>
          <p:cNvSpPr txBox="1">
            <a:spLocks noChangeArrowheads="1"/>
          </p:cNvSpPr>
          <p:nvPr/>
        </p:nvSpPr>
        <p:spPr bwMode="auto">
          <a:xfrm>
            <a:off x="7776190" y="1371601"/>
            <a:ext cx="1143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300 cycles</a:t>
            </a:r>
          </a:p>
        </p:txBody>
      </p:sp>
      <p:sp>
        <p:nvSpPr>
          <p:cNvPr id="262166" name="Text Box 22"/>
          <p:cNvSpPr txBox="1">
            <a:spLocks noChangeArrowheads="1"/>
          </p:cNvSpPr>
          <p:nvPr/>
        </p:nvSpPr>
        <p:spPr bwMode="auto">
          <a:xfrm>
            <a:off x="5339274" y="1371601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20 cycles</a:t>
            </a:r>
          </a:p>
        </p:txBody>
      </p:sp>
      <p:sp>
        <p:nvSpPr>
          <p:cNvPr id="262167" name="Text Box 23"/>
          <p:cNvSpPr txBox="1">
            <a:spLocks noChangeArrowheads="1"/>
          </p:cNvSpPr>
          <p:nvPr/>
        </p:nvSpPr>
        <p:spPr bwMode="auto">
          <a:xfrm>
            <a:off x="3207821" y="1384565"/>
            <a:ext cx="1026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10 cycles</a:t>
            </a:r>
          </a:p>
        </p:txBody>
      </p:sp>
      <p:sp>
        <p:nvSpPr>
          <p:cNvPr id="262169" name="Text Box 25"/>
          <p:cNvSpPr txBox="1">
            <a:spLocks noChangeArrowheads="1"/>
          </p:cNvSpPr>
          <p:nvPr/>
        </p:nvSpPr>
        <p:spPr bwMode="auto">
          <a:xfrm>
            <a:off x="3712509" y="2891504"/>
            <a:ext cx="1787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On Processor Die</a:t>
            </a:r>
          </a:p>
        </p:txBody>
      </p:sp>
      <p:sp>
        <p:nvSpPr>
          <p:cNvPr id="262170" name="Text Box 26"/>
          <p:cNvSpPr txBox="1">
            <a:spLocks noChangeArrowheads="1"/>
          </p:cNvSpPr>
          <p:nvPr/>
        </p:nvSpPr>
        <p:spPr bwMode="auto">
          <a:xfrm>
            <a:off x="2457363" y="2170114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L1</a:t>
            </a:r>
          </a:p>
        </p:txBody>
      </p:sp>
      <p:sp>
        <p:nvSpPr>
          <p:cNvPr id="262171" name="Text Box 27"/>
          <p:cNvSpPr txBox="1">
            <a:spLocks noChangeArrowheads="1"/>
          </p:cNvSpPr>
          <p:nvPr/>
        </p:nvSpPr>
        <p:spPr bwMode="auto">
          <a:xfrm>
            <a:off x="4578351" y="23002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L2</a:t>
            </a:r>
          </a:p>
        </p:txBody>
      </p:sp>
      <p:sp>
        <p:nvSpPr>
          <p:cNvPr id="262172" name="Text Box 28"/>
          <p:cNvSpPr txBox="1">
            <a:spLocks noChangeArrowheads="1"/>
          </p:cNvSpPr>
          <p:nvPr/>
        </p:nvSpPr>
        <p:spPr bwMode="auto">
          <a:xfrm>
            <a:off x="6864351" y="2986088"/>
            <a:ext cx="3994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/>
              <a:t>L3</a:t>
            </a:r>
          </a:p>
        </p:txBody>
      </p:sp>
      <p:grpSp>
        <p:nvGrpSpPr>
          <p:cNvPr id="33" name="Group 7"/>
          <p:cNvGrpSpPr>
            <a:grpSpLocks/>
          </p:cNvGrpSpPr>
          <p:nvPr/>
        </p:nvGrpSpPr>
        <p:grpSpPr bwMode="auto">
          <a:xfrm rot="16200000">
            <a:off x="2402530" y="1295400"/>
            <a:ext cx="632041" cy="1066800"/>
            <a:chOff x="688" y="1290"/>
            <a:chExt cx="272" cy="672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88" y="1296"/>
              <a:ext cx="272" cy="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 rot="5400000">
              <a:off x="498" y="1522"/>
              <a:ext cx="6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/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First-level</a:t>
              </a:r>
            </a:p>
            <a:p>
              <a:pPr algn="ctr" eaLnBrk="0" hangingPunct="0"/>
              <a:r>
                <a:rPr lang="en-US" altLang="en-US" sz="1269" b="1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sp>
        <p:nvSpPr>
          <p:cNvPr id="36" name="Line 10"/>
          <p:cNvSpPr>
            <a:spLocks noChangeShapeType="1"/>
          </p:cNvSpPr>
          <p:nvPr/>
        </p:nvSpPr>
        <p:spPr bwMode="auto">
          <a:xfrm>
            <a:off x="1253197" y="1807423"/>
            <a:ext cx="914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1188112" y="1975447"/>
            <a:ext cx="9765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Hit Time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321211" y="1297868"/>
            <a:ext cx="819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1 cycle</a:t>
            </a:r>
          </a:p>
        </p:txBody>
      </p:sp>
      <p:sp>
        <p:nvSpPr>
          <p:cNvPr id="2" name="Oval Callout 1"/>
          <p:cNvSpPr/>
          <p:nvPr/>
        </p:nvSpPr>
        <p:spPr>
          <a:xfrm>
            <a:off x="9017977" y="4553653"/>
            <a:ext cx="2842845" cy="1220579"/>
          </a:xfrm>
          <a:prstGeom prst="wedgeEllipseCallou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77" dirty="0"/>
              <a:t>Vs. 31 cycles</a:t>
            </a:r>
          </a:p>
          <a:p>
            <a:pPr algn="ctr"/>
            <a:r>
              <a:rPr lang="en-US" sz="2077" dirty="0">
                <a:solidFill>
                  <a:srgbClr val="FFFF00"/>
                </a:solidFill>
              </a:rPr>
              <a:t>14.7x speedup!</a:t>
            </a:r>
          </a:p>
        </p:txBody>
      </p:sp>
      <p:grpSp>
        <p:nvGrpSpPr>
          <p:cNvPr id="262148" name="Group 4"/>
          <p:cNvGrpSpPr>
            <a:grpSpLocks/>
          </p:cNvGrpSpPr>
          <p:nvPr/>
        </p:nvGrpSpPr>
        <p:grpSpPr bwMode="auto">
          <a:xfrm>
            <a:off x="8915400" y="1203325"/>
            <a:ext cx="1524000" cy="2378075"/>
            <a:chOff x="3312" y="864"/>
            <a:chExt cx="960" cy="1498"/>
          </a:xfrm>
        </p:grpSpPr>
        <p:sp>
          <p:nvSpPr>
            <p:cNvPr id="262149" name="Rectangle 5"/>
            <p:cNvSpPr>
              <a:spLocks noChangeArrowheads="1"/>
            </p:cNvSpPr>
            <p:nvPr/>
          </p:nvSpPr>
          <p:spPr bwMode="auto">
            <a:xfrm>
              <a:off x="3312" y="864"/>
              <a:ext cx="960" cy="149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150" name="Rectangle 6"/>
            <p:cNvSpPr>
              <a:spLocks noChangeArrowheads="1"/>
            </p:cNvSpPr>
            <p:nvPr/>
          </p:nvSpPr>
          <p:spPr bwMode="auto">
            <a:xfrm>
              <a:off x="3504" y="1392"/>
              <a:ext cx="545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pPr eaLnBrk="0" hangingPunct="0"/>
              <a:r>
                <a:rPr lang="en-US" altLang="en-US" sz="1385" b="1" dirty="0">
                  <a:latin typeface="Arial" panose="020B0604020202020204" pitchFamily="34" charset="0"/>
                  <a:cs typeface="Arial" panose="020B0604020202020204" pitchFamily="34" charset="0"/>
                </a:rPr>
                <a:t>(DRAM)</a:t>
              </a:r>
            </a:p>
          </p:txBody>
        </p:sp>
      </p:grp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9181394" y="3636500"/>
            <a:ext cx="9662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dirty="0"/>
              <a:t>Off-Chip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0B6E3867-7319-4D96-BE2E-DD10869D011E}"/>
              </a:ext>
            </a:extLst>
          </p:cNvPr>
          <p:cNvSpPr/>
          <p:nvPr/>
        </p:nvSpPr>
        <p:spPr>
          <a:xfrm>
            <a:off x="5314203" y="3391994"/>
            <a:ext cx="3835126" cy="926407"/>
          </a:xfrm>
          <a:prstGeom prst="cloudCallout">
            <a:avLst>
              <a:gd name="adj1" fmla="val -35254"/>
              <a:gd name="adj2" fmla="val -72748"/>
            </a:avLst>
          </a:prstGeom>
          <a:solidFill>
            <a:schemeClr val="bg1"/>
          </a:solidFill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3B30BC-EF85-4207-8FC3-C36949662A73}"/>
              </a:ext>
            </a:extLst>
          </p:cNvPr>
          <p:cNvSpPr txBox="1"/>
          <p:nvPr/>
        </p:nvSpPr>
        <p:spPr>
          <a:xfrm>
            <a:off x="4977819" y="3618618"/>
            <a:ext cx="4233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Are more levels always good?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FA5A2-B680-4366-B948-FC31C61AC8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89281-0DB5-4872-B82E-BA33E2C38D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AU" altLang="en-US" sz="4400" dirty="0"/>
              <a:t>Discussion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D7982-4A4F-4366-9745-E424D9738D0F}"/>
              </a:ext>
            </a:extLst>
          </p:cNvPr>
          <p:cNvSpPr txBox="1"/>
          <p:nvPr/>
        </p:nvSpPr>
        <p:spPr>
          <a:xfrm>
            <a:off x="757709" y="1386354"/>
            <a:ext cx="110559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3200" b="1" dirty="0">
                <a:latin typeface="Calibri"/>
              </a:rPr>
              <a:t>Background: The cache space is limited. We can only keep a subset of data in cache.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74BA-5D00-43F1-8FDD-6244404AE27A}"/>
              </a:ext>
            </a:extLst>
          </p:cNvPr>
          <p:cNvSpPr txBox="1"/>
          <p:nvPr/>
        </p:nvSpPr>
        <p:spPr>
          <a:xfrm>
            <a:off x="757709" y="3039071"/>
            <a:ext cx="110559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3200" b="1" dirty="0">
                <a:solidFill>
                  <a:srgbClr val="00B050"/>
                </a:solidFill>
                <a:latin typeface="Calibri"/>
              </a:rPr>
              <a:t>Question: What happens when the cache is full?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886BBB-6E0C-4665-B197-C01033DC188F}"/>
              </a:ext>
            </a:extLst>
          </p:cNvPr>
          <p:cNvSpPr txBox="1"/>
          <p:nvPr/>
        </p:nvSpPr>
        <p:spPr>
          <a:xfrm>
            <a:off x="757709" y="4475326"/>
            <a:ext cx="110559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3200" b="1" dirty="0">
                <a:solidFill>
                  <a:srgbClr val="00B050"/>
                </a:solidFill>
                <a:latin typeface="Calibri"/>
              </a:rPr>
              <a:t>Question: What to keep in the cache (which block should be evicted)?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588F-4FC3-4C3F-81CE-5D3ACDB162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48C9A-3E62-461D-A9E6-2F36D61B24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8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dirty="0"/>
              <a:t>What to Keep in Caches?</a:t>
            </a:r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69276-AEB6-4888-B0CB-816260959226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It depends on the cache organization and replacing policy.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Cache organization: 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Cache line (block): </a:t>
            </a:r>
            <a:r>
              <a:rPr lang="en-US" sz="2400" dirty="0"/>
              <a:t>The basic unit of data replacement. A longer cache line fetches and replaces more data per miss.</a:t>
            </a:r>
          </a:p>
          <a:p>
            <a:pPr lvl="1"/>
            <a:endParaRPr lang="en-US" sz="2400" dirty="0"/>
          </a:p>
          <a:p>
            <a:pPr lvl="1"/>
            <a:r>
              <a:rPr lang="en-US" altLang="en-US" sz="2400" b="1" dirty="0">
                <a:solidFill>
                  <a:srgbClr val="00B050"/>
                </a:solidFill>
              </a:rPr>
              <a:t>Set:</a:t>
            </a:r>
            <a:r>
              <a:rPr lang="en-US" altLang="en-US" sz="2400" dirty="0"/>
              <a:t> An entry that one cache line is mapped to according to certain bits of its address.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b="1" dirty="0">
                <a:solidFill>
                  <a:srgbClr val="00B050"/>
                </a:solidFill>
              </a:rPr>
              <a:t>Way:</a:t>
            </a:r>
            <a:r>
              <a:rPr lang="en-US" altLang="en-US" sz="2400" dirty="0">
                <a:solidFill>
                  <a:srgbClr val="00B050"/>
                </a:solidFill>
              </a:rPr>
              <a:t> </a:t>
            </a:r>
            <a:r>
              <a:rPr lang="en-US" altLang="en-US" sz="2400" dirty="0"/>
              <a:t>A slot within a cache set to hold one history cache line.</a:t>
            </a:r>
          </a:p>
          <a:p>
            <a:pPr marL="527518" lvl="1" indent="0">
              <a:buNone/>
            </a:pPr>
            <a:endParaRPr lang="en-US" altLang="en-US" sz="2000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1F5ECEA3-E9A8-418F-85C6-0BB76CF85E6D}"/>
              </a:ext>
            </a:extLst>
          </p:cNvPr>
          <p:cNvGrpSpPr>
            <a:grpSpLocks/>
          </p:cNvGrpSpPr>
          <p:nvPr/>
        </p:nvGrpSpPr>
        <p:grpSpPr bwMode="auto">
          <a:xfrm>
            <a:off x="8728011" y="2272257"/>
            <a:ext cx="1981200" cy="609600"/>
            <a:chOff x="672" y="1488"/>
            <a:chExt cx="1248" cy="384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E8C61800-1051-4531-AE5A-F1DC07A69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88"/>
              <a:ext cx="62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E4D1E609-ACE1-4BFE-8A76-B693CD2FE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954E69A-8E68-4FEA-8B08-1CFF510EB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488"/>
              <a:ext cx="62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E320E31-916C-47F2-9009-D0B386891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Text Box 8">
            <a:extLst>
              <a:ext uri="{FF2B5EF4-FFF2-40B4-BE49-F238E27FC236}">
                <a16:creationId xmlns:a16="http://schemas.microsoft.com/office/drawing/2014/main" id="{32ED99B5-67CF-438B-855B-AA75FB010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5865" y="1923842"/>
            <a:ext cx="7748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Way 0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51D39277-7152-43C3-96DE-D1F3BF5DB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465" y="1923842"/>
            <a:ext cx="7748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Way 1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853D024E-FF99-4640-8EC8-47C6CE2EC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843" y="2233191"/>
            <a:ext cx="65755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Set 0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C85C1B00-926C-42B8-A559-607A70911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843" y="2547514"/>
            <a:ext cx="65755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Set 1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FA12D930-FD25-4E65-B445-10F26D2E3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241" y="2242929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0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9AF7BA89-197B-432B-9EE9-3F26554BD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2047" y="2542576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1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971B7A13-5274-42BE-A64D-2B300D35F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076" y="2240182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2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E19F0AFA-DE08-49C7-9373-A2AD40C28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7882" y="2539829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3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53EAC10D-45AC-4244-A83C-BF2FE769D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1357" y="1873472"/>
            <a:ext cx="34817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 Box 8">
            <a:extLst>
              <a:ext uri="{FF2B5EF4-FFF2-40B4-BE49-F238E27FC236}">
                <a16:creationId xmlns:a16="http://schemas.microsoft.com/office/drawing/2014/main" id="{3373C9F9-81C9-41EB-BC1F-0DD7C8FC1C85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264755" y="2850991"/>
            <a:ext cx="34817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905C5-B6D7-4FC7-9610-7164D17295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31570-9D62-4F7E-99D3-8570639E4C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dirty="0"/>
              <a:t>What to Keep in Caches?</a:t>
            </a:r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69276-AEB6-4888-B0CB-816260959226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It depends on the cache organization and replacing policy</a:t>
            </a:r>
          </a:p>
          <a:p>
            <a:pPr lvl="1"/>
            <a:endParaRPr lang="en-US" altLang="en-US" sz="2000" dirty="0"/>
          </a:p>
          <a:p>
            <a:r>
              <a:rPr lang="en-US" sz="2400" b="1" dirty="0">
                <a:solidFill>
                  <a:srgbClr val="00B050"/>
                </a:solidFill>
              </a:rPr>
              <a:t>Cache line replacing policy</a:t>
            </a:r>
            <a:r>
              <a:rPr lang="en-US" sz="2400" b="1" dirty="0"/>
              <a:t>: </a:t>
            </a:r>
            <a:r>
              <a:rPr lang="en-US" sz="2400" dirty="0"/>
              <a:t>which history line should be replaced?</a:t>
            </a:r>
          </a:p>
          <a:p>
            <a:pPr lvl="1"/>
            <a:r>
              <a:rPr lang="en-US" sz="2400" dirty="0"/>
              <a:t>In a set entry, each cache line can be identified with a </a:t>
            </a:r>
            <a:r>
              <a:rPr lang="en-US" sz="2400" b="1" dirty="0">
                <a:solidFill>
                  <a:srgbClr val="00B050"/>
                </a:solidFill>
              </a:rPr>
              <a:t>Tag</a:t>
            </a:r>
            <a:r>
              <a:rPr lang="en-US" sz="2400" dirty="0"/>
              <a:t> (a portion of its address).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Least recently used (</a:t>
            </a:r>
            <a:r>
              <a:rPr lang="en-US" sz="2400" dirty="0">
                <a:solidFill>
                  <a:srgbClr val="00B050"/>
                </a:solidFill>
              </a:rPr>
              <a:t>LRU</a:t>
            </a:r>
            <a:r>
              <a:rPr lang="en-US" sz="2400" dirty="0"/>
              <a:t>), First-in first-out (</a:t>
            </a:r>
            <a:r>
              <a:rPr lang="en-US" sz="2400" dirty="0">
                <a:solidFill>
                  <a:srgbClr val="00B050"/>
                </a:solidFill>
              </a:rPr>
              <a:t>FIFO</a:t>
            </a:r>
            <a:r>
              <a:rPr lang="en-US" sz="2400" dirty="0"/>
              <a:t>), Random, 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6A615-2D5E-4B9C-BE0E-15022C926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224" y="4996783"/>
            <a:ext cx="7350384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EAD8D991-7E72-4720-BCC7-D071583E0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8836" y="499678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52A58ED3-646C-4D79-A738-AAEF8E5A1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1436" y="499678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357172A0-FC59-41E5-81AF-CD5E157FE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8036" y="499678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DBB6ECAB-2C97-4A61-A813-C2C0F9481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8836" y="4996783"/>
            <a:ext cx="11583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Block offset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9586C496-6657-4677-9B1B-86716F5B2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5421" y="4991188"/>
            <a:ext cx="10846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Byte offset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8C545670-C052-44BC-A8C0-297356848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1999" y="4996783"/>
            <a:ext cx="6384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Index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6FBC3881-9F26-404C-B47A-E59C35A86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5036" y="4996783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Tag</a:t>
            </a:r>
          </a:p>
        </p:txBody>
      </p:sp>
      <p:grpSp>
        <p:nvGrpSpPr>
          <p:cNvPr id="13" name="Group 37">
            <a:extLst>
              <a:ext uri="{FF2B5EF4-FFF2-40B4-BE49-F238E27FC236}">
                <a16:creationId xmlns:a16="http://schemas.microsoft.com/office/drawing/2014/main" id="{A985F815-93E5-41E0-BE85-CF32BEA8C419}"/>
              </a:ext>
            </a:extLst>
          </p:cNvPr>
          <p:cNvGrpSpPr>
            <a:grpSpLocks/>
          </p:cNvGrpSpPr>
          <p:nvPr/>
        </p:nvGrpSpPr>
        <p:grpSpPr bwMode="auto">
          <a:xfrm>
            <a:off x="7036238" y="4310983"/>
            <a:ext cx="1389063" cy="793750"/>
            <a:chOff x="2448" y="1968"/>
            <a:chExt cx="875" cy="500"/>
          </a:xfrm>
        </p:grpSpPr>
        <p:sp>
          <p:nvSpPr>
            <p:cNvPr id="14" name="Line 29">
              <a:extLst>
                <a:ext uri="{FF2B5EF4-FFF2-40B4-BE49-F238E27FC236}">
                  <a16:creationId xmlns:a16="http://schemas.microsoft.com/office/drawing/2014/main" id="{E4C56D72-C9A6-49F7-AF82-86476285B9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30">
              <a:extLst>
                <a:ext uri="{FF2B5EF4-FFF2-40B4-BE49-F238E27FC236}">
                  <a16:creationId xmlns:a16="http://schemas.microsoft.com/office/drawing/2014/main" id="{F8F70170-9965-4CF2-8F50-CE8E10AC2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968"/>
              <a:ext cx="87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Selects the set</a:t>
              </a:r>
            </a:p>
          </p:txBody>
        </p:sp>
      </p:grpSp>
      <p:grpSp>
        <p:nvGrpSpPr>
          <p:cNvPr id="16" name="Group 38">
            <a:extLst>
              <a:ext uri="{FF2B5EF4-FFF2-40B4-BE49-F238E27FC236}">
                <a16:creationId xmlns:a16="http://schemas.microsoft.com/office/drawing/2014/main" id="{FC84447B-B0B6-47AD-8F49-F95492C1DDA0}"/>
              </a:ext>
            </a:extLst>
          </p:cNvPr>
          <p:cNvGrpSpPr>
            <a:grpSpLocks/>
          </p:cNvGrpSpPr>
          <p:nvPr/>
        </p:nvGrpSpPr>
        <p:grpSpPr bwMode="auto">
          <a:xfrm>
            <a:off x="4369237" y="4310983"/>
            <a:ext cx="1979613" cy="793750"/>
            <a:chOff x="960" y="1968"/>
            <a:chExt cx="1247" cy="500"/>
          </a:xfrm>
        </p:grpSpPr>
        <p:sp>
          <p:nvSpPr>
            <p:cNvPr id="17" name="Text Box 31">
              <a:extLst>
                <a:ext uri="{FF2B5EF4-FFF2-40B4-BE49-F238E27FC236}">
                  <a16:creationId xmlns:a16="http://schemas.microsoft.com/office/drawing/2014/main" id="{5EDDBE91-1624-42A2-A1F4-22164C617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968"/>
              <a:ext cx="124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Used for tag compare</a:t>
              </a:r>
            </a:p>
          </p:txBody>
        </p:sp>
        <p:sp>
          <p:nvSpPr>
            <p:cNvPr id="18" name="Line 32">
              <a:extLst>
                <a:ext uri="{FF2B5EF4-FFF2-40B4-BE49-F238E27FC236}">
                  <a16:creationId xmlns:a16="http://schemas.microsoft.com/office/drawing/2014/main" id="{8A9987CA-CDB6-4394-A566-F0CF8CFCD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36">
            <a:extLst>
              <a:ext uri="{FF2B5EF4-FFF2-40B4-BE49-F238E27FC236}">
                <a16:creationId xmlns:a16="http://schemas.microsoft.com/office/drawing/2014/main" id="{F9F9CFB6-F8C1-4931-8AB3-12229BE5E808}"/>
              </a:ext>
            </a:extLst>
          </p:cNvPr>
          <p:cNvGrpSpPr>
            <a:grpSpLocks/>
          </p:cNvGrpSpPr>
          <p:nvPr/>
        </p:nvGrpSpPr>
        <p:grpSpPr bwMode="auto">
          <a:xfrm>
            <a:off x="8712637" y="4310983"/>
            <a:ext cx="2584450" cy="793750"/>
            <a:chOff x="3504" y="1968"/>
            <a:chExt cx="1628" cy="500"/>
          </a:xfrm>
        </p:grpSpPr>
        <p:sp>
          <p:nvSpPr>
            <p:cNvPr id="20" name="Line 33">
              <a:extLst>
                <a:ext uri="{FF2B5EF4-FFF2-40B4-BE49-F238E27FC236}">
                  <a16:creationId xmlns:a16="http://schemas.microsoft.com/office/drawing/2014/main" id="{4F7773E9-6A4D-4263-ADC9-E7414F66A9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6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34">
              <a:extLst>
                <a:ext uri="{FF2B5EF4-FFF2-40B4-BE49-F238E27FC236}">
                  <a16:creationId xmlns:a16="http://schemas.microsoft.com/office/drawing/2014/main" id="{61AE4D2F-B32C-4F5B-B44A-6B33BC3B7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968"/>
              <a:ext cx="162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Selects the word in the block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4898B1-7614-423B-B41C-1CB4DFD7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272" y="5821364"/>
            <a:ext cx="6121335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5">
            <a:extLst>
              <a:ext uri="{FF2B5EF4-FFF2-40B4-BE49-F238E27FC236}">
                <a16:creationId xmlns:a16="http://schemas.microsoft.com/office/drawing/2014/main" id="{5AB0B30B-89B5-43BA-9F2B-84CC168E0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9569" y="582136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id="{41BBD73C-31FB-4F8A-9759-D2F7BD1BB7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0311" y="582136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">
            <a:extLst>
              <a:ext uri="{FF2B5EF4-FFF2-40B4-BE49-F238E27FC236}">
                <a16:creationId xmlns:a16="http://schemas.microsoft.com/office/drawing/2014/main" id="{A879917E-C0E5-4FA2-BA15-30E9F9A25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9532" y="582136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0C99B451-8EC0-4DB3-9FF2-A24E5FCB7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6247" y="5804487"/>
            <a:ext cx="18528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Data (e.g., 64 Bytes)</a:t>
            </a: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26F287B3-6654-49B2-81B1-D0BB2D491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6906" y="5804487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Tag</a:t>
            </a:r>
          </a:p>
        </p:txBody>
      </p:sp>
      <p:sp>
        <p:nvSpPr>
          <p:cNvPr id="31" name="Text Box 11">
            <a:extLst>
              <a:ext uri="{FF2B5EF4-FFF2-40B4-BE49-F238E27FC236}">
                <a16:creationId xmlns:a16="http://schemas.microsoft.com/office/drawing/2014/main" id="{432E31DF-490D-4F88-BF97-E2851C4C6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109" y="5815769"/>
            <a:ext cx="5884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Valid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3E26DC-C0B5-4A5F-B951-25E09B98D3CF}"/>
              </a:ext>
            </a:extLst>
          </p:cNvPr>
          <p:cNvSpPr txBox="1"/>
          <p:nvPr/>
        </p:nvSpPr>
        <p:spPr>
          <a:xfrm>
            <a:off x="459538" y="4818469"/>
            <a:ext cx="2924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Address decoding: 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4B8082-DE78-4B50-84DF-55E7918E2C35}"/>
              </a:ext>
            </a:extLst>
          </p:cNvPr>
          <p:cNvSpPr txBox="1"/>
          <p:nvPr/>
        </p:nvSpPr>
        <p:spPr>
          <a:xfrm>
            <a:off x="1701749" y="5690759"/>
            <a:ext cx="2924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Cache line: </a:t>
            </a:r>
            <a:endParaRPr lang="en-US" dirty="0"/>
          </a:p>
        </p:txBody>
      </p:sp>
      <p:sp>
        <p:nvSpPr>
          <p:cNvPr id="43" name="Text Box 10">
            <a:extLst>
              <a:ext uri="{FF2B5EF4-FFF2-40B4-BE49-F238E27FC236}">
                <a16:creationId xmlns:a16="http://schemas.microsoft.com/office/drawing/2014/main" id="{A9CE31EC-E6F7-4012-AEEE-F66E08315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893" y="5796049"/>
            <a:ext cx="112877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History bits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D4E33-0B38-4E85-892A-72BF76F64B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F2456-4A42-496E-9970-6D2096DE7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9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23" grpId="0" animBg="1"/>
      <p:bldP spid="24" grpId="0" animBg="1"/>
      <p:bldP spid="25" grpId="0" animBg="1"/>
      <p:bldP spid="27" grpId="0" animBg="1"/>
      <p:bldP spid="29" grpId="0"/>
      <p:bldP spid="30" grpId="0"/>
      <p:bldP spid="31" grpId="0"/>
      <p:bldP spid="41" grpId="0"/>
      <p:bldP spid="42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Cache Indexing</a:t>
            </a:r>
          </a:p>
        </p:txBody>
      </p:sp>
      <p:sp>
        <p:nvSpPr>
          <p:cNvPr id="67" name="Slide Number Placeholder 6">
            <a:extLst>
              <a:ext uri="{FF2B5EF4-FFF2-40B4-BE49-F238E27FC236}">
                <a16:creationId xmlns:a16="http://schemas.microsoft.com/office/drawing/2014/main" id="{6CB05F6B-984A-4BC9-B280-D9C259243F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6772" name="Rectangle 4"/>
          <p:cNvSpPr>
            <a:spLocks noChangeArrowheads="1"/>
          </p:cNvSpPr>
          <p:nvPr/>
        </p:nvSpPr>
        <p:spPr bwMode="auto">
          <a:xfrm>
            <a:off x="2284708" y="5103035"/>
            <a:ext cx="7350384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6773" name="Line 5"/>
          <p:cNvSpPr>
            <a:spLocks noChangeShapeType="1"/>
          </p:cNvSpPr>
          <p:nvPr/>
        </p:nvSpPr>
        <p:spPr bwMode="auto">
          <a:xfrm>
            <a:off x="7439320" y="510303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6774" name="Line 6"/>
          <p:cNvSpPr>
            <a:spLocks noChangeShapeType="1"/>
          </p:cNvSpPr>
          <p:nvPr/>
        </p:nvSpPr>
        <p:spPr bwMode="auto">
          <a:xfrm>
            <a:off x="5381920" y="510303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6775" name="Line 7"/>
          <p:cNvSpPr>
            <a:spLocks noChangeShapeType="1"/>
          </p:cNvSpPr>
          <p:nvPr/>
        </p:nvSpPr>
        <p:spPr bwMode="auto">
          <a:xfrm>
            <a:off x="8658520" y="510303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6776" name="Text Box 8"/>
          <p:cNvSpPr txBox="1">
            <a:spLocks noChangeArrowheads="1"/>
          </p:cNvSpPr>
          <p:nvPr/>
        </p:nvSpPr>
        <p:spPr bwMode="auto">
          <a:xfrm>
            <a:off x="7439320" y="5103035"/>
            <a:ext cx="11583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Block offset</a:t>
            </a:r>
          </a:p>
        </p:txBody>
      </p:sp>
      <p:sp>
        <p:nvSpPr>
          <p:cNvPr id="1696777" name="Text Box 9"/>
          <p:cNvSpPr txBox="1">
            <a:spLocks noChangeArrowheads="1"/>
          </p:cNvSpPr>
          <p:nvPr/>
        </p:nvSpPr>
        <p:spPr bwMode="auto">
          <a:xfrm>
            <a:off x="8615905" y="5097440"/>
            <a:ext cx="10846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Byte offset</a:t>
            </a:r>
          </a:p>
        </p:txBody>
      </p:sp>
      <p:sp>
        <p:nvSpPr>
          <p:cNvPr id="1696778" name="Text Box 10"/>
          <p:cNvSpPr txBox="1">
            <a:spLocks noChangeArrowheads="1"/>
          </p:cNvSpPr>
          <p:nvPr/>
        </p:nvSpPr>
        <p:spPr bwMode="auto">
          <a:xfrm>
            <a:off x="6072483" y="5103035"/>
            <a:ext cx="6384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Index</a:t>
            </a:r>
          </a:p>
        </p:txBody>
      </p:sp>
      <p:sp>
        <p:nvSpPr>
          <p:cNvPr id="1696779" name="Text Box 11"/>
          <p:cNvSpPr txBox="1">
            <a:spLocks noChangeArrowheads="1"/>
          </p:cNvSpPr>
          <p:nvPr/>
        </p:nvSpPr>
        <p:spPr bwMode="auto">
          <a:xfrm>
            <a:off x="3705520" y="5103035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Tag</a:t>
            </a:r>
          </a:p>
        </p:txBody>
      </p:sp>
      <p:grpSp>
        <p:nvGrpSpPr>
          <p:cNvPr id="1696805" name="Group 37"/>
          <p:cNvGrpSpPr>
            <a:grpSpLocks/>
          </p:cNvGrpSpPr>
          <p:nvPr/>
        </p:nvGrpSpPr>
        <p:grpSpPr bwMode="auto">
          <a:xfrm>
            <a:off x="5686722" y="4417235"/>
            <a:ext cx="1389063" cy="793750"/>
            <a:chOff x="2448" y="1968"/>
            <a:chExt cx="875" cy="500"/>
          </a:xfrm>
        </p:grpSpPr>
        <p:sp>
          <p:nvSpPr>
            <p:cNvPr id="1696797" name="Line 29"/>
            <p:cNvSpPr>
              <a:spLocks noChangeShapeType="1"/>
            </p:cNvSpPr>
            <p:nvPr/>
          </p:nvSpPr>
          <p:spPr bwMode="auto">
            <a:xfrm flipV="1">
              <a:off x="2880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6798" name="Text Box 30"/>
            <p:cNvSpPr txBox="1">
              <a:spLocks noChangeArrowheads="1"/>
            </p:cNvSpPr>
            <p:nvPr/>
          </p:nvSpPr>
          <p:spPr bwMode="auto">
            <a:xfrm>
              <a:off x="2448" y="1968"/>
              <a:ext cx="87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Selects the set</a:t>
              </a:r>
            </a:p>
          </p:txBody>
        </p:sp>
      </p:grpSp>
      <p:grpSp>
        <p:nvGrpSpPr>
          <p:cNvPr id="1696806" name="Group 38"/>
          <p:cNvGrpSpPr>
            <a:grpSpLocks/>
          </p:cNvGrpSpPr>
          <p:nvPr/>
        </p:nvGrpSpPr>
        <p:grpSpPr bwMode="auto">
          <a:xfrm>
            <a:off x="3019721" y="4417235"/>
            <a:ext cx="1979613" cy="793750"/>
            <a:chOff x="960" y="1968"/>
            <a:chExt cx="1247" cy="500"/>
          </a:xfrm>
        </p:grpSpPr>
        <p:sp>
          <p:nvSpPr>
            <p:cNvPr id="1696799" name="Text Box 31"/>
            <p:cNvSpPr txBox="1">
              <a:spLocks noChangeArrowheads="1"/>
            </p:cNvSpPr>
            <p:nvPr/>
          </p:nvSpPr>
          <p:spPr bwMode="auto">
            <a:xfrm>
              <a:off x="960" y="1968"/>
              <a:ext cx="124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Used for tag compare</a:t>
              </a:r>
            </a:p>
          </p:txBody>
        </p:sp>
        <p:sp>
          <p:nvSpPr>
            <p:cNvPr id="1696800" name="Line 32"/>
            <p:cNvSpPr>
              <a:spLocks noChangeShapeType="1"/>
            </p:cNvSpPr>
            <p:nvPr/>
          </p:nvSpPr>
          <p:spPr bwMode="auto">
            <a:xfrm flipV="1">
              <a:off x="1584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96804" name="Group 36"/>
          <p:cNvGrpSpPr>
            <a:grpSpLocks/>
          </p:cNvGrpSpPr>
          <p:nvPr/>
        </p:nvGrpSpPr>
        <p:grpSpPr bwMode="auto">
          <a:xfrm>
            <a:off x="7363121" y="4417235"/>
            <a:ext cx="2584450" cy="793750"/>
            <a:chOff x="3504" y="1968"/>
            <a:chExt cx="1628" cy="500"/>
          </a:xfrm>
        </p:grpSpPr>
        <p:sp>
          <p:nvSpPr>
            <p:cNvPr id="1696801" name="Line 33"/>
            <p:cNvSpPr>
              <a:spLocks noChangeShapeType="1"/>
            </p:cNvSpPr>
            <p:nvPr/>
          </p:nvSpPr>
          <p:spPr bwMode="auto">
            <a:xfrm flipV="1">
              <a:off x="3936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6802" name="Text Box 34"/>
            <p:cNvSpPr txBox="1">
              <a:spLocks noChangeArrowheads="1"/>
            </p:cNvSpPr>
            <p:nvPr/>
          </p:nvSpPr>
          <p:spPr bwMode="auto">
            <a:xfrm>
              <a:off x="3504" y="1968"/>
              <a:ext cx="162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Selects the word in the block</a:t>
              </a:r>
            </a:p>
          </p:txBody>
        </p:sp>
      </p:grpSp>
      <p:grpSp>
        <p:nvGrpSpPr>
          <p:cNvPr id="37" name="Group 3">
            <a:extLst>
              <a:ext uri="{FF2B5EF4-FFF2-40B4-BE49-F238E27FC236}">
                <a16:creationId xmlns:a16="http://schemas.microsoft.com/office/drawing/2014/main" id="{0420A229-F38D-4142-A416-8AFB6C8673DE}"/>
              </a:ext>
            </a:extLst>
          </p:cNvPr>
          <p:cNvGrpSpPr>
            <a:grpSpLocks/>
          </p:cNvGrpSpPr>
          <p:nvPr/>
        </p:nvGrpSpPr>
        <p:grpSpPr bwMode="auto">
          <a:xfrm>
            <a:off x="4714213" y="2411692"/>
            <a:ext cx="1981200" cy="609600"/>
            <a:chOff x="672" y="1488"/>
            <a:chExt cx="1248" cy="384"/>
          </a:xfrm>
        </p:grpSpPr>
        <p:sp>
          <p:nvSpPr>
            <p:cNvPr id="38" name="Rectangle 4">
              <a:extLst>
                <a:ext uri="{FF2B5EF4-FFF2-40B4-BE49-F238E27FC236}">
                  <a16:creationId xmlns:a16="http://schemas.microsoft.com/office/drawing/2014/main" id="{E7102DB8-9A7A-48E1-AD6A-84DEACFD9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88"/>
              <a:ext cx="62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5">
              <a:extLst>
                <a:ext uri="{FF2B5EF4-FFF2-40B4-BE49-F238E27FC236}">
                  <a16:creationId xmlns:a16="http://schemas.microsoft.com/office/drawing/2014/main" id="{26FDB3A2-41C8-43A1-9E50-9D3403E99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8630B6E0-AD2F-486F-A432-312D07E9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488"/>
              <a:ext cx="62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7">
              <a:extLst>
                <a:ext uri="{FF2B5EF4-FFF2-40B4-BE49-F238E27FC236}">
                  <a16:creationId xmlns:a16="http://schemas.microsoft.com/office/drawing/2014/main" id="{468D2865-B942-4268-9399-14EFE92BB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xt Box 8">
            <a:extLst>
              <a:ext uri="{FF2B5EF4-FFF2-40B4-BE49-F238E27FC236}">
                <a16:creationId xmlns:a16="http://schemas.microsoft.com/office/drawing/2014/main" id="{819F2343-ADB5-42AA-B97C-8ED5EEE18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067" y="2063277"/>
            <a:ext cx="7748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Way 0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A9CBC5BE-1E43-4D1F-BDCF-D2D0DA675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667" y="2063277"/>
            <a:ext cx="7748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Way 1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E615531B-3D0E-4F07-854B-C2F8FB6D8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45" y="2372626"/>
            <a:ext cx="65755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Set 0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6CB2D28E-E4D1-4E5F-9D14-959986588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45" y="2686949"/>
            <a:ext cx="65755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Set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286B0D-964F-49D4-91B0-98F1B5A69CCE}"/>
              </a:ext>
            </a:extLst>
          </p:cNvPr>
          <p:cNvSpPr txBox="1"/>
          <p:nvPr/>
        </p:nvSpPr>
        <p:spPr>
          <a:xfrm>
            <a:off x="714438" y="1248090"/>
            <a:ext cx="6141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Example: a simple 2-set x 2-way cache</a:t>
            </a:r>
            <a:endParaRPr lang="en-US" dirty="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919D2E15-F811-4B9B-8F9C-D8E9ABA40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443" y="2382364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0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F28DCFEB-2B43-4AC4-9D98-1AEDEF6E0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8249" y="2682011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1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98313B46-E4E2-479E-8E6F-89B1ECDF5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278" y="2379617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2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A0BBB58C-B5B0-4EDB-A5AD-41F42C452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4084" y="2679264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534BEA-4E90-427D-B230-F14572A6DDDC}"/>
              </a:ext>
            </a:extLst>
          </p:cNvPr>
          <p:cNvSpPr txBox="1"/>
          <p:nvPr/>
        </p:nvSpPr>
        <p:spPr>
          <a:xfrm>
            <a:off x="714438" y="3601353"/>
            <a:ext cx="6141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Address decoding: 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63B7FCB-6801-4C2D-B942-F89DC898B0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BC97AAC-1130-4BA2-ACF4-4C2BE81F1C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9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9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9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6772" grpId="0" animBg="1"/>
      <p:bldP spid="1696773" grpId="0" animBg="1"/>
      <p:bldP spid="1696774" grpId="0" animBg="1"/>
      <p:bldP spid="1696775" grpId="0" animBg="1"/>
      <p:bldP spid="1696776" grpId="0"/>
      <p:bldP spid="1696777" grpId="0"/>
      <p:bldP spid="1696778" grpId="0"/>
      <p:bldP spid="1696779" grpId="0"/>
      <p:bldP spid="2" grpId="0"/>
      <p:bldP spid="3" grpId="0"/>
      <p:bldP spid="4" grpId="0"/>
      <p:bldP spid="5" grpId="0"/>
      <p:bldP spid="54" grpId="0"/>
      <p:bldP spid="7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Cache Types</a:t>
            </a:r>
            <a:endParaRPr lang="en-US" altLang="en-US" sz="4400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69276-AEB6-4888-B0CB-816260959226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N-way Set-Associative: </a:t>
            </a:r>
            <a:r>
              <a:rPr lang="en-US" altLang="en-US" sz="2400" dirty="0"/>
              <a:t>Number of ways &gt; 1 &amp; Number of sets &gt; 1</a:t>
            </a:r>
            <a:endParaRPr lang="en-US" sz="2400" b="1" dirty="0"/>
          </a:p>
          <a:p>
            <a:pPr lvl="1"/>
            <a:r>
              <a:rPr lang="en-US" altLang="en-US" sz="2000" dirty="0"/>
              <a:t>Slightly complex searching mechanism</a:t>
            </a:r>
            <a:endParaRPr lang="en-US" sz="2400" b="1" dirty="0"/>
          </a:p>
          <a:p>
            <a:r>
              <a:rPr lang="en-US" sz="2400" b="1" dirty="0"/>
              <a:t>Direct Mapped: </a:t>
            </a:r>
            <a:r>
              <a:rPr lang="en-US" altLang="en-US" sz="2400" dirty="0"/>
              <a:t>Number of ways = 1</a:t>
            </a:r>
          </a:p>
          <a:p>
            <a:pPr lvl="1"/>
            <a:r>
              <a:rPr lang="en-US" altLang="en-US" sz="2000" dirty="0"/>
              <a:t>Fast indexing mechanism</a:t>
            </a:r>
            <a:endParaRPr lang="en-US" sz="2400" dirty="0"/>
          </a:p>
          <a:p>
            <a:r>
              <a:rPr lang="en-US" sz="2400" b="1" dirty="0"/>
              <a:t>Fully-Associative: </a:t>
            </a:r>
            <a:r>
              <a:rPr lang="en-US" altLang="en-US" sz="2400" dirty="0"/>
              <a:t>Number of sets = 1</a:t>
            </a:r>
          </a:p>
          <a:p>
            <a:pPr lvl="1"/>
            <a:r>
              <a:rPr lang="en-US" altLang="en-US" sz="2000" dirty="0"/>
              <a:t>Extensive hardware resources required to search</a:t>
            </a:r>
          </a:p>
          <a:p>
            <a:pPr lvl="1"/>
            <a:endParaRPr lang="en-US" altLang="en-US" sz="2400" dirty="0"/>
          </a:p>
          <a:p>
            <a:pPr lvl="1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359CC9-795D-4665-B242-F56FAAB9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060" y="4487289"/>
            <a:ext cx="7350384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D47C5C01-944D-4819-87C7-567A87D8A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4672" y="4487289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3BAA3ED9-90F4-439C-A5AC-6A3581E37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7272" y="4487289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DFCF1EE2-C800-4103-806B-4762A0354A2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3872" y="4487289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3243C1C8-0A5A-4AB6-8632-FB1E06AE2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4672" y="4487289"/>
            <a:ext cx="11583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Block offset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ECDBAEBF-CADE-40D1-98A1-F894E9B1E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1257" y="4481694"/>
            <a:ext cx="10846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Byte offset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93CAB659-F35A-4CB0-B4CE-0C79DB3CB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835" y="4487289"/>
            <a:ext cx="6384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Index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E0347AD0-A41F-4AFE-8275-B3C5C49D5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872" y="4487289"/>
            <a:ext cx="461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Tag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B381F5-5B15-4F56-84E8-9252D919F763}"/>
              </a:ext>
            </a:extLst>
          </p:cNvPr>
          <p:cNvGrpSpPr>
            <a:grpSpLocks/>
          </p:cNvGrpSpPr>
          <p:nvPr/>
        </p:nvGrpSpPr>
        <p:grpSpPr bwMode="auto">
          <a:xfrm>
            <a:off x="3339272" y="5096889"/>
            <a:ext cx="3048000" cy="457200"/>
            <a:chOff x="624" y="2496"/>
            <a:chExt cx="1920" cy="288"/>
          </a:xfrm>
        </p:grpSpPr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A378EF4C-08E7-48FF-A74F-0AD6A62BDC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54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B391D3A0-766E-4B2C-89AE-AB6ED1EBB5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264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53BDD3DB-2ECD-461E-BA6C-A84D8A51F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496"/>
              <a:ext cx="151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Decreasing associativity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95C4DA-1A75-423C-9807-6A1A04E0B1E0}"/>
              </a:ext>
            </a:extLst>
          </p:cNvPr>
          <p:cNvGrpSpPr>
            <a:grpSpLocks/>
          </p:cNvGrpSpPr>
          <p:nvPr/>
        </p:nvGrpSpPr>
        <p:grpSpPr bwMode="auto">
          <a:xfrm>
            <a:off x="6387272" y="5506464"/>
            <a:ext cx="5176839" cy="457200"/>
            <a:chOff x="2544" y="2832"/>
            <a:chExt cx="3261" cy="288"/>
          </a:xfrm>
        </p:grpSpPr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0B1BE9BD-DFFB-4BBA-88F1-824FCEB091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2976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1A7A6129-0739-4AEA-877D-4BB1E6AD1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83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38943801-1026-472C-A399-AFCE20DB8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" y="2844"/>
              <a:ext cx="195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dirty="0"/>
                <a:t>Fully associative (only one set)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21EE27-7AAE-43A6-A289-86899F4CFDDF}"/>
              </a:ext>
            </a:extLst>
          </p:cNvPr>
          <p:cNvGrpSpPr>
            <a:grpSpLocks/>
          </p:cNvGrpSpPr>
          <p:nvPr/>
        </p:nvGrpSpPr>
        <p:grpSpPr bwMode="auto">
          <a:xfrm>
            <a:off x="2629660" y="5704905"/>
            <a:ext cx="3757613" cy="457200"/>
            <a:chOff x="129" y="3168"/>
            <a:chExt cx="2367" cy="288"/>
          </a:xfrm>
        </p:grpSpPr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F2D5A8B7-4202-4611-A1E6-D38250836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4" y="3312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174E0F48-6F8C-4F4A-86D7-8F4D9D028E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DF62DCE3-AD65-4CF9-96E3-E540A0BB3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" y="3187"/>
              <a:ext cx="193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dirty="0"/>
                <a:t>Direct mapped (only one way)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B9A617-8CF7-48D5-B2DA-8EBD87323F54}"/>
              </a:ext>
            </a:extLst>
          </p:cNvPr>
          <p:cNvGrpSpPr>
            <a:grpSpLocks/>
          </p:cNvGrpSpPr>
          <p:nvPr/>
        </p:nvGrpSpPr>
        <p:grpSpPr bwMode="auto">
          <a:xfrm>
            <a:off x="6387272" y="4868289"/>
            <a:ext cx="2711450" cy="457200"/>
            <a:chOff x="2544" y="2256"/>
            <a:chExt cx="1708" cy="288"/>
          </a:xfrm>
        </p:grpSpPr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2E64A178-E9A3-4E50-9D3B-DBB29EA569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40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E407C773-09B5-447E-B174-2996D4FFB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304"/>
              <a:ext cx="146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Increasing associativity</a:t>
              </a:r>
            </a:p>
          </p:txBody>
        </p: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D9909475-E3F7-4875-A752-A0F56A858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25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7">
            <a:extLst>
              <a:ext uri="{FF2B5EF4-FFF2-40B4-BE49-F238E27FC236}">
                <a16:creationId xmlns:a16="http://schemas.microsoft.com/office/drawing/2014/main" id="{DA6BD9C2-6305-44EF-9D98-CDA2FA89CA46}"/>
              </a:ext>
            </a:extLst>
          </p:cNvPr>
          <p:cNvGrpSpPr>
            <a:grpSpLocks/>
          </p:cNvGrpSpPr>
          <p:nvPr/>
        </p:nvGrpSpPr>
        <p:grpSpPr bwMode="auto">
          <a:xfrm>
            <a:off x="6692074" y="3801489"/>
            <a:ext cx="1389063" cy="793750"/>
            <a:chOff x="2448" y="1968"/>
            <a:chExt cx="875" cy="500"/>
          </a:xfrm>
        </p:grpSpPr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37AC37FC-1C47-4F26-B1D8-DBE24A846A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 Box 30">
              <a:extLst>
                <a:ext uri="{FF2B5EF4-FFF2-40B4-BE49-F238E27FC236}">
                  <a16:creationId xmlns:a16="http://schemas.microsoft.com/office/drawing/2014/main" id="{1C9BDD9E-B2B9-47D5-89D2-3DB131A93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968"/>
              <a:ext cx="87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Selects the set</a:t>
              </a:r>
            </a:p>
          </p:txBody>
        </p:sp>
      </p:grpSp>
      <p:grpSp>
        <p:nvGrpSpPr>
          <p:cNvPr id="33" name="Group 38">
            <a:extLst>
              <a:ext uri="{FF2B5EF4-FFF2-40B4-BE49-F238E27FC236}">
                <a16:creationId xmlns:a16="http://schemas.microsoft.com/office/drawing/2014/main" id="{93CC02FE-4901-4522-94E8-3564D9EA02FD}"/>
              </a:ext>
            </a:extLst>
          </p:cNvPr>
          <p:cNvGrpSpPr>
            <a:grpSpLocks/>
          </p:cNvGrpSpPr>
          <p:nvPr/>
        </p:nvGrpSpPr>
        <p:grpSpPr bwMode="auto">
          <a:xfrm>
            <a:off x="4025073" y="3801489"/>
            <a:ext cx="1979613" cy="793750"/>
            <a:chOff x="960" y="1968"/>
            <a:chExt cx="1247" cy="500"/>
          </a:xfrm>
        </p:grpSpPr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1B0CAABA-738D-4578-8718-48817FF64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968"/>
              <a:ext cx="124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Used for tag compare</a:t>
              </a:r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226ACB9D-EB77-4808-B436-C007A480A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212383F7-37C2-426E-8384-EC06345306E3}"/>
              </a:ext>
            </a:extLst>
          </p:cNvPr>
          <p:cNvGrpSpPr>
            <a:grpSpLocks/>
          </p:cNvGrpSpPr>
          <p:nvPr/>
        </p:nvGrpSpPr>
        <p:grpSpPr bwMode="auto">
          <a:xfrm>
            <a:off x="8368473" y="3801489"/>
            <a:ext cx="2584450" cy="793750"/>
            <a:chOff x="3504" y="1968"/>
            <a:chExt cx="1628" cy="500"/>
          </a:xfrm>
        </p:grpSpPr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1D071C0F-CDEE-49F5-8342-CC47B90F9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6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 Box 34">
              <a:extLst>
                <a:ext uri="{FF2B5EF4-FFF2-40B4-BE49-F238E27FC236}">
                  <a16:creationId xmlns:a16="http://schemas.microsoft.com/office/drawing/2014/main" id="{D41CE186-9C2F-4A19-856D-2EA7D1D3D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968"/>
              <a:ext cx="162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Selects the word in the block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36EB01-D4AA-4284-AC9C-BBE376A119B6}"/>
              </a:ext>
            </a:extLst>
          </p:cNvPr>
          <p:cNvSpPr txBox="1"/>
          <p:nvPr/>
        </p:nvSpPr>
        <p:spPr>
          <a:xfrm>
            <a:off x="1060683" y="4823165"/>
            <a:ext cx="2203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Assuming fixed sized cache: </a:t>
            </a:r>
            <a:endParaRPr lang="en-US" dirty="0"/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3F1BE744-93FD-4546-925B-322835449E49}"/>
              </a:ext>
            </a:extLst>
          </p:cNvPr>
          <p:cNvGrpSpPr>
            <a:grpSpLocks/>
          </p:cNvGrpSpPr>
          <p:nvPr/>
        </p:nvGrpSpPr>
        <p:grpSpPr bwMode="auto">
          <a:xfrm>
            <a:off x="8276397" y="2190755"/>
            <a:ext cx="1981200" cy="609600"/>
            <a:chOff x="672" y="1488"/>
            <a:chExt cx="1248" cy="384"/>
          </a:xfrm>
        </p:grpSpPr>
        <p:sp>
          <p:nvSpPr>
            <p:cNvPr id="40" name="Rectangle 4">
              <a:extLst>
                <a:ext uri="{FF2B5EF4-FFF2-40B4-BE49-F238E27FC236}">
                  <a16:creationId xmlns:a16="http://schemas.microsoft.com/office/drawing/2014/main" id="{47E2C590-6D51-4B78-B474-D3D47945F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88"/>
              <a:ext cx="62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5">
              <a:extLst>
                <a:ext uri="{FF2B5EF4-FFF2-40B4-BE49-F238E27FC236}">
                  <a16:creationId xmlns:a16="http://schemas.microsoft.com/office/drawing/2014/main" id="{88506B50-711C-4C31-8BD4-DA15D8CED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6">
              <a:extLst>
                <a:ext uri="{FF2B5EF4-FFF2-40B4-BE49-F238E27FC236}">
                  <a16:creationId xmlns:a16="http://schemas.microsoft.com/office/drawing/2014/main" id="{C5C1BF61-F359-408C-949F-F7B3C92E8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488"/>
              <a:ext cx="62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">
              <a:extLst>
                <a:ext uri="{FF2B5EF4-FFF2-40B4-BE49-F238E27FC236}">
                  <a16:creationId xmlns:a16="http://schemas.microsoft.com/office/drawing/2014/main" id="{0974C004-8E16-49FD-AEEA-AE4437AC4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Text Box 8">
            <a:extLst>
              <a:ext uri="{FF2B5EF4-FFF2-40B4-BE49-F238E27FC236}">
                <a16:creationId xmlns:a16="http://schemas.microsoft.com/office/drawing/2014/main" id="{F2B83693-B458-4633-A4E3-2F007F42F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251" y="1842340"/>
            <a:ext cx="7748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Way 0</a:t>
            </a:r>
          </a:p>
        </p:txBody>
      </p:sp>
      <p:sp>
        <p:nvSpPr>
          <p:cNvPr id="45" name="Text Box 8">
            <a:extLst>
              <a:ext uri="{FF2B5EF4-FFF2-40B4-BE49-F238E27FC236}">
                <a16:creationId xmlns:a16="http://schemas.microsoft.com/office/drawing/2014/main" id="{FA4F8788-E9A7-4C5F-82CE-F1F3DA635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4851" y="1842340"/>
            <a:ext cx="7748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Way 1</a:t>
            </a:r>
          </a:p>
        </p:txBody>
      </p:sp>
      <p:sp>
        <p:nvSpPr>
          <p:cNvPr id="46" name="Text Box 8">
            <a:extLst>
              <a:ext uri="{FF2B5EF4-FFF2-40B4-BE49-F238E27FC236}">
                <a16:creationId xmlns:a16="http://schemas.microsoft.com/office/drawing/2014/main" id="{DEB803BE-6784-438E-AC09-287C4528B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8229" y="2151689"/>
            <a:ext cx="65755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Set 0</a:t>
            </a:r>
          </a:p>
        </p:txBody>
      </p:sp>
      <p:sp>
        <p:nvSpPr>
          <p:cNvPr id="47" name="Text Box 8">
            <a:extLst>
              <a:ext uri="{FF2B5EF4-FFF2-40B4-BE49-F238E27FC236}">
                <a16:creationId xmlns:a16="http://schemas.microsoft.com/office/drawing/2014/main" id="{3EB1569E-32EC-4AFF-82C9-87139A2B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8229" y="2466012"/>
            <a:ext cx="65755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Set 1</a:t>
            </a:r>
          </a:p>
        </p:txBody>
      </p:sp>
      <p:sp>
        <p:nvSpPr>
          <p:cNvPr id="48" name="Text Box 8">
            <a:extLst>
              <a:ext uri="{FF2B5EF4-FFF2-40B4-BE49-F238E27FC236}">
                <a16:creationId xmlns:a16="http://schemas.microsoft.com/office/drawing/2014/main" id="{71DFF1A4-179D-4C54-8518-4A66350EC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7627" y="2161427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0</a:t>
            </a:r>
          </a:p>
        </p:txBody>
      </p:sp>
      <p:sp>
        <p:nvSpPr>
          <p:cNvPr id="49" name="Text Box 8">
            <a:extLst>
              <a:ext uri="{FF2B5EF4-FFF2-40B4-BE49-F238E27FC236}">
                <a16:creationId xmlns:a16="http://schemas.microsoft.com/office/drawing/2014/main" id="{58872139-1806-488D-AEAD-9B2D28EA4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0433" y="2461074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1</a:t>
            </a:r>
          </a:p>
        </p:txBody>
      </p:sp>
      <p:sp>
        <p:nvSpPr>
          <p:cNvPr id="50" name="Text Box 8">
            <a:extLst>
              <a:ext uri="{FF2B5EF4-FFF2-40B4-BE49-F238E27FC236}">
                <a16:creationId xmlns:a16="http://schemas.microsoft.com/office/drawing/2014/main" id="{B4F791E5-24F5-4927-BDD7-610EC7E32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462" y="2158680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2</a:t>
            </a:r>
          </a:p>
        </p:txBody>
      </p:sp>
      <p:sp>
        <p:nvSpPr>
          <p:cNvPr id="51" name="Text Box 8">
            <a:extLst>
              <a:ext uri="{FF2B5EF4-FFF2-40B4-BE49-F238E27FC236}">
                <a16:creationId xmlns:a16="http://schemas.microsoft.com/office/drawing/2014/main" id="{841C0E5D-9D95-45D7-A3CC-FE2C95857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6268" y="2458327"/>
            <a:ext cx="8643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3</a:t>
            </a:r>
          </a:p>
        </p:txBody>
      </p:sp>
      <p:sp>
        <p:nvSpPr>
          <p:cNvPr id="52" name="Text Box 8">
            <a:extLst>
              <a:ext uri="{FF2B5EF4-FFF2-40B4-BE49-F238E27FC236}">
                <a16:creationId xmlns:a16="http://schemas.microsoft.com/office/drawing/2014/main" id="{78F63B6F-3EBF-4AA0-8456-BF498616B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9743" y="1791970"/>
            <a:ext cx="34817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3" name="Text Box 8">
            <a:extLst>
              <a:ext uri="{FF2B5EF4-FFF2-40B4-BE49-F238E27FC236}">
                <a16:creationId xmlns:a16="http://schemas.microsoft.com/office/drawing/2014/main" id="{F7EF0D54-80FC-4F57-9148-B0C1164D7DA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813141" y="2769489"/>
            <a:ext cx="34817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4B98B-ED3E-495B-A088-C847131E7AC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12D41E52-F99C-49C6-84BD-B61AF46E33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610" name="Rectangle 2"/>
          <p:cNvSpPr>
            <a:spLocks noChangeArrowheads="1"/>
          </p:cNvSpPr>
          <p:nvPr/>
        </p:nvSpPr>
        <p:spPr bwMode="auto">
          <a:xfrm>
            <a:off x="1749425" y="312739"/>
            <a:ext cx="3168650" cy="4778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046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Autofit/>
          </a:bodyPr>
          <a:lstStyle/>
          <a:p>
            <a:r>
              <a:rPr lang="en-US" sz="4400" dirty="0"/>
              <a:t>MIPS Direct Mapped Cache Example</a:t>
            </a:r>
          </a:p>
        </p:txBody>
      </p:sp>
      <p:sp>
        <p:nvSpPr>
          <p:cNvPr id="63" name="Slide Number Placeholder 6">
            <a:extLst>
              <a:ext uri="{FF2B5EF4-FFF2-40B4-BE49-F238E27FC236}">
                <a16:creationId xmlns:a16="http://schemas.microsoft.com/office/drawing/2014/main" id="{8DE38252-D004-498A-9610-FB31DCCD3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08E8C8-812A-4F21-B18E-2B3AC633A4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825902" y="1992331"/>
            <a:ext cx="2908300" cy="3408363"/>
            <a:chOff x="1056" y="1183"/>
            <a:chExt cx="1832" cy="2147"/>
          </a:xfrm>
        </p:grpSpPr>
        <p:sp>
          <p:nvSpPr>
            <p:cNvPr id="1604620" name="Freeform 12"/>
            <p:cNvSpPr>
              <a:spLocks/>
            </p:cNvSpPr>
            <p:nvPr/>
          </p:nvSpPr>
          <p:spPr bwMode="auto">
            <a:xfrm>
              <a:off x="2430" y="3165"/>
              <a:ext cx="249" cy="165"/>
            </a:xfrm>
            <a:custGeom>
              <a:avLst/>
              <a:gdLst/>
              <a:ahLst/>
              <a:cxnLst>
                <a:cxn ang="0">
                  <a:pos x="125" y="162"/>
                </a:cxn>
                <a:cxn ang="0">
                  <a:pos x="145" y="162"/>
                </a:cxn>
                <a:cxn ang="0">
                  <a:pos x="165" y="160"/>
                </a:cxn>
                <a:cxn ang="0">
                  <a:pos x="182" y="154"/>
                </a:cxn>
                <a:cxn ang="0">
                  <a:pos x="199" y="147"/>
                </a:cxn>
                <a:cxn ang="0">
                  <a:pos x="216" y="140"/>
                </a:cxn>
                <a:cxn ang="0">
                  <a:pos x="226" y="130"/>
                </a:cxn>
                <a:cxn ang="0">
                  <a:pos x="236" y="121"/>
                </a:cxn>
                <a:cxn ang="0">
                  <a:pos x="246" y="108"/>
                </a:cxn>
                <a:cxn ang="0">
                  <a:pos x="249" y="94"/>
                </a:cxn>
                <a:cxn ang="0">
                  <a:pos x="249" y="81"/>
                </a:cxn>
                <a:cxn ang="0">
                  <a:pos x="249" y="68"/>
                </a:cxn>
                <a:cxn ang="0">
                  <a:pos x="246" y="57"/>
                </a:cxn>
                <a:cxn ang="0">
                  <a:pos x="236" y="44"/>
                </a:cxn>
                <a:cxn ang="0">
                  <a:pos x="226" y="35"/>
                </a:cxn>
                <a:cxn ang="0">
                  <a:pos x="216" y="24"/>
                </a:cxn>
                <a:cxn ang="0">
                  <a:pos x="199" y="15"/>
                </a:cxn>
                <a:cxn ang="0">
                  <a:pos x="182" y="9"/>
                </a:cxn>
                <a:cxn ang="0">
                  <a:pos x="165" y="4"/>
                </a:cxn>
                <a:cxn ang="0">
                  <a:pos x="145" y="2"/>
                </a:cxn>
                <a:cxn ang="0">
                  <a:pos x="125" y="0"/>
                </a:cxn>
                <a:cxn ang="0">
                  <a:pos x="105" y="2"/>
                </a:cxn>
                <a:cxn ang="0">
                  <a:pos x="88" y="4"/>
                </a:cxn>
                <a:cxn ang="0">
                  <a:pos x="68" y="9"/>
                </a:cxn>
                <a:cxn ang="0">
                  <a:pos x="51" y="15"/>
                </a:cxn>
                <a:cxn ang="0">
                  <a:pos x="37" y="24"/>
                </a:cxn>
                <a:cxn ang="0">
                  <a:pos x="24" y="35"/>
                </a:cxn>
                <a:cxn ang="0">
                  <a:pos x="14" y="44"/>
                </a:cxn>
                <a:cxn ang="0">
                  <a:pos x="7" y="57"/>
                </a:cxn>
                <a:cxn ang="0">
                  <a:pos x="4" y="68"/>
                </a:cxn>
                <a:cxn ang="0">
                  <a:pos x="0" y="81"/>
                </a:cxn>
                <a:cxn ang="0">
                  <a:pos x="4" y="94"/>
                </a:cxn>
                <a:cxn ang="0">
                  <a:pos x="7" y="108"/>
                </a:cxn>
                <a:cxn ang="0">
                  <a:pos x="14" y="121"/>
                </a:cxn>
                <a:cxn ang="0">
                  <a:pos x="24" y="130"/>
                </a:cxn>
                <a:cxn ang="0">
                  <a:pos x="37" y="140"/>
                </a:cxn>
                <a:cxn ang="0">
                  <a:pos x="51" y="147"/>
                </a:cxn>
                <a:cxn ang="0">
                  <a:pos x="68" y="154"/>
                </a:cxn>
                <a:cxn ang="0">
                  <a:pos x="88" y="160"/>
                </a:cxn>
                <a:cxn ang="0">
                  <a:pos x="105" y="162"/>
                </a:cxn>
                <a:cxn ang="0">
                  <a:pos x="125" y="165"/>
                </a:cxn>
                <a:cxn ang="0">
                  <a:pos x="125" y="165"/>
                </a:cxn>
              </a:cxnLst>
              <a:rect l="0" t="0" r="r" b="b"/>
              <a:pathLst>
                <a:path w="249" h="165">
                  <a:moveTo>
                    <a:pt x="125" y="162"/>
                  </a:moveTo>
                  <a:lnTo>
                    <a:pt x="145" y="162"/>
                  </a:lnTo>
                  <a:lnTo>
                    <a:pt x="165" y="160"/>
                  </a:lnTo>
                  <a:lnTo>
                    <a:pt x="182" y="154"/>
                  </a:lnTo>
                  <a:lnTo>
                    <a:pt x="199" y="147"/>
                  </a:lnTo>
                  <a:lnTo>
                    <a:pt x="216" y="140"/>
                  </a:lnTo>
                  <a:lnTo>
                    <a:pt x="226" y="130"/>
                  </a:lnTo>
                  <a:lnTo>
                    <a:pt x="236" y="121"/>
                  </a:lnTo>
                  <a:lnTo>
                    <a:pt x="246" y="108"/>
                  </a:lnTo>
                  <a:lnTo>
                    <a:pt x="249" y="94"/>
                  </a:lnTo>
                  <a:lnTo>
                    <a:pt x="249" y="81"/>
                  </a:lnTo>
                  <a:lnTo>
                    <a:pt x="249" y="68"/>
                  </a:lnTo>
                  <a:lnTo>
                    <a:pt x="246" y="57"/>
                  </a:lnTo>
                  <a:lnTo>
                    <a:pt x="236" y="44"/>
                  </a:lnTo>
                  <a:lnTo>
                    <a:pt x="226" y="35"/>
                  </a:lnTo>
                  <a:lnTo>
                    <a:pt x="216" y="24"/>
                  </a:lnTo>
                  <a:lnTo>
                    <a:pt x="199" y="15"/>
                  </a:lnTo>
                  <a:lnTo>
                    <a:pt x="182" y="9"/>
                  </a:lnTo>
                  <a:lnTo>
                    <a:pt x="165" y="4"/>
                  </a:lnTo>
                  <a:lnTo>
                    <a:pt x="145" y="2"/>
                  </a:lnTo>
                  <a:lnTo>
                    <a:pt x="125" y="0"/>
                  </a:lnTo>
                  <a:lnTo>
                    <a:pt x="105" y="2"/>
                  </a:lnTo>
                  <a:lnTo>
                    <a:pt x="88" y="4"/>
                  </a:lnTo>
                  <a:lnTo>
                    <a:pt x="68" y="9"/>
                  </a:lnTo>
                  <a:lnTo>
                    <a:pt x="51" y="15"/>
                  </a:lnTo>
                  <a:lnTo>
                    <a:pt x="37" y="24"/>
                  </a:lnTo>
                  <a:lnTo>
                    <a:pt x="24" y="35"/>
                  </a:lnTo>
                  <a:lnTo>
                    <a:pt x="14" y="44"/>
                  </a:lnTo>
                  <a:lnTo>
                    <a:pt x="7" y="57"/>
                  </a:lnTo>
                  <a:lnTo>
                    <a:pt x="4" y="68"/>
                  </a:lnTo>
                  <a:lnTo>
                    <a:pt x="0" y="81"/>
                  </a:lnTo>
                  <a:lnTo>
                    <a:pt x="4" y="94"/>
                  </a:lnTo>
                  <a:lnTo>
                    <a:pt x="7" y="108"/>
                  </a:lnTo>
                  <a:lnTo>
                    <a:pt x="14" y="121"/>
                  </a:lnTo>
                  <a:lnTo>
                    <a:pt x="24" y="130"/>
                  </a:lnTo>
                  <a:lnTo>
                    <a:pt x="37" y="140"/>
                  </a:lnTo>
                  <a:lnTo>
                    <a:pt x="51" y="147"/>
                  </a:lnTo>
                  <a:lnTo>
                    <a:pt x="68" y="154"/>
                  </a:lnTo>
                  <a:lnTo>
                    <a:pt x="88" y="160"/>
                  </a:lnTo>
                  <a:lnTo>
                    <a:pt x="105" y="162"/>
                  </a:lnTo>
                  <a:lnTo>
                    <a:pt x="125" y="165"/>
                  </a:lnTo>
                  <a:lnTo>
                    <a:pt x="125" y="165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21" name="Freeform 13"/>
            <p:cNvSpPr>
              <a:spLocks noEditPoints="1"/>
            </p:cNvSpPr>
            <p:nvPr/>
          </p:nvSpPr>
          <p:spPr bwMode="auto">
            <a:xfrm>
              <a:off x="2518" y="3237"/>
              <a:ext cx="74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" y="0"/>
                </a:cxn>
                <a:cxn ang="0">
                  <a:pos x="74" y="7"/>
                </a:cxn>
                <a:cxn ang="0">
                  <a:pos x="3" y="7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3" y="18"/>
                </a:cxn>
                <a:cxn ang="0">
                  <a:pos x="74" y="18"/>
                </a:cxn>
                <a:cxn ang="0">
                  <a:pos x="74" y="25"/>
                </a:cxn>
                <a:cxn ang="0">
                  <a:pos x="3" y="25"/>
                </a:cxn>
                <a:cxn ang="0">
                  <a:pos x="3" y="18"/>
                </a:cxn>
                <a:cxn ang="0">
                  <a:pos x="3" y="18"/>
                </a:cxn>
              </a:cxnLst>
              <a:rect l="0" t="0" r="r" b="b"/>
              <a:pathLst>
                <a:path w="74" h="25">
                  <a:moveTo>
                    <a:pt x="0" y="0"/>
                  </a:moveTo>
                  <a:lnTo>
                    <a:pt x="74" y="0"/>
                  </a:lnTo>
                  <a:lnTo>
                    <a:pt x="74" y="7"/>
                  </a:lnTo>
                  <a:lnTo>
                    <a:pt x="3" y="7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  <a:moveTo>
                    <a:pt x="3" y="18"/>
                  </a:moveTo>
                  <a:lnTo>
                    <a:pt x="74" y="18"/>
                  </a:lnTo>
                  <a:lnTo>
                    <a:pt x="74" y="25"/>
                  </a:lnTo>
                  <a:lnTo>
                    <a:pt x="3" y="25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1056" y="1183"/>
              <a:ext cx="1832" cy="2070"/>
              <a:chOff x="1056" y="1183"/>
              <a:chExt cx="1832" cy="2070"/>
            </a:xfrm>
          </p:grpSpPr>
          <p:sp>
            <p:nvSpPr>
              <p:cNvPr id="1604623" name="Text Box 15"/>
              <p:cNvSpPr txBox="1">
                <a:spLocks noChangeArrowheads="1"/>
              </p:cNvSpPr>
              <p:nvPr/>
            </p:nvSpPr>
            <p:spPr bwMode="auto">
              <a:xfrm>
                <a:off x="2640" y="1200"/>
                <a:ext cx="248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20</a:t>
                </a:r>
              </a:p>
            </p:txBody>
          </p:sp>
          <p:grpSp>
            <p:nvGrpSpPr>
              <p:cNvPr id="4" name="Group 16"/>
              <p:cNvGrpSpPr>
                <a:grpSpLocks/>
              </p:cNvGrpSpPr>
              <p:nvPr/>
            </p:nvGrpSpPr>
            <p:grpSpPr bwMode="auto">
              <a:xfrm>
                <a:off x="1056" y="1183"/>
                <a:ext cx="1681" cy="2070"/>
                <a:chOff x="1056" y="1183"/>
                <a:chExt cx="1681" cy="2070"/>
              </a:xfrm>
            </p:grpSpPr>
            <p:sp>
              <p:nvSpPr>
                <p:cNvPr id="1604625" name="Line 17"/>
                <p:cNvSpPr>
                  <a:spLocks noChangeShapeType="1"/>
                </p:cNvSpPr>
                <p:nvPr/>
              </p:nvSpPr>
              <p:spPr bwMode="auto">
                <a:xfrm>
                  <a:off x="2592" y="1296"/>
                  <a:ext cx="145" cy="55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4626" name="Freeform 18"/>
                <p:cNvSpPr>
                  <a:spLocks/>
                </p:cNvSpPr>
                <p:nvPr/>
              </p:nvSpPr>
              <p:spPr bwMode="auto">
                <a:xfrm>
                  <a:off x="1056" y="1200"/>
                  <a:ext cx="1620" cy="2053"/>
                </a:xfrm>
                <a:custGeom>
                  <a:avLst/>
                  <a:gdLst/>
                  <a:ahLst/>
                  <a:cxnLst>
                    <a:cxn ang="0">
                      <a:pos x="1540" y="0"/>
                    </a:cxn>
                    <a:cxn ang="0">
                      <a:pos x="1544" y="220"/>
                    </a:cxn>
                    <a:cxn ang="0">
                      <a:pos x="0" y="220"/>
                    </a:cxn>
                    <a:cxn ang="0">
                      <a:pos x="0" y="2040"/>
                    </a:cxn>
                    <a:cxn ang="0">
                      <a:pos x="1328" y="2040"/>
                    </a:cxn>
                  </a:cxnLst>
                  <a:rect l="0" t="0" r="r" b="b"/>
                  <a:pathLst>
                    <a:path w="1544" h="2040">
                      <a:moveTo>
                        <a:pt x="1540" y="0"/>
                      </a:moveTo>
                      <a:lnTo>
                        <a:pt x="1544" y="220"/>
                      </a:lnTo>
                      <a:lnTo>
                        <a:pt x="0" y="220"/>
                      </a:lnTo>
                      <a:lnTo>
                        <a:pt x="0" y="2040"/>
                      </a:lnTo>
                      <a:lnTo>
                        <a:pt x="1328" y="204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462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632" y="1183"/>
                  <a:ext cx="291" cy="2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1600"/>
                    <a:t>Tag</a:t>
                  </a:r>
                </a:p>
              </p:txBody>
            </p:sp>
          </p:grpSp>
        </p:grp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4176741" y="2028844"/>
            <a:ext cx="3652837" cy="1811337"/>
            <a:chOff x="1277" y="1206"/>
            <a:chExt cx="2301" cy="1141"/>
          </a:xfrm>
        </p:grpSpPr>
        <p:sp>
          <p:nvSpPr>
            <p:cNvPr id="1604629" name="Line 21"/>
            <p:cNvSpPr>
              <a:spLocks noChangeShapeType="1"/>
            </p:cNvSpPr>
            <p:nvPr/>
          </p:nvSpPr>
          <p:spPr bwMode="auto">
            <a:xfrm>
              <a:off x="3282" y="1291"/>
              <a:ext cx="148" cy="5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30" name="Freeform 22"/>
            <p:cNvSpPr>
              <a:spLocks/>
            </p:cNvSpPr>
            <p:nvPr/>
          </p:nvSpPr>
          <p:spPr bwMode="auto">
            <a:xfrm>
              <a:off x="1277" y="1206"/>
              <a:ext cx="2053" cy="1141"/>
            </a:xfrm>
            <a:custGeom>
              <a:avLst/>
              <a:gdLst/>
              <a:ahLst/>
              <a:cxnLst>
                <a:cxn ang="0">
                  <a:pos x="1974" y="0"/>
                </a:cxn>
                <a:cxn ang="0">
                  <a:pos x="1974" y="358"/>
                </a:cxn>
                <a:cxn ang="0">
                  <a:pos x="0" y="358"/>
                </a:cxn>
                <a:cxn ang="0">
                  <a:pos x="0" y="1110"/>
                </a:cxn>
                <a:cxn ang="0">
                  <a:pos x="884" y="1110"/>
                </a:cxn>
              </a:cxnLst>
              <a:rect l="0" t="0" r="r" b="b"/>
              <a:pathLst>
                <a:path w="1974" h="1110">
                  <a:moveTo>
                    <a:pt x="1974" y="0"/>
                  </a:moveTo>
                  <a:lnTo>
                    <a:pt x="1974" y="358"/>
                  </a:lnTo>
                  <a:lnTo>
                    <a:pt x="0" y="358"/>
                  </a:lnTo>
                  <a:lnTo>
                    <a:pt x="0" y="1110"/>
                  </a:lnTo>
                  <a:lnTo>
                    <a:pt x="884" y="111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31" name="Text Box 23"/>
            <p:cNvSpPr txBox="1">
              <a:spLocks noChangeArrowheads="1"/>
            </p:cNvSpPr>
            <p:nvPr/>
          </p:nvSpPr>
          <p:spPr bwMode="auto">
            <a:xfrm>
              <a:off x="3330" y="1243"/>
              <a:ext cx="24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/>
                <a:t>10</a:t>
              </a:r>
            </a:p>
          </p:txBody>
        </p:sp>
        <p:sp>
          <p:nvSpPr>
            <p:cNvPr id="1604632" name="Text Box 24"/>
            <p:cNvSpPr txBox="1">
              <a:spLocks noChangeArrowheads="1"/>
            </p:cNvSpPr>
            <p:nvPr/>
          </p:nvSpPr>
          <p:spPr bwMode="auto">
            <a:xfrm>
              <a:off x="2754" y="1370"/>
              <a:ext cx="40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Index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4768877" y="2697181"/>
            <a:ext cx="4267200" cy="2138363"/>
            <a:chOff x="1650" y="1627"/>
            <a:chExt cx="2688" cy="1347"/>
          </a:xfrm>
        </p:grpSpPr>
        <p:sp>
          <p:nvSpPr>
            <p:cNvPr id="1604634" name="Freeform 26"/>
            <p:cNvSpPr>
              <a:spLocks/>
            </p:cNvSpPr>
            <p:nvPr/>
          </p:nvSpPr>
          <p:spPr bwMode="auto">
            <a:xfrm>
              <a:off x="2208" y="1824"/>
              <a:ext cx="2130" cy="1103"/>
            </a:xfrm>
            <a:custGeom>
              <a:avLst/>
              <a:gdLst/>
              <a:ahLst/>
              <a:cxnLst>
                <a:cxn ang="0">
                  <a:pos x="1608" y="1101"/>
                </a:cxn>
                <a:cxn ang="0">
                  <a:pos x="1608" y="0"/>
                </a:cxn>
                <a:cxn ang="0">
                  <a:pos x="0" y="0"/>
                </a:cxn>
                <a:cxn ang="0">
                  <a:pos x="0" y="1103"/>
                </a:cxn>
                <a:cxn ang="0">
                  <a:pos x="1608" y="1103"/>
                </a:cxn>
                <a:cxn ang="0">
                  <a:pos x="1608" y="1103"/>
                </a:cxn>
              </a:cxnLst>
              <a:rect l="0" t="0" r="r" b="b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35" name="Freeform 27"/>
            <p:cNvSpPr>
              <a:spLocks/>
            </p:cNvSpPr>
            <p:nvPr/>
          </p:nvSpPr>
          <p:spPr bwMode="auto">
            <a:xfrm>
              <a:off x="2208" y="2263"/>
              <a:ext cx="2130" cy="110"/>
            </a:xfrm>
            <a:custGeom>
              <a:avLst/>
              <a:gdLst/>
              <a:ahLst/>
              <a:cxnLst>
                <a:cxn ang="0">
                  <a:pos x="1608" y="110"/>
                </a:cxn>
                <a:cxn ang="0">
                  <a:pos x="1608" y="0"/>
                </a:cxn>
                <a:cxn ang="0">
                  <a:pos x="0" y="0"/>
                </a:cxn>
                <a:cxn ang="0">
                  <a:pos x="0" y="110"/>
                </a:cxn>
                <a:cxn ang="0">
                  <a:pos x="1608" y="110"/>
                </a:cxn>
                <a:cxn ang="0">
                  <a:pos x="1608" y="110"/>
                </a:cxn>
              </a:cxnLst>
              <a:rect l="0" t="0" r="r" b="b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  <a:lnTo>
                    <a:pt x="1608" y="110"/>
                  </a:lnTo>
                  <a:close/>
                </a:path>
              </a:pathLst>
            </a:custGeom>
            <a:solidFill>
              <a:srgbClr val="00B050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4636" name="Freeform 28"/>
            <p:cNvSpPr>
              <a:spLocks/>
            </p:cNvSpPr>
            <p:nvPr/>
          </p:nvSpPr>
          <p:spPr bwMode="auto">
            <a:xfrm>
              <a:off x="2208" y="2263"/>
              <a:ext cx="2130" cy="110"/>
            </a:xfrm>
            <a:custGeom>
              <a:avLst/>
              <a:gdLst/>
              <a:ahLst/>
              <a:cxnLst>
                <a:cxn ang="0">
                  <a:pos x="1608" y="110"/>
                </a:cxn>
                <a:cxn ang="0">
                  <a:pos x="1608" y="0"/>
                </a:cxn>
                <a:cxn ang="0">
                  <a:pos x="0" y="0"/>
                </a:cxn>
                <a:cxn ang="0">
                  <a:pos x="0" y="110"/>
                </a:cxn>
                <a:cxn ang="0">
                  <a:pos x="1608" y="110"/>
                </a:cxn>
                <a:cxn ang="0">
                  <a:pos x="1608" y="110"/>
                </a:cxn>
              </a:cxnLst>
              <a:rect l="0" t="0" r="r" b="b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  <a:lnTo>
                    <a:pt x="1608" y="11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37" name="Line 29"/>
            <p:cNvSpPr>
              <a:spLocks noChangeShapeType="1"/>
            </p:cNvSpPr>
            <p:nvPr/>
          </p:nvSpPr>
          <p:spPr bwMode="auto">
            <a:xfrm flipH="1">
              <a:off x="2208" y="1920"/>
              <a:ext cx="2130" cy="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38" name="Line 30"/>
            <p:cNvSpPr>
              <a:spLocks noChangeShapeType="1"/>
            </p:cNvSpPr>
            <p:nvPr/>
          </p:nvSpPr>
          <p:spPr bwMode="auto">
            <a:xfrm flipH="1">
              <a:off x="2208" y="2044"/>
              <a:ext cx="2130" cy="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39" name="Line 31"/>
            <p:cNvSpPr>
              <a:spLocks noChangeShapeType="1"/>
            </p:cNvSpPr>
            <p:nvPr/>
          </p:nvSpPr>
          <p:spPr bwMode="auto">
            <a:xfrm flipH="1">
              <a:off x="2208" y="2154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40" name="Line 32"/>
            <p:cNvSpPr>
              <a:spLocks noChangeShapeType="1"/>
            </p:cNvSpPr>
            <p:nvPr/>
          </p:nvSpPr>
          <p:spPr bwMode="auto">
            <a:xfrm flipH="1">
              <a:off x="2208" y="237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41" name="Line 33"/>
            <p:cNvSpPr>
              <a:spLocks noChangeShapeType="1"/>
            </p:cNvSpPr>
            <p:nvPr/>
          </p:nvSpPr>
          <p:spPr bwMode="auto">
            <a:xfrm flipH="1">
              <a:off x="2208" y="248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42" name="Line 34"/>
            <p:cNvSpPr>
              <a:spLocks noChangeShapeType="1"/>
            </p:cNvSpPr>
            <p:nvPr/>
          </p:nvSpPr>
          <p:spPr bwMode="auto">
            <a:xfrm flipH="1">
              <a:off x="2208" y="259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43" name="Line 35"/>
            <p:cNvSpPr>
              <a:spLocks noChangeShapeType="1"/>
            </p:cNvSpPr>
            <p:nvPr/>
          </p:nvSpPr>
          <p:spPr bwMode="auto">
            <a:xfrm flipH="1">
              <a:off x="2208" y="270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44" name="Line 36"/>
            <p:cNvSpPr>
              <a:spLocks noChangeShapeType="1"/>
            </p:cNvSpPr>
            <p:nvPr/>
          </p:nvSpPr>
          <p:spPr bwMode="auto">
            <a:xfrm flipH="1">
              <a:off x="2208" y="281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45" name="Line 37"/>
            <p:cNvSpPr>
              <a:spLocks noChangeShapeType="1"/>
            </p:cNvSpPr>
            <p:nvPr/>
          </p:nvSpPr>
          <p:spPr bwMode="auto">
            <a:xfrm>
              <a:off x="2299" y="1830"/>
              <a:ext cx="5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46" name="Line 38"/>
            <p:cNvSpPr>
              <a:spLocks noChangeShapeType="1"/>
            </p:cNvSpPr>
            <p:nvPr/>
          </p:nvSpPr>
          <p:spPr bwMode="auto">
            <a:xfrm>
              <a:off x="3186" y="1819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47" name="Text Box 39"/>
            <p:cNvSpPr txBox="1">
              <a:spLocks noChangeArrowheads="1"/>
            </p:cNvSpPr>
            <p:nvPr/>
          </p:nvSpPr>
          <p:spPr bwMode="auto">
            <a:xfrm>
              <a:off x="3522" y="1627"/>
              <a:ext cx="331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Data</a:t>
              </a:r>
            </a:p>
          </p:txBody>
        </p:sp>
        <p:sp>
          <p:nvSpPr>
            <p:cNvPr id="1604648" name="Text Box 40"/>
            <p:cNvSpPr txBox="1">
              <a:spLocks noChangeArrowheads="1"/>
            </p:cNvSpPr>
            <p:nvPr/>
          </p:nvSpPr>
          <p:spPr bwMode="auto">
            <a:xfrm>
              <a:off x="1650" y="1627"/>
              <a:ext cx="419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  Index</a:t>
              </a:r>
            </a:p>
          </p:txBody>
        </p:sp>
        <p:sp>
          <p:nvSpPr>
            <p:cNvPr id="1604649" name="Text Box 41"/>
            <p:cNvSpPr txBox="1">
              <a:spLocks noChangeArrowheads="1"/>
            </p:cNvSpPr>
            <p:nvPr/>
          </p:nvSpPr>
          <p:spPr bwMode="auto">
            <a:xfrm>
              <a:off x="2466" y="1627"/>
              <a:ext cx="271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Tag</a:t>
              </a:r>
            </a:p>
          </p:txBody>
        </p:sp>
        <p:sp>
          <p:nvSpPr>
            <p:cNvPr id="1604650" name="Text Box 42"/>
            <p:cNvSpPr txBox="1">
              <a:spLocks noChangeArrowheads="1"/>
            </p:cNvSpPr>
            <p:nvPr/>
          </p:nvSpPr>
          <p:spPr bwMode="auto">
            <a:xfrm>
              <a:off x="2034" y="1627"/>
              <a:ext cx="341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Valid</a:t>
              </a:r>
            </a:p>
          </p:txBody>
        </p:sp>
        <p:sp>
          <p:nvSpPr>
            <p:cNvPr id="1604651" name="Text Box 43"/>
            <p:cNvSpPr txBox="1">
              <a:spLocks noChangeArrowheads="1"/>
            </p:cNvSpPr>
            <p:nvPr/>
          </p:nvSpPr>
          <p:spPr bwMode="auto">
            <a:xfrm>
              <a:off x="1760" y="1771"/>
              <a:ext cx="314" cy="12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/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1021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1022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1023</a:t>
              </a:r>
            </a:p>
          </p:txBody>
        </p:sp>
      </p:grp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5438803" y="1325581"/>
            <a:ext cx="3597275" cy="709613"/>
            <a:chOff x="2072" y="763"/>
            <a:chExt cx="2266" cy="447"/>
          </a:xfrm>
        </p:grpSpPr>
        <p:sp>
          <p:nvSpPr>
            <p:cNvPr id="1604653" name="Line 45"/>
            <p:cNvSpPr>
              <a:spLocks noChangeShapeType="1"/>
            </p:cNvSpPr>
            <p:nvPr/>
          </p:nvSpPr>
          <p:spPr bwMode="auto">
            <a:xfrm flipV="1">
              <a:off x="3026" y="1061"/>
              <a:ext cx="3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54" name="Line 46"/>
            <p:cNvSpPr>
              <a:spLocks noChangeShapeType="1"/>
            </p:cNvSpPr>
            <p:nvPr/>
          </p:nvSpPr>
          <p:spPr bwMode="auto">
            <a:xfrm flipV="1">
              <a:off x="3570" y="1061"/>
              <a:ext cx="1" cy="14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55" name="Freeform 47"/>
            <p:cNvSpPr>
              <a:spLocks/>
            </p:cNvSpPr>
            <p:nvPr/>
          </p:nvSpPr>
          <p:spPr bwMode="auto">
            <a:xfrm>
              <a:off x="2158" y="1059"/>
              <a:ext cx="1570" cy="151"/>
            </a:xfrm>
            <a:custGeom>
              <a:avLst/>
              <a:gdLst/>
              <a:ahLst/>
              <a:cxnLst>
                <a:cxn ang="0">
                  <a:pos x="0" y="149"/>
                </a:cxn>
                <a:cxn ang="0">
                  <a:pos x="3" y="0"/>
                </a:cxn>
                <a:cxn ang="0">
                  <a:pos x="1570" y="0"/>
                </a:cxn>
                <a:cxn ang="0">
                  <a:pos x="1570" y="151"/>
                </a:cxn>
                <a:cxn ang="0">
                  <a:pos x="3" y="151"/>
                </a:cxn>
                <a:cxn ang="0">
                  <a:pos x="3" y="151"/>
                </a:cxn>
              </a:cxnLst>
              <a:rect l="0" t="0" r="r" b="b"/>
              <a:pathLst>
                <a:path w="1570" h="151">
                  <a:moveTo>
                    <a:pt x="0" y="149"/>
                  </a:moveTo>
                  <a:lnTo>
                    <a:pt x="3" y="0"/>
                  </a:lnTo>
                  <a:lnTo>
                    <a:pt x="1570" y="0"/>
                  </a:lnTo>
                  <a:lnTo>
                    <a:pt x="1570" y="151"/>
                  </a:lnTo>
                  <a:lnTo>
                    <a:pt x="3" y="151"/>
                  </a:lnTo>
                  <a:lnTo>
                    <a:pt x="3" y="151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56" name="Text Box 48"/>
            <p:cNvSpPr txBox="1">
              <a:spLocks noChangeArrowheads="1"/>
            </p:cNvSpPr>
            <p:nvPr/>
          </p:nvSpPr>
          <p:spPr bwMode="auto">
            <a:xfrm>
              <a:off x="2072" y="896"/>
              <a:ext cx="1786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000" dirty="0"/>
                <a:t>31 30       . . .                 13 12  11     . . .          2  1  0</a:t>
              </a:r>
            </a:p>
          </p:txBody>
        </p:sp>
        <p:sp>
          <p:nvSpPr>
            <p:cNvPr id="1604657" name="Text Box 49"/>
            <p:cNvSpPr txBox="1">
              <a:spLocks noChangeArrowheads="1"/>
            </p:cNvSpPr>
            <p:nvPr/>
          </p:nvSpPr>
          <p:spPr bwMode="auto">
            <a:xfrm>
              <a:off x="3810" y="763"/>
              <a:ext cx="528" cy="3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600"/>
                <a:t>Byte offset</a:t>
              </a:r>
            </a:p>
          </p:txBody>
        </p:sp>
        <p:sp>
          <p:nvSpPr>
            <p:cNvPr id="1604658" name="Line 50"/>
            <p:cNvSpPr>
              <a:spLocks noChangeShapeType="1"/>
            </p:cNvSpPr>
            <p:nvPr/>
          </p:nvSpPr>
          <p:spPr bwMode="auto">
            <a:xfrm flipH="1">
              <a:off x="3666" y="955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6035702" y="3771918"/>
            <a:ext cx="604838" cy="1371600"/>
            <a:chOff x="2477" y="2299"/>
            <a:chExt cx="381" cy="864"/>
          </a:xfrm>
        </p:grpSpPr>
        <p:sp>
          <p:nvSpPr>
            <p:cNvPr id="1604661" name="Line 53"/>
            <p:cNvSpPr>
              <a:spLocks noChangeShapeType="1"/>
            </p:cNvSpPr>
            <p:nvPr/>
          </p:nvSpPr>
          <p:spPr bwMode="auto">
            <a:xfrm>
              <a:off x="2477" y="2976"/>
              <a:ext cx="196" cy="5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62" name="Line 54"/>
            <p:cNvSpPr>
              <a:spLocks noChangeShapeType="1"/>
            </p:cNvSpPr>
            <p:nvPr/>
          </p:nvSpPr>
          <p:spPr bwMode="auto">
            <a:xfrm>
              <a:off x="2562" y="2299"/>
              <a:ext cx="0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63" name="Text Box 55"/>
            <p:cNvSpPr txBox="1">
              <a:spLocks noChangeArrowheads="1"/>
            </p:cNvSpPr>
            <p:nvPr/>
          </p:nvSpPr>
          <p:spPr bwMode="auto">
            <a:xfrm>
              <a:off x="2610" y="2923"/>
              <a:ext cx="24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/>
                <a:t>20</a:t>
              </a:r>
            </a:p>
          </p:txBody>
        </p:sp>
      </p:grpSp>
      <p:grpSp>
        <p:nvGrpSpPr>
          <p:cNvPr id="9" name="Group 56"/>
          <p:cNvGrpSpPr>
            <a:grpSpLocks/>
          </p:cNvGrpSpPr>
          <p:nvPr/>
        </p:nvGrpSpPr>
        <p:grpSpPr bwMode="auto">
          <a:xfrm>
            <a:off x="7893077" y="2060594"/>
            <a:ext cx="2019300" cy="3043237"/>
            <a:chOff x="3618" y="1226"/>
            <a:chExt cx="1272" cy="1917"/>
          </a:xfrm>
        </p:grpSpPr>
        <p:sp>
          <p:nvSpPr>
            <p:cNvPr id="1604665" name="Freeform 57"/>
            <p:cNvSpPr>
              <a:spLocks/>
            </p:cNvSpPr>
            <p:nvPr/>
          </p:nvSpPr>
          <p:spPr bwMode="auto">
            <a:xfrm>
              <a:off x="3714" y="1404"/>
              <a:ext cx="996" cy="1739"/>
            </a:xfrm>
            <a:custGeom>
              <a:avLst/>
              <a:gdLst/>
              <a:ahLst/>
              <a:cxnLst>
                <a:cxn ang="0">
                  <a:pos x="0" y="919"/>
                </a:cxn>
                <a:cxn ang="0">
                  <a:pos x="3" y="1739"/>
                </a:cxn>
                <a:cxn ang="0">
                  <a:pos x="1432" y="1739"/>
                </a:cxn>
                <a:cxn ang="0">
                  <a:pos x="1432" y="0"/>
                </a:cxn>
              </a:cxnLst>
              <a:rect l="0" t="0" r="r" b="b"/>
              <a:pathLst>
                <a:path w="1432" h="1739">
                  <a:moveTo>
                    <a:pt x="0" y="919"/>
                  </a:moveTo>
                  <a:lnTo>
                    <a:pt x="3" y="1739"/>
                  </a:lnTo>
                  <a:lnTo>
                    <a:pt x="1432" y="1739"/>
                  </a:lnTo>
                  <a:lnTo>
                    <a:pt x="1432" y="0"/>
                  </a:lnTo>
                </a:path>
              </a:pathLst>
            </a:custGeom>
            <a:noFill/>
            <a:ln w="42926">
              <a:solidFill>
                <a:srgbClr val="000000"/>
              </a:solidFill>
              <a:prstDash val="solid"/>
              <a:round/>
              <a:headEnd type="oval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66" name="Line 58"/>
            <p:cNvSpPr>
              <a:spLocks noChangeShapeType="1"/>
            </p:cNvSpPr>
            <p:nvPr/>
          </p:nvSpPr>
          <p:spPr bwMode="auto">
            <a:xfrm>
              <a:off x="3618" y="3019"/>
              <a:ext cx="192" cy="5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67" name="Text Box 59"/>
            <p:cNvSpPr txBox="1">
              <a:spLocks noChangeArrowheads="1"/>
            </p:cNvSpPr>
            <p:nvPr/>
          </p:nvSpPr>
          <p:spPr bwMode="auto">
            <a:xfrm>
              <a:off x="4530" y="1226"/>
              <a:ext cx="360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Data</a:t>
              </a:r>
            </a:p>
          </p:txBody>
        </p:sp>
        <p:sp>
          <p:nvSpPr>
            <p:cNvPr id="1604668" name="Text Box 60"/>
            <p:cNvSpPr txBox="1">
              <a:spLocks noChangeArrowheads="1"/>
            </p:cNvSpPr>
            <p:nvPr/>
          </p:nvSpPr>
          <p:spPr bwMode="auto">
            <a:xfrm>
              <a:off x="3762" y="2923"/>
              <a:ext cx="24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/>
                <a:t>32</a:t>
              </a:r>
            </a:p>
          </p:txBody>
        </p:sp>
      </p:grp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3292503" y="2095518"/>
            <a:ext cx="2913063" cy="3905250"/>
            <a:chOff x="720" y="1248"/>
            <a:chExt cx="1835" cy="2460"/>
          </a:xfrm>
        </p:grpSpPr>
        <p:sp>
          <p:nvSpPr>
            <p:cNvPr id="1604614" name="Freeform 6"/>
            <p:cNvSpPr>
              <a:spLocks/>
            </p:cNvSpPr>
            <p:nvPr/>
          </p:nvSpPr>
          <p:spPr bwMode="auto">
            <a:xfrm>
              <a:off x="2222" y="3468"/>
              <a:ext cx="222" cy="172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3" y="114"/>
                </a:cxn>
                <a:cxn ang="0">
                  <a:pos x="7" y="125"/>
                </a:cxn>
                <a:cxn ang="0">
                  <a:pos x="13" y="134"/>
                </a:cxn>
                <a:cxn ang="0">
                  <a:pos x="23" y="143"/>
                </a:cxn>
                <a:cxn ang="0">
                  <a:pos x="33" y="152"/>
                </a:cxn>
                <a:cxn ang="0">
                  <a:pos x="47" y="158"/>
                </a:cxn>
                <a:cxn ang="0">
                  <a:pos x="60" y="165"/>
                </a:cxn>
                <a:cxn ang="0">
                  <a:pos x="77" y="169"/>
                </a:cxn>
                <a:cxn ang="0">
                  <a:pos x="94" y="172"/>
                </a:cxn>
                <a:cxn ang="0">
                  <a:pos x="111" y="172"/>
                </a:cxn>
                <a:cxn ang="0">
                  <a:pos x="131" y="172"/>
                </a:cxn>
                <a:cxn ang="0">
                  <a:pos x="148" y="169"/>
                </a:cxn>
                <a:cxn ang="0">
                  <a:pos x="161" y="165"/>
                </a:cxn>
                <a:cxn ang="0">
                  <a:pos x="178" y="158"/>
                </a:cxn>
                <a:cxn ang="0">
                  <a:pos x="188" y="152"/>
                </a:cxn>
                <a:cxn ang="0">
                  <a:pos x="202" y="143"/>
                </a:cxn>
                <a:cxn ang="0">
                  <a:pos x="208" y="134"/>
                </a:cxn>
                <a:cxn ang="0">
                  <a:pos x="215" y="125"/>
                </a:cxn>
                <a:cxn ang="0">
                  <a:pos x="222" y="114"/>
                </a:cxn>
                <a:cxn ang="0">
                  <a:pos x="222" y="104"/>
                </a:cxn>
                <a:cxn ang="0">
                  <a:pos x="222" y="0"/>
                </a:cxn>
                <a:cxn ang="0">
                  <a:pos x="3" y="0"/>
                </a:cxn>
                <a:cxn ang="0">
                  <a:pos x="3" y="104"/>
                </a:cxn>
                <a:cxn ang="0">
                  <a:pos x="3" y="104"/>
                </a:cxn>
              </a:cxnLst>
              <a:rect l="0" t="0" r="r" b="b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15" name="Line 7"/>
            <p:cNvSpPr>
              <a:spLocks noChangeShapeType="1"/>
            </p:cNvSpPr>
            <p:nvPr/>
          </p:nvSpPr>
          <p:spPr bwMode="auto">
            <a:xfrm>
              <a:off x="2252" y="2316"/>
              <a:ext cx="7" cy="1150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16" name="Freeform 8"/>
            <p:cNvSpPr>
              <a:spLocks/>
            </p:cNvSpPr>
            <p:nvPr/>
          </p:nvSpPr>
          <p:spPr bwMode="auto">
            <a:xfrm>
              <a:off x="2303" y="3330"/>
              <a:ext cx="252" cy="136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52" y="68"/>
                </a:cxn>
                <a:cxn ang="0">
                  <a:pos x="0" y="68"/>
                </a:cxn>
                <a:cxn ang="0">
                  <a:pos x="0" y="136"/>
                </a:cxn>
              </a:cxnLst>
              <a:rect l="0" t="0" r="r" b="b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17" name="Freeform 9"/>
            <p:cNvSpPr>
              <a:spLocks/>
            </p:cNvSpPr>
            <p:nvPr/>
          </p:nvSpPr>
          <p:spPr bwMode="auto">
            <a:xfrm>
              <a:off x="857" y="1410"/>
              <a:ext cx="1476" cy="2298"/>
            </a:xfrm>
            <a:custGeom>
              <a:avLst/>
              <a:gdLst/>
              <a:ahLst/>
              <a:cxnLst>
                <a:cxn ang="0">
                  <a:pos x="1476" y="2230"/>
                </a:cxn>
                <a:cxn ang="0">
                  <a:pos x="1476" y="2298"/>
                </a:cxn>
                <a:cxn ang="0">
                  <a:pos x="0" y="2298"/>
                </a:cxn>
                <a:cxn ang="0">
                  <a:pos x="0" y="0"/>
                </a:cxn>
              </a:cxnLst>
              <a:rect l="0" t="0" r="r" b="b"/>
              <a:pathLst>
                <a:path w="1476" h="2298">
                  <a:moveTo>
                    <a:pt x="1476" y="2230"/>
                  </a:moveTo>
                  <a:lnTo>
                    <a:pt x="1476" y="2298"/>
                  </a:lnTo>
                  <a:lnTo>
                    <a:pt x="0" y="2298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4618" name="Text Box 10"/>
            <p:cNvSpPr txBox="1">
              <a:spLocks noChangeArrowheads="1"/>
            </p:cNvSpPr>
            <p:nvPr/>
          </p:nvSpPr>
          <p:spPr bwMode="auto">
            <a:xfrm>
              <a:off x="720" y="1248"/>
              <a:ext cx="27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Hit</a:t>
              </a: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2239979" y="1195491"/>
            <a:ext cx="3500462" cy="10746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796925" lvl="1" indent="-3429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Pct val="75000"/>
              <a:defRPr/>
            </a:pPr>
            <a:r>
              <a:rPr lang="en-US" sz="2000" b="1" kern="0" dirty="0">
                <a:solidFill>
                  <a:srgbClr val="0070C0"/>
                </a:solidFill>
              </a:rPr>
              <a:t>32bit address from the PC (</a:t>
            </a:r>
            <a:r>
              <a:rPr lang="en-US" sz="2000" b="1" kern="0" dirty="0" err="1">
                <a:solidFill>
                  <a:srgbClr val="0070C0"/>
                </a:solidFill>
              </a:rPr>
              <a:t>Instr</a:t>
            </a:r>
            <a:r>
              <a:rPr lang="en-US" sz="2000" b="1" kern="0" dirty="0">
                <a:solidFill>
                  <a:srgbClr val="0070C0"/>
                </a:solidFill>
              </a:rPr>
              <a:t> Fetch) or ALU (load, store </a:t>
            </a:r>
            <a:r>
              <a:rPr lang="en-US" sz="2000" b="1" kern="0" dirty="0" err="1">
                <a:solidFill>
                  <a:srgbClr val="0070C0"/>
                </a:solidFill>
              </a:rPr>
              <a:t>addr</a:t>
            </a:r>
            <a:r>
              <a:rPr lang="en-US" sz="2000" b="1" kern="0" dirty="0">
                <a:solidFill>
                  <a:srgbClr val="0070C0"/>
                </a:solidFill>
              </a:rPr>
              <a:t>)</a:t>
            </a:r>
            <a:br>
              <a:rPr lang="en-US" sz="2000" kern="0" dirty="0"/>
            </a:br>
            <a:endParaRPr lang="en-US" sz="2000" i="1" kern="0" dirty="0">
              <a:solidFill>
                <a:schemeClr val="accent1"/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D1294AB-0ABD-462E-B273-3438D90685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FEDE509-9857-4D2E-A954-41CCC4A4D4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9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946" name="Rectangle 2"/>
          <p:cNvSpPr>
            <a:spLocks noChangeArrowheads="1"/>
          </p:cNvSpPr>
          <p:nvPr/>
        </p:nvSpPr>
        <p:spPr bwMode="auto">
          <a:xfrm>
            <a:off x="1749425" y="312739"/>
            <a:ext cx="3168650" cy="4778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1894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Autofit/>
          </a:bodyPr>
          <a:lstStyle/>
          <a:p>
            <a:r>
              <a:rPr lang="en-US" sz="4400" dirty="0"/>
              <a:t>Multiword Block Direct Mapped Cache</a:t>
            </a:r>
          </a:p>
        </p:txBody>
      </p:sp>
      <p:sp>
        <p:nvSpPr>
          <p:cNvPr id="93" name="Slide Number Placeholder 6">
            <a:extLst>
              <a:ext uri="{FF2B5EF4-FFF2-40B4-BE49-F238E27FC236}">
                <a16:creationId xmlns:a16="http://schemas.microsoft.com/office/drawing/2014/main" id="{01534402-6092-4A45-9902-C9819C060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4880DF-1432-4AA2-A75F-C3A2B6E051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38400" y="1828800"/>
            <a:ext cx="3727450" cy="1828800"/>
            <a:chOff x="576" y="1248"/>
            <a:chExt cx="2348" cy="1152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76" y="1248"/>
              <a:ext cx="2348" cy="1152"/>
              <a:chOff x="576" y="1248"/>
              <a:chExt cx="2348" cy="1152"/>
            </a:xfrm>
          </p:grpSpPr>
          <p:sp>
            <p:nvSpPr>
              <p:cNvPr id="1618950" name="Line 6"/>
              <p:cNvSpPr>
                <a:spLocks noChangeShapeType="1"/>
              </p:cNvSpPr>
              <p:nvPr/>
            </p:nvSpPr>
            <p:spPr bwMode="auto">
              <a:xfrm>
                <a:off x="2640" y="1344"/>
                <a:ext cx="148" cy="57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951" name="Text Box 7"/>
              <p:cNvSpPr txBox="1">
                <a:spLocks noChangeArrowheads="1"/>
              </p:cNvSpPr>
              <p:nvPr/>
            </p:nvSpPr>
            <p:spPr bwMode="auto">
              <a:xfrm>
                <a:off x="2736" y="1296"/>
                <a:ext cx="188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8</a:t>
                </a:r>
              </a:p>
            </p:txBody>
          </p:sp>
          <p:sp>
            <p:nvSpPr>
              <p:cNvPr id="1618952" name="Text Box 8"/>
              <p:cNvSpPr txBox="1">
                <a:spLocks noChangeArrowheads="1"/>
              </p:cNvSpPr>
              <p:nvPr/>
            </p:nvSpPr>
            <p:spPr bwMode="auto">
              <a:xfrm>
                <a:off x="2208" y="1423"/>
                <a:ext cx="402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Index</a:t>
                </a:r>
              </a:p>
            </p:txBody>
          </p:sp>
          <p:sp>
            <p:nvSpPr>
              <p:cNvPr id="1618953" name="Line 9"/>
              <p:cNvSpPr>
                <a:spLocks noChangeShapeType="1"/>
              </p:cNvSpPr>
              <p:nvPr/>
            </p:nvSpPr>
            <p:spPr bwMode="auto">
              <a:xfrm>
                <a:off x="2736" y="1248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954" name="Line 10"/>
              <p:cNvSpPr>
                <a:spLocks noChangeShapeType="1"/>
              </p:cNvSpPr>
              <p:nvPr/>
            </p:nvSpPr>
            <p:spPr bwMode="auto">
              <a:xfrm>
                <a:off x="576" y="1632"/>
                <a:ext cx="21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955" name="Line 11"/>
              <p:cNvSpPr>
                <a:spLocks noChangeShapeType="1"/>
              </p:cNvSpPr>
              <p:nvPr/>
            </p:nvSpPr>
            <p:spPr bwMode="auto">
              <a:xfrm>
                <a:off x="576" y="1632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18956" name="Line 12"/>
            <p:cNvSpPr>
              <a:spLocks noChangeShapeType="1"/>
            </p:cNvSpPr>
            <p:nvPr/>
          </p:nvSpPr>
          <p:spPr bwMode="auto">
            <a:xfrm>
              <a:off x="576" y="240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438400" y="2514600"/>
            <a:ext cx="7391400" cy="2211388"/>
            <a:chOff x="576" y="1680"/>
            <a:chExt cx="4656" cy="1393"/>
          </a:xfrm>
        </p:grpSpPr>
        <p:sp>
          <p:nvSpPr>
            <p:cNvPr id="1618958" name="Freeform 14"/>
            <p:cNvSpPr>
              <a:spLocks/>
            </p:cNvSpPr>
            <p:nvPr/>
          </p:nvSpPr>
          <p:spPr bwMode="auto">
            <a:xfrm>
              <a:off x="960" y="2352"/>
              <a:ext cx="4260" cy="96"/>
            </a:xfrm>
            <a:custGeom>
              <a:avLst/>
              <a:gdLst/>
              <a:ahLst/>
              <a:cxnLst>
                <a:cxn ang="0">
                  <a:pos x="1608" y="110"/>
                </a:cxn>
                <a:cxn ang="0">
                  <a:pos x="1608" y="0"/>
                </a:cxn>
                <a:cxn ang="0">
                  <a:pos x="0" y="0"/>
                </a:cxn>
                <a:cxn ang="0">
                  <a:pos x="0" y="110"/>
                </a:cxn>
                <a:cxn ang="0">
                  <a:pos x="1608" y="110"/>
                </a:cxn>
                <a:cxn ang="0">
                  <a:pos x="1608" y="110"/>
                </a:cxn>
              </a:cxnLst>
              <a:rect l="0" t="0" r="r" b="b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  <a:lnTo>
                    <a:pt x="1608" y="110"/>
                  </a:lnTo>
                  <a:close/>
                </a:path>
              </a:pathLst>
            </a:custGeom>
            <a:solidFill>
              <a:srgbClr val="00B050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59" name="Freeform 15"/>
            <p:cNvSpPr>
              <a:spLocks/>
            </p:cNvSpPr>
            <p:nvPr/>
          </p:nvSpPr>
          <p:spPr bwMode="auto">
            <a:xfrm>
              <a:off x="960" y="2352"/>
              <a:ext cx="4272" cy="96"/>
            </a:xfrm>
            <a:custGeom>
              <a:avLst/>
              <a:gdLst/>
              <a:ahLst/>
              <a:cxnLst>
                <a:cxn ang="0">
                  <a:pos x="1608" y="110"/>
                </a:cxn>
                <a:cxn ang="0">
                  <a:pos x="1608" y="0"/>
                </a:cxn>
                <a:cxn ang="0">
                  <a:pos x="0" y="0"/>
                </a:cxn>
                <a:cxn ang="0">
                  <a:pos x="0" y="110"/>
                </a:cxn>
                <a:cxn ang="0">
                  <a:pos x="1608" y="110"/>
                </a:cxn>
                <a:cxn ang="0">
                  <a:pos x="1608" y="110"/>
                </a:cxn>
              </a:cxnLst>
              <a:rect l="0" t="0" r="r" b="b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  <a:lnTo>
                    <a:pt x="1608" y="11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60" name="Line 16"/>
            <p:cNvSpPr>
              <a:spLocks noChangeShapeType="1"/>
            </p:cNvSpPr>
            <p:nvPr/>
          </p:nvSpPr>
          <p:spPr bwMode="auto">
            <a:xfrm flipH="1">
              <a:off x="960" y="2011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61" name="Line 17"/>
            <p:cNvSpPr>
              <a:spLocks noChangeShapeType="1"/>
            </p:cNvSpPr>
            <p:nvPr/>
          </p:nvSpPr>
          <p:spPr bwMode="auto">
            <a:xfrm flipH="1">
              <a:off x="960" y="2121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62" name="Line 18"/>
            <p:cNvSpPr>
              <a:spLocks noChangeShapeType="1"/>
            </p:cNvSpPr>
            <p:nvPr/>
          </p:nvSpPr>
          <p:spPr bwMode="auto">
            <a:xfrm flipH="1">
              <a:off x="960" y="2230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63" name="Line 19"/>
            <p:cNvSpPr>
              <a:spLocks noChangeShapeType="1"/>
            </p:cNvSpPr>
            <p:nvPr/>
          </p:nvSpPr>
          <p:spPr bwMode="auto">
            <a:xfrm flipH="1">
              <a:off x="960" y="2559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64" name="Line 20"/>
            <p:cNvSpPr>
              <a:spLocks noChangeShapeType="1"/>
            </p:cNvSpPr>
            <p:nvPr/>
          </p:nvSpPr>
          <p:spPr bwMode="auto">
            <a:xfrm flipH="1">
              <a:off x="960" y="2669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65" name="Line 21"/>
            <p:cNvSpPr>
              <a:spLocks noChangeShapeType="1"/>
            </p:cNvSpPr>
            <p:nvPr/>
          </p:nvSpPr>
          <p:spPr bwMode="auto">
            <a:xfrm flipH="1">
              <a:off x="960" y="2779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66" name="Line 22"/>
            <p:cNvSpPr>
              <a:spLocks noChangeShapeType="1"/>
            </p:cNvSpPr>
            <p:nvPr/>
          </p:nvSpPr>
          <p:spPr bwMode="auto">
            <a:xfrm flipH="1">
              <a:off x="960" y="2889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67" name="Text Box 23"/>
            <p:cNvSpPr txBox="1">
              <a:spLocks noChangeArrowheads="1"/>
            </p:cNvSpPr>
            <p:nvPr/>
          </p:nvSpPr>
          <p:spPr bwMode="auto">
            <a:xfrm>
              <a:off x="3216" y="1680"/>
              <a:ext cx="331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Data</a:t>
              </a:r>
            </a:p>
          </p:txBody>
        </p:sp>
        <p:sp>
          <p:nvSpPr>
            <p:cNvPr id="1618968" name="Text Box 24"/>
            <p:cNvSpPr txBox="1">
              <a:spLocks noChangeArrowheads="1"/>
            </p:cNvSpPr>
            <p:nvPr/>
          </p:nvSpPr>
          <p:spPr bwMode="auto">
            <a:xfrm>
              <a:off x="576" y="1728"/>
              <a:ext cx="368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Index</a:t>
              </a:r>
            </a:p>
          </p:txBody>
        </p:sp>
        <p:sp>
          <p:nvSpPr>
            <p:cNvPr id="1618969" name="Text Box 25"/>
            <p:cNvSpPr txBox="1">
              <a:spLocks noChangeArrowheads="1"/>
            </p:cNvSpPr>
            <p:nvPr/>
          </p:nvSpPr>
          <p:spPr bwMode="auto">
            <a:xfrm>
              <a:off x="1200" y="1728"/>
              <a:ext cx="271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Tag</a:t>
              </a:r>
            </a:p>
          </p:txBody>
        </p:sp>
        <p:sp>
          <p:nvSpPr>
            <p:cNvPr id="1618970" name="Text Box 26"/>
            <p:cNvSpPr txBox="1">
              <a:spLocks noChangeArrowheads="1"/>
            </p:cNvSpPr>
            <p:nvPr/>
          </p:nvSpPr>
          <p:spPr bwMode="auto">
            <a:xfrm>
              <a:off x="864" y="1728"/>
              <a:ext cx="341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Valid</a:t>
              </a:r>
            </a:p>
          </p:txBody>
        </p:sp>
        <p:sp>
          <p:nvSpPr>
            <p:cNvPr id="1618971" name="Text Box 27"/>
            <p:cNvSpPr txBox="1">
              <a:spLocks noChangeArrowheads="1"/>
            </p:cNvSpPr>
            <p:nvPr/>
          </p:nvSpPr>
          <p:spPr bwMode="auto">
            <a:xfrm>
              <a:off x="677" y="1872"/>
              <a:ext cx="275" cy="12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/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253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254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255</a:t>
              </a:r>
            </a:p>
          </p:txBody>
        </p:sp>
        <p:sp>
          <p:nvSpPr>
            <p:cNvPr id="1618972" name="Rectangle 28"/>
            <p:cNvSpPr>
              <a:spLocks noChangeArrowheads="1"/>
            </p:cNvSpPr>
            <p:nvPr/>
          </p:nvSpPr>
          <p:spPr bwMode="auto">
            <a:xfrm>
              <a:off x="960" y="1920"/>
              <a:ext cx="4272" cy="1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973" name="Line 29"/>
            <p:cNvSpPr>
              <a:spLocks noChangeShapeType="1"/>
            </p:cNvSpPr>
            <p:nvPr/>
          </p:nvSpPr>
          <p:spPr bwMode="auto">
            <a:xfrm>
              <a:off x="3408" y="1920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74" name="Line 30"/>
            <p:cNvSpPr>
              <a:spLocks noChangeShapeType="1"/>
            </p:cNvSpPr>
            <p:nvPr/>
          </p:nvSpPr>
          <p:spPr bwMode="auto">
            <a:xfrm>
              <a:off x="4320" y="1920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75" name="Line 31"/>
            <p:cNvSpPr>
              <a:spLocks noChangeShapeType="1"/>
            </p:cNvSpPr>
            <p:nvPr/>
          </p:nvSpPr>
          <p:spPr bwMode="auto">
            <a:xfrm>
              <a:off x="2496" y="1920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76" name="Line 32"/>
            <p:cNvSpPr>
              <a:spLocks noChangeShapeType="1"/>
            </p:cNvSpPr>
            <p:nvPr/>
          </p:nvSpPr>
          <p:spPr bwMode="auto">
            <a:xfrm>
              <a:off x="1584" y="1920"/>
              <a:ext cx="0" cy="110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77" name="Line 33"/>
            <p:cNvSpPr>
              <a:spLocks noChangeShapeType="1"/>
            </p:cNvSpPr>
            <p:nvPr/>
          </p:nvSpPr>
          <p:spPr bwMode="auto">
            <a:xfrm>
              <a:off x="1056" y="1920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78" name="Line 34"/>
            <p:cNvSpPr>
              <a:spLocks noChangeShapeType="1"/>
            </p:cNvSpPr>
            <p:nvPr/>
          </p:nvSpPr>
          <p:spPr bwMode="auto">
            <a:xfrm>
              <a:off x="1584" y="1824"/>
              <a:ext cx="36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4114800" y="1219201"/>
            <a:ext cx="3505200" cy="633413"/>
            <a:chOff x="1632" y="864"/>
            <a:chExt cx="2208" cy="399"/>
          </a:xfrm>
        </p:grpSpPr>
        <p:sp>
          <p:nvSpPr>
            <p:cNvPr id="1618980" name="Line 36"/>
            <p:cNvSpPr>
              <a:spLocks noChangeShapeType="1"/>
            </p:cNvSpPr>
            <p:nvPr/>
          </p:nvSpPr>
          <p:spPr bwMode="auto">
            <a:xfrm flipV="1">
              <a:off x="2528" y="1114"/>
              <a:ext cx="3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81" name="Line 37"/>
            <p:cNvSpPr>
              <a:spLocks noChangeShapeType="1"/>
            </p:cNvSpPr>
            <p:nvPr/>
          </p:nvSpPr>
          <p:spPr bwMode="auto">
            <a:xfrm flipV="1">
              <a:off x="3072" y="1114"/>
              <a:ext cx="1" cy="14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82" name="Freeform 38"/>
            <p:cNvSpPr>
              <a:spLocks/>
            </p:cNvSpPr>
            <p:nvPr/>
          </p:nvSpPr>
          <p:spPr bwMode="auto">
            <a:xfrm>
              <a:off x="1660" y="1112"/>
              <a:ext cx="1570" cy="151"/>
            </a:xfrm>
            <a:custGeom>
              <a:avLst/>
              <a:gdLst/>
              <a:ahLst/>
              <a:cxnLst>
                <a:cxn ang="0">
                  <a:pos x="0" y="149"/>
                </a:cxn>
                <a:cxn ang="0">
                  <a:pos x="3" y="0"/>
                </a:cxn>
                <a:cxn ang="0">
                  <a:pos x="1570" y="0"/>
                </a:cxn>
                <a:cxn ang="0">
                  <a:pos x="1570" y="151"/>
                </a:cxn>
                <a:cxn ang="0">
                  <a:pos x="3" y="151"/>
                </a:cxn>
                <a:cxn ang="0">
                  <a:pos x="3" y="151"/>
                </a:cxn>
              </a:cxnLst>
              <a:rect l="0" t="0" r="r" b="b"/>
              <a:pathLst>
                <a:path w="1570" h="151">
                  <a:moveTo>
                    <a:pt x="0" y="149"/>
                  </a:moveTo>
                  <a:lnTo>
                    <a:pt x="3" y="0"/>
                  </a:lnTo>
                  <a:lnTo>
                    <a:pt x="1570" y="0"/>
                  </a:lnTo>
                  <a:lnTo>
                    <a:pt x="1570" y="151"/>
                  </a:lnTo>
                  <a:lnTo>
                    <a:pt x="3" y="151"/>
                  </a:lnTo>
                  <a:lnTo>
                    <a:pt x="3" y="151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83" name="Text Box 39"/>
            <p:cNvSpPr txBox="1">
              <a:spLocks noChangeArrowheads="1"/>
            </p:cNvSpPr>
            <p:nvPr/>
          </p:nvSpPr>
          <p:spPr bwMode="auto">
            <a:xfrm>
              <a:off x="1632" y="960"/>
              <a:ext cx="1930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000" dirty="0"/>
                <a:t>31 30   . . .                 13 12  11    . . .    4  3 2  1 0</a:t>
              </a:r>
            </a:p>
          </p:txBody>
        </p:sp>
        <p:sp>
          <p:nvSpPr>
            <p:cNvPr id="1618984" name="Line 40"/>
            <p:cNvSpPr>
              <a:spLocks noChangeShapeType="1"/>
            </p:cNvSpPr>
            <p:nvPr/>
          </p:nvSpPr>
          <p:spPr bwMode="auto">
            <a:xfrm flipV="1">
              <a:off x="2928" y="1114"/>
              <a:ext cx="1" cy="14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85" name="Text Box 41"/>
            <p:cNvSpPr txBox="1">
              <a:spLocks noChangeArrowheads="1"/>
            </p:cNvSpPr>
            <p:nvPr/>
          </p:nvSpPr>
          <p:spPr bwMode="auto">
            <a:xfrm>
              <a:off x="3312" y="864"/>
              <a:ext cx="528" cy="3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600"/>
                <a:t>Byte offset</a:t>
              </a:r>
            </a:p>
          </p:txBody>
        </p:sp>
        <p:sp>
          <p:nvSpPr>
            <p:cNvPr id="1618986" name="Line 42"/>
            <p:cNvSpPr>
              <a:spLocks noChangeShapeType="1"/>
            </p:cNvSpPr>
            <p:nvPr/>
          </p:nvSpPr>
          <p:spPr bwMode="auto">
            <a:xfrm flipH="1">
              <a:off x="3168" y="1056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3505200" y="3657600"/>
            <a:ext cx="604838" cy="1371600"/>
            <a:chOff x="1229" y="2400"/>
            <a:chExt cx="381" cy="864"/>
          </a:xfrm>
        </p:grpSpPr>
        <p:sp>
          <p:nvSpPr>
            <p:cNvPr id="1618988" name="Line 44"/>
            <p:cNvSpPr>
              <a:spLocks noChangeShapeType="1"/>
            </p:cNvSpPr>
            <p:nvPr/>
          </p:nvSpPr>
          <p:spPr bwMode="auto">
            <a:xfrm>
              <a:off x="1229" y="3071"/>
              <a:ext cx="196" cy="5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8989" name="Text Box 45"/>
            <p:cNvSpPr txBox="1">
              <a:spLocks noChangeArrowheads="1"/>
            </p:cNvSpPr>
            <p:nvPr/>
          </p:nvSpPr>
          <p:spPr bwMode="auto">
            <a:xfrm>
              <a:off x="1362" y="2998"/>
              <a:ext cx="24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/>
                <a:t>20</a:t>
              </a:r>
            </a:p>
          </p:txBody>
        </p:sp>
        <p:sp>
          <p:nvSpPr>
            <p:cNvPr id="1618990" name="Line 46"/>
            <p:cNvSpPr>
              <a:spLocks noChangeShapeType="1"/>
            </p:cNvSpPr>
            <p:nvPr/>
          </p:nvSpPr>
          <p:spPr bwMode="auto">
            <a:xfrm>
              <a:off x="1296" y="2400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2286000" y="1828800"/>
            <a:ext cx="2984500" cy="3424238"/>
            <a:chOff x="480" y="1248"/>
            <a:chExt cx="1880" cy="2157"/>
          </a:xfrm>
        </p:grpSpPr>
        <p:grpSp>
          <p:nvGrpSpPr>
            <p:cNvPr id="8" name="Group 48"/>
            <p:cNvGrpSpPr>
              <a:grpSpLocks/>
            </p:cNvGrpSpPr>
            <p:nvPr/>
          </p:nvGrpSpPr>
          <p:grpSpPr bwMode="auto">
            <a:xfrm>
              <a:off x="480" y="1248"/>
              <a:ext cx="1880" cy="2064"/>
              <a:chOff x="432" y="1248"/>
              <a:chExt cx="1880" cy="2064"/>
            </a:xfrm>
          </p:grpSpPr>
          <p:sp>
            <p:nvSpPr>
              <p:cNvPr id="1618993" name="Line 49"/>
              <p:cNvSpPr>
                <a:spLocks noChangeShapeType="1"/>
              </p:cNvSpPr>
              <p:nvPr/>
            </p:nvSpPr>
            <p:spPr bwMode="auto">
              <a:xfrm>
                <a:off x="2016" y="1344"/>
                <a:ext cx="145" cy="55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994" name="Text Box 50"/>
              <p:cNvSpPr txBox="1">
                <a:spLocks noChangeArrowheads="1"/>
              </p:cNvSpPr>
              <p:nvPr/>
            </p:nvSpPr>
            <p:spPr bwMode="auto">
              <a:xfrm>
                <a:off x="2064" y="1248"/>
                <a:ext cx="248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20</a:t>
                </a:r>
              </a:p>
            </p:txBody>
          </p:sp>
          <p:sp>
            <p:nvSpPr>
              <p:cNvPr id="1618995" name="Text Box 51"/>
              <p:cNvSpPr txBox="1">
                <a:spLocks noChangeArrowheads="1"/>
              </p:cNvSpPr>
              <p:nvPr/>
            </p:nvSpPr>
            <p:spPr bwMode="auto">
              <a:xfrm>
                <a:off x="1152" y="1279"/>
                <a:ext cx="291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Tag</a:t>
                </a:r>
              </a:p>
            </p:txBody>
          </p:sp>
          <p:sp>
            <p:nvSpPr>
              <p:cNvPr id="1618996" name="Line 52"/>
              <p:cNvSpPr>
                <a:spLocks noChangeShapeType="1"/>
              </p:cNvSpPr>
              <p:nvPr/>
            </p:nvSpPr>
            <p:spPr bwMode="auto">
              <a:xfrm>
                <a:off x="2112" y="1248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997" name="Line 53"/>
              <p:cNvSpPr>
                <a:spLocks noChangeShapeType="1"/>
              </p:cNvSpPr>
              <p:nvPr/>
            </p:nvSpPr>
            <p:spPr bwMode="auto">
              <a:xfrm>
                <a:off x="432" y="1488"/>
                <a:ext cx="16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998" name="Line 54"/>
              <p:cNvSpPr>
                <a:spLocks noChangeShapeType="1"/>
              </p:cNvSpPr>
              <p:nvPr/>
            </p:nvSpPr>
            <p:spPr bwMode="auto">
              <a:xfrm>
                <a:off x="432" y="1488"/>
                <a:ext cx="0" cy="18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999" name="Line 55"/>
              <p:cNvSpPr>
                <a:spLocks noChangeShapeType="1"/>
              </p:cNvSpPr>
              <p:nvPr/>
            </p:nvSpPr>
            <p:spPr bwMode="auto">
              <a:xfrm>
                <a:off x="432" y="3312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19000" name="Freeform 56"/>
            <p:cNvSpPr>
              <a:spLocks/>
            </p:cNvSpPr>
            <p:nvPr/>
          </p:nvSpPr>
          <p:spPr bwMode="auto">
            <a:xfrm>
              <a:off x="1182" y="3240"/>
              <a:ext cx="249" cy="165"/>
            </a:xfrm>
            <a:custGeom>
              <a:avLst/>
              <a:gdLst/>
              <a:ahLst/>
              <a:cxnLst>
                <a:cxn ang="0">
                  <a:pos x="125" y="162"/>
                </a:cxn>
                <a:cxn ang="0">
                  <a:pos x="145" y="162"/>
                </a:cxn>
                <a:cxn ang="0">
                  <a:pos x="165" y="160"/>
                </a:cxn>
                <a:cxn ang="0">
                  <a:pos x="182" y="154"/>
                </a:cxn>
                <a:cxn ang="0">
                  <a:pos x="199" y="147"/>
                </a:cxn>
                <a:cxn ang="0">
                  <a:pos x="216" y="140"/>
                </a:cxn>
                <a:cxn ang="0">
                  <a:pos x="226" y="130"/>
                </a:cxn>
                <a:cxn ang="0">
                  <a:pos x="236" y="121"/>
                </a:cxn>
                <a:cxn ang="0">
                  <a:pos x="246" y="108"/>
                </a:cxn>
                <a:cxn ang="0">
                  <a:pos x="249" y="94"/>
                </a:cxn>
                <a:cxn ang="0">
                  <a:pos x="249" y="81"/>
                </a:cxn>
                <a:cxn ang="0">
                  <a:pos x="249" y="68"/>
                </a:cxn>
                <a:cxn ang="0">
                  <a:pos x="246" y="57"/>
                </a:cxn>
                <a:cxn ang="0">
                  <a:pos x="236" y="44"/>
                </a:cxn>
                <a:cxn ang="0">
                  <a:pos x="226" y="35"/>
                </a:cxn>
                <a:cxn ang="0">
                  <a:pos x="216" y="24"/>
                </a:cxn>
                <a:cxn ang="0">
                  <a:pos x="199" y="15"/>
                </a:cxn>
                <a:cxn ang="0">
                  <a:pos x="182" y="9"/>
                </a:cxn>
                <a:cxn ang="0">
                  <a:pos x="165" y="4"/>
                </a:cxn>
                <a:cxn ang="0">
                  <a:pos x="145" y="2"/>
                </a:cxn>
                <a:cxn ang="0">
                  <a:pos x="125" y="0"/>
                </a:cxn>
                <a:cxn ang="0">
                  <a:pos x="105" y="2"/>
                </a:cxn>
                <a:cxn ang="0">
                  <a:pos x="88" y="4"/>
                </a:cxn>
                <a:cxn ang="0">
                  <a:pos x="68" y="9"/>
                </a:cxn>
                <a:cxn ang="0">
                  <a:pos x="51" y="15"/>
                </a:cxn>
                <a:cxn ang="0">
                  <a:pos x="37" y="24"/>
                </a:cxn>
                <a:cxn ang="0">
                  <a:pos x="24" y="35"/>
                </a:cxn>
                <a:cxn ang="0">
                  <a:pos x="14" y="44"/>
                </a:cxn>
                <a:cxn ang="0">
                  <a:pos x="7" y="57"/>
                </a:cxn>
                <a:cxn ang="0">
                  <a:pos x="4" y="68"/>
                </a:cxn>
                <a:cxn ang="0">
                  <a:pos x="0" y="81"/>
                </a:cxn>
                <a:cxn ang="0">
                  <a:pos x="4" y="94"/>
                </a:cxn>
                <a:cxn ang="0">
                  <a:pos x="7" y="108"/>
                </a:cxn>
                <a:cxn ang="0">
                  <a:pos x="14" y="121"/>
                </a:cxn>
                <a:cxn ang="0">
                  <a:pos x="24" y="130"/>
                </a:cxn>
                <a:cxn ang="0">
                  <a:pos x="37" y="140"/>
                </a:cxn>
                <a:cxn ang="0">
                  <a:pos x="51" y="147"/>
                </a:cxn>
                <a:cxn ang="0">
                  <a:pos x="68" y="154"/>
                </a:cxn>
                <a:cxn ang="0">
                  <a:pos x="88" y="160"/>
                </a:cxn>
                <a:cxn ang="0">
                  <a:pos x="105" y="162"/>
                </a:cxn>
                <a:cxn ang="0">
                  <a:pos x="125" y="165"/>
                </a:cxn>
                <a:cxn ang="0">
                  <a:pos x="125" y="165"/>
                </a:cxn>
              </a:cxnLst>
              <a:rect l="0" t="0" r="r" b="b"/>
              <a:pathLst>
                <a:path w="249" h="165">
                  <a:moveTo>
                    <a:pt x="125" y="162"/>
                  </a:moveTo>
                  <a:lnTo>
                    <a:pt x="145" y="162"/>
                  </a:lnTo>
                  <a:lnTo>
                    <a:pt x="165" y="160"/>
                  </a:lnTo>
                  <a:lnTo>
                    <a:pt x="182" y="154"/>
                  </a:lnTo>
                  <a:lnTo>
                    <a:pt x="199" y="147"/>
                  </a:lnTo>
                  <a:lnTo>
                    <a:pt x="216" y="140"/>
                  </a:lnTo>
                  <a:lnTo>
                    <a:pt x="226" y="130"/>
                  </a:lnTo>
                  <a:lnTo>
                    <a:pt x="236" y="121"/>
                  </a:lnTo>
                  <a:lnTo>
                    <a:pt x="246" y="108"/>
                  </a:lnTo>
                  <a:lnTo>
                    <a:pt x="249" y="94"/>
                  </a:lnTo>
                  <a:lnTo>
                    <a:pt x="249" y="81"/>
                  </a:lnTo>
                  <a:lnTo>
                    <a:pt x="249" y="68"/>
                  </a:lnTo>
                  <a:lnTo>
                    <a:pt x="246" y="57"/>
                  </a:lnTo>
                  <a:lnTo>
                    <a:pt x="236" y="44"/>
                  </a:lnTo>
                  <a:lnTo>
                    <a:pt x="226" y="35"/>
                  </a:lnTo>
                  <a:lnTo>
                    <a:pt x="216" y="24"/>
                  </a:lnTo>
                  <a:lnTo>
                    <a:pt x="199" y="15"/>
                  </a:lnTo>
                  <a:lnTo>
                    <a:pt x="182" y="9"/>
                  </a:lnTo>
                  <a:lnTo>
                    <a:pt x="165" y="4"/>
                  </a:lnTo>
                  <a:lnTo>
                    <a:pt x="145" y="2"/>
                  </a:lnTo>
                  <a:lnTo>
                    <a:pt x="125" y="0"/>
                  </a:lnTo>
                  <a:lnTo>
                    <a:pt x="105" y="2"/>
                  </a:lnTo>
                  <a:lnTo>
                    <a:pt x="88" y="4"/>
                  </a:lnTo>
                  <a:lnTo>
                    <a:pt x="68" y="9"/>
                  </a:lnTo>
                  <a:lnTo>
                    <a:pt x="51" y="15"/>
                  </a:lnTo>
                  <a:lnTo>
                    <a:pt x="37" y="24"/>
                  </a:lnTo>
                  <a:lnTo>
                    <a:pt x="24" y="35"/>
                  </a:lnTo>
                  <a:lnTo>
                    <a:pt x="14" y="44"/>
                  </a:lnTo>
                  <a:lnTo>
                    <a:pt x="7" y="57"/>
                  </a:lnTo>
                  <a:lnTo>
                    <a:pt x="4" y="68"/>
                  </a:lnTo>
                  <a:lnTo>
                    <a:pt x="0" y="81"/>
                  </a:lnTo>
                  <a:lnTo>
                    <a:pt x="4" y="94"/>
                  </a:lnTo>
                  <a:lnTo>
                    <a:pt x="7" y="108"/>
                  </a:lnTo>
                  <a:lnTo>
                    <a:pt x="14" y="121"/>
                  </a:lnTo>
                  <a:lnTo>
                    <a:pt x="24" y="130"/>
                  </a:lnTo>
                  <a:lnTo>
                    <a:pt x="37" y="140"/>
                  </a:lnTo>
                  <a:lnTo>
                    <a:pt x="51" y="147"/>
                  </a:lnTo>
                  <a:lnTo>
                    <a:pt x="68" y="154"/>
                  </a:lnTo>
                  <a:lnTo>
                    <a:pt x="88" y="160"/>
                  </a:lnTo>
                  <a:lnTo>
                    <a:pt x="105" y="162"/>
                  </a:lnTo>
                  <a:lnTo>
                    <a:pt x="125" y="165"/>
                  </a:lnTo>
                  <a:lnTo>
                    <a:pt x="125" y="165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9001" name="Freeform 57"/>
            <p:cNvSpPr>
              <a:spLocks noEditPoints="1"/>
            </p:cNvSpPr>
            <p:nvPr/>
          </p:nvSpPr>
          <p:spPr bwMode="auto">
            <a:xfrm>
              <a:off x="1270" y="3312"/>
              <a:ext cx="74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" y="0"/>
                </a:cxn>
                <a:cxn ang="0">
                  <a:pos x="74" y="7"/>
                </a:cxn>
                <a:cxn ang="0">
                  <a:pos x="3" y="7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3" y="18"/>
                </a:cxn>
                <a:cxn ang="0">
                  <a:pos x="74" y="18"/>
                </a:cxn>
                <a:cxn ang="0">
                  <a:pos x="74" y="25"/>
                </a:cxn>
                <a:cxn ang="0">
                  <a:pos x="3" y="25"/>
                </a:cxn>
                <a:cxn ang="0">
                  <a:pos x="3" y="18"/>
                </a:cxn>
                <a:cxn ang="0">
                  <a:pos x="3" y="18"/>
                </a:cxn>
              </a:cxnLst>
              <a:rect l="0" t="0" r="r" b="b"/>
              <a:pathLst>
                <a:path w="74" h="25">
                  <a:moveTo>
                    <a:pt x="0" y="0"/>
                  </a:moveTo>
                  <a:lnTo>
                    <a:pt x="74" y="0"/>
                  </a:lnTo>
                  <a:lnTo>
                    <a:pt x="74" y="7"/>
                  </a:lnTo>
                  <a:lnTo>
                    <a:pt x="3" y="7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  <a:moveTo>
                    <a:pt x="3" y="18"/>
                  </a:moveTo>
                  <a:lnTo>
                    <a:pt x="74" y="18"/>
                  </a:lnTo>
                  <a:lnTo>
                    <a:pt x="74" y="25"/>
                  </a:lnTo>
                  <a:lnTo>
                    <a:pt x="3" y="25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58"/>
          <p:cNvGrpSpPr>
            <a:grpSpLocks/>
          </p:cNvGrpSpPr>
          <p:nvPr/>
        </p:nvGrpSpPr>
        <p:grpSpPr bwMode="auto">
          <a:xfrm>
            <a:off x="1828801" y="1371600"/>
            <a:ext cx="1770063" cy="4572000"/>
            <a:chOff x="192" y="960"/>
            <a:chExt cx="1115" cy="2880"/>
          </a:xfrm>
        </p:grpSpPr>
        <p:sp>
          <p:nvSpPr>
            <p:cNvPr id="1619003" name="Freeform 59"/>
            <p:cNvSpPr>
              <a:spLocks/>
            </p:cNvSpPr>
            <p:nvPr/>
          </p:nvSpPr>
          <p:spPr bwMode="auto">
            <a:xfrm>
              <a:off x="912" y="3552"/>
              <a:ext cx="222" cy="172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3" y="114"/>
                </a:cxn>
                <a:cxn ang="0">
                  <a:pos x="7" y="125"/>
                </a:cxn>
                <a:cxn ang="0">
                  <a:pos x="13" y="134"/>
                </a:cxn>
                <a:cxn ang="0">
                  <a:pos x="23" y="143"/>
                </a:cxn>
                <a:cxn ang="0">
                  <a:pos x="33" y="152"/>
                </a:cxn>
                <a:cxn ang="0">
                  <a:pos x="47" y="158"/>
                </a:cxn>
                <a:cxn ang="0">
                  <a:pos x="60" y="165"/>
                </a:cxn>
                <a:cxn ang="0">
                  <a:pos x="77" y="169"/>
                </a:cxn>
                <a:cxn ang="0">
                  <a:pos x="94" y="172"/>
                </a:cxn>
                <a:cxn ang="0">
                  <a:pos x="111" y="172"/>
                </a:cxn>
                <a:cxn ang="0">
                  <a:pos x="131" y="172"/>
                </a:cxn>
                <a:cxn ang="0">
                  <a:pos x="148" y="169"/>
                </a:cxn>
                <a:cxn ang="0">
                  <a:pos x="161" y="165"/>
                </a:cxn>
                <a:cxn ang="0">
                  <a:pos x="178" y="158"/>
                </a:cxn>
                <a:cxn ang="0">
                  <a:pos x="188" y="152"/>
                </a:cxn>
                <a:cxn ang="0">
                  <a:pos x="202" y="143"/>
                </a:cxn>
                <a:cxn ang="0">
                  <a:pos x="208" y="134"/>
                </a:cxn>
                <a:cxn ang="0">
                  <a:pos x="215" y="125"/>
                </a:cxn>
                <a:cxn ang="0">
                  <a:pos x="222" y="114"/>
                </a:cxn>
                <a:cxn ang="0">
                  <a:pos x="222" y="104"/>
                </a:cxn>
                <a:cxn ang="0">
                  <a:pos x="222" y="0"/>
                </a:cxn>
                <a:cxn ang="0">
                  <a:pos x="3" y="0"/>
                </a:cxn>
                <a:cxn ang="0">
                  <a:pos x="3" y="104"/>
                </a:cxn>
                <a:cxn ang="0">
                  <a:pos x="3" y="104"/>
                </a:cxn>
              </a:cxnLst>
              <a:rect l="0" t="0" r="r" b="b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9004" name="Line 60"/>
            <p:cNvSpPr>
              <a:spLocks noChangeShapeType="1"/>
            </p:cNvSpPr>
            <p:nvPr/>
          </p:nvSpPr>
          <p:spPr bwMode="auto">
            <a:xfrm>
              <a:off x="1004" y="2391"/>
              <a:ext cx="4" cy="1161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9005" name="Freeform 61"/>
            <p:cNvSpPr>
              <a:spLocks/>
            </p:cNvSpPr>
            <p:nvPr/>
          </p:nvSpPr>
          <p:spPr bwMode="auto">
            <a:xfrm>
              <a:off x="1055" y="3405"/>
              <a:ext cx="252" cy="136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52" y="68"/>
                </a:cxn>
                <a:cxn ang="0">
                  <a:pos x="0" y="68"/>
                </a:cxn>
                <a:cxn ang="0">
                  <a:pos x="0" y="136"/>
                </a:cxn>
              </a:cxnLst>
              <a:rect l="0" t="0" r="r" b="b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9006" name="Text Box 62"/>
            <p:cNvSpPr txBox="1">
              <a:spLocks noChangeArrowheads="1"/>
            </p:cNvSpPr>
            <p:nvPr/>
          </p:nvSpPr>
          <p:spPr bwMode="auto">
            <a:xfrm>
              <a:off x="192" y="960"/>
              <a:ext cx="27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Hit</a:t>
              </a:r>
            </a:p>
          </p:txBody>
        </p:sp>
        <p:sp>
          <p:nvSpPr>
            <p:cNvPr id="1619007" name="Line 63"/>
            <p:cNvSpPr>
              <a:spLocks noChangeShapeType="1"/>
            </p:cNvSpPr>
            <p:nvPr/>
          </p:nvSpPr>
          <p:spPr bwMode="auto">
            <a:xfrm>
              <a:off x="1008" y="3744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08" name="Line 64"/>
            <p:cNvSpPr>
              <a:spLocks noChangeShapeType="1"/>
            </p:cNvSpPr>
            <p:nvPr/>
          </p:nvSpPr>
          <p:spPr bwMode="auto">
            <a:xfrm flipH="1">
              <a:off x="288" y="384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09" name="Line 65"/>
            <p:cNvSpPr>
              <a:spLocks noChangeShapeType="1"/>
            </p:cNvSpPr>
            <p:nvPr/>
          </p:nvSpPr>
          <p:spPr bwMode="auto">
            <a:xfrm flipV="1">
              <a:off x="288" y="1200"/>
              <a:ext cx="0" cy="26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66"/>
          <p:cNvGrpSpPr>
            <a:grpSpLocks/>
          </p:cNvGrpSpPr>
          <p:nvPr/>
        </p:nvGrpSpPr>
        <p:grpSpPr bwMode="auto">
          <a:xfrm>
            <a:off x="4648200" y="1371600"/>
            <a:ext cx="5753100" cy="4757738"/>
            <a:chOff x="1968" y="960"/>
            <a:chExt cx="3624" cy="2997"/>
          </a:xfrm>
        </p:grpSpPr>
        <p:sp>
          <p:nvSpPr>
            <p:cNvPr id="1619011" name="Line 67"/>
            <p:cNvSpPr>
              <a:spLocks noChangeShapeType="1"/>
            </p:cNvSpPr>
            <p:nvPr/>
          </p:nvSpPr>
          <p:spPr bwMode="auto">
            <a:xfrm>
              <a:off x="3888" y="3696"/>
              <a:ext cx="144" cy="9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9012" name="Text Box 68"/>
            <p:cNvSpPr txBox="1">
              <a:spLocks noChangeArrowheads="1"/>
            </p:cNvSpPr>
            <p:nvPr/>
          </p:nvSpPr>
          <p:spPr bwMode="auto">
            <a:xfrm>
              <a:off x="5232" y="960"/>
              <a:ext cx="360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Data</a:t>
              </a:r>
            </a:p>
          </p:txBody>
        </p:sp>
        <p:sp>
          <p:nvSpPr>
            <p:cNvPr id="1619013" name="Text Box 69"/>
            <p:cNvSpPr txBox="1">
              <a:spLocks noChangeArrowheads="1"/>
            </p:cNvSpPr>
            <p:nvPr/>
          </p:nvSpPr>
          <p:spPr bwMode="auto">
            <a:xfrm>
              <a:off x="3984" y="3744"/>
              <a:ext cx="24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/>
                <a:t>32</a:t>
              </a:r>
            </a:p>
          </p:txBody>
        </p:sp>
        <p:sp>
          <p:nvSpPr>
            <p:cNvPr id="1619014" name="Text Box 70"/>
            <p:cNvSpPr txBox="1">
              <a:spLocks noChangeArrowheads="1"/>
            </p:cNvSpPr>
            <p:nvPr/>
          </p:nvSpPr>
          <p:spPr bwMode="auto">
            <a:xfrm>
              <a:off x="3984" y="1248"/>
              <a:ext cx="100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600" dirty="0"/>
                <a:t>Block offset</a:t>
              </a:r>
            </a:p>
          </p:txBody>
        </p:sp>
        <p:sp>
          <p:nvSpPr>
            <p:cNvPr id="1619015" name="Line 71"/>
            <p:cNvSpPr>
              <a:spLocks noChangeShapeType="1"/>
            </p:cNvSpPr>
            <p:nvPr/>
          </p:nvSpPr>
          <p:spPr bwMode="auto">
            <a:xfrm>
              <a:off x="5424" y="1200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16" name="AutoShape 72"/>
            <p:cNvSpPr>
              <a:spLocks noChangeArrowheads="1"/>
            </p:cNvSpPr>
            <p:nvPr/>
          </p:nvSpPr>
          <p:spPr bwMode="auto">
            <a:xfrm>
              <a:off x="2832" y="3456"/>
              <a:ext cx="1008" cy="14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9017" name="Line 73"/>
            <p:cNvSpPr>
              <a:spLocks noChangeShapeType="1"/>
            </p:cNvSpPr>
            <p:nvPr/>
          </p:nvSpPr>
          <p:spPr bwMode="auto">
            <a:xfrm>
              <a:off x="1968" y="2400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18" name="Line 74"/>
            <p:cNvSpPr>
              <a:spLocks noChangeShapeType="1"/>
            </p:cNvSpPr>
            <p:nvPr/>
          </p:nvSpPr>
          <p:spPr bwMode="auto">
            <a:xfrm>
              <a:off x="2928" y="24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19" name="Line 75"/>
            <p:cNvSpPr>
              <a:spLocks noChangeShapeType="1"/>
            </p:cNvSpPr>
            <p:nvPr/>
          </p:nvSpPr>
          <p:spPr bwMode="auto">
            <a:xfrm>
              <a:off x="3840" y="24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0" name="Line 76"/>
            <p:cNvSpPr>
              <a:spLocks noChangeShapeType="1"/>
            </p:cNvSpPr>
            <p:nvPr/>
          </p:nvSpPr>
          <p:spPr bwMode="auto">
            <a:xfrm>
              <a:off x="4752" y="2400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1" name="Line 77"/>
            <p:cNvSpPr>
              <a:spLocks noChangeShapeType="1"/>
            </p:cNvSpPr>
            <p:nvPr/>
          </p:nvSpPr>
          <p:spPr bwMode="auto">
            <a:xfrm>
              <a:off x="1968" y="3264"/>
              <a:ext cx="10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2" name="Line 78"/>
            <p:cNvSpPr>
              <a:spLocks noChangeShapeType="1"/>
            </p:cNvSpPr>
            <p:nvPr/>
          </p:nvSpPr>
          <p:spPr bwMode="auto">
            <a:xfrm>
              <a:off x="3744" y="3264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3" name="Line 79"/>
            <p:cNvSpPr>
              <a:spLocks noChangeShapeType="1"/>
            </p:cNvSpPr>
            <p:nvPr/>
          </p:nvSpPr>
          <p:spPr bwMode="auto">
            <a:xfrm>
              <a:off x="3504" y="3168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4" name="Line 80"/>
            <p:cNvSpPr>
              <a:spLocks noChangeShapeType="1"/>
            </p:cNvSpPr>
            <p:nvPr/>
          </p:nvSpPr>
          <p:spPr bwMode="auto">
            <a:xfrm>
              <a:off x="2928" y="3168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5" name="Line 81"/>
            <p:cNvSpPr>
              <a:spLocks noChangeShapeType="1"/>
            </p:cNvSpPr>
            <p:nvPr/>
          </p:nvSpPr>
          <p:spPr bwMode="auto">
            <a:xfrm>
              <a:off x="3264" y="316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6" name="Line 82"/>
            <p:cNvSpPr>
              <a:spLocks noChangeShapeType="1"/>
            </p:cNvSpPr>
            <p:nvPr/>
          </p:nvSpPr>
          <p:spPr bwMode="auto">
            <a:xfrm>
              <a:off x="3504" y="316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7" name="Line 83"/>
            <p:cNvSpPr>
              <a:spLocks noChangeShapeType="1"/>
            </p:cNvSpPr>
            <p:nvPr/>
          </p:nvSpPr>
          <p:spPr bwMode="auto">
            <a:xfrm>
              <a:off x="3744" y="32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8" name="Line 84"/>
            <p:cNvSpPr>
              <a:spLocks noChangeShapeType="1"/>
            </p:cNvSpPr>
            <p:nvPr/>
          </p:nvSpPr>
          <p:spPr bwMode="auto">
            <a:xfrm>
              <a:off x="3024" y="32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29" name="Line 85"/>
            <p:cNvSpPr>
              <a:spLocks noChangeShapeType="1"/>
            </p:cNvSpPr>
            <p:nvPr/>
          </p:nvSpPr>
          <p:spPr bwMode="auto">
            <a:xfrm>
              <a:off x="3024" y="124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30" name="Line 86"/>
            <p:cNvSpPr>
              <a:spLocks noChangeShapeType="1"/>
            </p:cNvSpPr>
            <p:nvPr/>
          </p:nvSpPr>
          <p:spPr bwMode="auto">
            <a:xfrm>
              <a:off x="3024" y="1440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31" name="Line 87"/>
            <p:cNvSpPr>
              <a:spLocks noChangeShapeType="1"/>
            </p:cNvSpPr>
            <p:nvPr/>
          </p:nvSpPr>
          <p:spPr bwMode="auto">
            <a:xfrm>
              <a:off x="5328" y="1440"/>
              <a:ext cx="0" cy="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32" name="Line 88"/>
            <p:cNvSpPr>
              <a:spLocks noChangeShapeType="1"/>
            </p:cNvSpPr>
            <p:nvPr/>
          </p:nvSpPr>
          <p:spPr bwMode="auto">
            <a:xfrm flipH="1">
              <a:off x="3696" y="3552"/>
              <a:ext cx="16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33" name="Line 89"/>
            <p:cNvSpPr>
              <a:spLocks noChangeShapeType="1"/>
            </p:cNvSpPr>
            <p:nvPr/>
          </p:nvSpPr>
          <p:spPr bwMode="auto">
            <a:xfrm>
              <a:off x="3360" y="360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9034" name="Line 90"/>
            <p:cNvSpPr>
              <a:spLocks noChangeShapeType="1"/>
            </p:cNvSpPr>
            <p:nvPr/>
          </p:nvSpPr>
          <p:spPr bwMode="auto">
            <a:xfrm>
              <a:off x="3360" y="3744"/>
              <a:ext cx="20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F6D7A4A-49A3-4862-ADC0-5730209C2F3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1BEEC9E-E9AC-428C-809D-7C147F1E63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Four-Way Set Associative Cache</a:t>
            </a:r>
          </a:p>
        </p:txBody>
      </p:sp>
      <p:sp>
        <p:nvSpPr>
          <p:cNvPr id="178" name="Slide Number Placeholder 6">
            <a:extLst>
              <a:ext uri="{FF2B5EF4-FFF2-40B4-BE49-F238E27FC236}">
                <a16:creationId xmlns:a16="http://schemas.microsoft.com/office/drawing/2014/main" id="{B14EB03E-2FFB-4BC2-B37F-C397266168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00164C-98A1-4A3D-AE3F-7B97A80DC7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91897" name="Group 249"/>
          <p:cNvGrpSpPr>
            <a:grpSpLocks/>
          </p:cNvGrpSpPr>
          <p:nvPr/>
        </p:nvGrpSpPr>
        <p:grpSpPr bwMode="auto">
          <a:xfrm>
            <a:off x="4813301" y="1066801"/>
            <a:ext cx="2835275" cy="498475"/>
            <a:chOff x="2072" y="896"/>
            <a:chExt cx="1786" cy="314"/>
          </a:xfrm>
        </p:grpSpPr>
        <p:sp>
          <p:nvSpPr>
            <p:cNvPr id="1691692" name="Line 44"/>
            <p:cNvSpPr>
              <a:spLocks noChangeShapeType="1"/>
            </p:cNvSpPr>
            <p:nvPr/>
          </p:nvSpPr>
          <p:spPr bwMode="auto">
            <a:xfrm flipV="1">
              <a:off x="3026" y="1061"/>
              <a:ext cx="3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693" name="Line 45"/>
            <p:cNvSpPr>
              <a:spLocks noChangeShapeType="1"/>
            </p:cNvSpPr>
            <p:nvPr/>
          </p:nvSpPr>
          <p:spPr bwMode="auto">
            <a:xfrm flipV="1">
              <a:off x="3570" y="1061"/>
              <a:ext cx="1" cy="14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91694" name="Freeform 46"/>
            <p:cNvSpPr>
              <a:spLocks/>
            </p:cNvSpPr>
            <p:nvPr/>
          </p:nvSpPr>
          <p:spPr bwMode="auto">
            <a:xfrm>
              <a:off x="2158" y="1059"/>
              <a:ext cx="1570" cy="151"/>
            </a:xfrm>
            <a:custGeom>
              <a:avLst/>
              <a:gdLst>
                <a:gd name="T0" fmla="*/ 0 w 1570"/>
                <a:gd name="T1" fmla="*/ 149 h 151"/>
                <a:gd name="T2" fmla="*/ 3 w 1570"/>
                <a:gd name="T3" fmla="*/ 0 h 151"/>
                <a:gd name="T4" fmla="*/ 1570 w 1570"/>
                <a:gd name="T5" fmla="*/ 0 h 151"/>
                <a:gd name="T6" fmla="*/ 1570 w 1570"/>
                <a:gd name="T7" fmla="*/ 151 h 151"/>
                <a:gd name="T8" fmla="*/ 3 w 1570"/>
                <a:gd name="T9" fmla="*/ 151 h 151"/>
                <a:gd name="T10" fmla="*/ 3 w 1570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0" h="151">
                  <a:moveTo>
                    <a:pt x="0" y="149"/>
                  </a:moveTo>
                  <a:lnTo>
                    <a:pt x="3" y="0"/>
                  </a:lnTo>
                  <a:lnTo>
                    <a:pt x="1570" y="0"/>
                  </a:lnTo>
                  <a:lnTo>
                    <a:pt x="1570" y="151"/>
                  </a:lnTo>
                  <a:lnTo>
                    <a:pt x="3" y="151"/>
                  </a:lnTo>
                  <a:lnTo>
                    <a:pt x="3" y="151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695" name="Text Box 47"/>
            <p:cNvSpPr txBox="1">
              <a:spLocks noChangeArrowheads="1"/>
            </p:cNvSpPr>
            <p:nvPr/>
          </p:nvSpPr>
          <p:spPr bwMode="auto">
            <a:xfrm>
              <a:off x="2072" y="896"/>
              <a:ext cx="1786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000" dirty="0"/>
                <a:t>31 30       . . .                11 10  9     . . .           2  1  0</a:t>
              </a:r>
            </a:p>
          </p:txBody>
        </p:sp>
      </p:grpSp>
      <p:sp>
        <p:nvSpPr>
          <p:cNvPr id="1691696" name="Text Box 48"/>
          <p:cNvSpPr txBox="1">
            <a:spLocks noChangeArrowheads="1"/>
          </p:cNvSpPr>
          <p:nvPr/>
        </p:nvSpPr>
        <p:spPr bwMode="auto">
          <a:xfrm>
            <a:off x="7620001" y="990600"/>
            <a:ext cx="1419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/>
              <a:t>Byte offset</a:t>
            </a:r>
          </a:p>
        </p:txBody>
      </p:sp>
      <p:sp>
        <p:nvSpPr>
          <p:cNvPr id="1691697" name="Line 49"/>
          <p:cNvSpPr>
            <a:spLocks noChangeShapeType="1"/>
          </p:cNvSpPr>
          <p:nvPr/>
        </p:nvSpPr>
        <p:spPr bwMode="auto">
          <a:xfrm flipH="1">
            <a:off x="7343775" y="1143000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91810" name="Group 162"/>
          <p:cNvGrpSpPr>
            <a:grpSpLocks/>
          </p:cNvGrpSpPr>
          <p:nvPr/>
        </p:nvGrpSpPr>
        <p:grpSpPr bwMode="auto">
          <a:xfrm>
            <a:off x="8024814" y="2208213"/>
            <a:ext cx="2033588" cy="2138362"/>
            <a:chOff x="4143" y="1632"/>
            <a:chExt cx="1281" cy="1347"/>
          </a:xfrm>
        </p:grpSpPr>
        <p:sp>
          <p:nvSpPr>
            <p:cNvPr id="1691710" name="Freeform 62"/>
            <p:cNvSpPr>
              <a:spLocks/>
            </p:cNvSpPr>
            <p:nvPr/>
          </p:nvSpPr>
          <p:spPr bwMode="auto">
            <a:xfrm>
              <a:off x="4405" y="1829"/>
              <a:ext cx="1019" cy="1103"/>
            </a:xfrm>
            <a:custGeom>
              <a:avLst/>
              <a:gdLst>
                <a:gd name="T0" fmla="*/ 1608 w 1608"/>
                <a:gd name="T1" fmla="*/ 1101 h 1103"/>
                <a:gd name="T2" fmla="*/ 1608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1608 w 1608"/>
                <a:gd name="T9" fmla="*/ 1103 h 1103"/>
                <a:gd name="T10" fmla="*/ 1608 w 1608"/>
                <a:gd name="T11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91711" name="Group 63"/>
            <p:cNvGrpSpPr>
              <a:grpSpLocks/>
            </p:cNvGrpSpPr>
            <p:nvPr/>
          </p:nvGrpSpPr>
          <p:grpSpPr bwMode="auto">
            <a:xfrm>
              <a:off x="4405" y="1925"/>
              <a:ext cx="1019" cy="894"/>
              <a:chOff x="2208" y="1920"/>
              <a:chExt cx="2130" cy="894"/>
            </a:xfrm>
          </p:grpSpPr>
          <p:sp>
            <p:nvSpPr>
              <p:cNvPr id="1691712" name="Freeform 64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608 w 1608"/>
                  <a:gd name="T1" fmla="*/ 110 h 110"/>
                  <a:gd name="T2" fmla="*/ 160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608 w 1608"/>
                  <a:gd name="T9" fmla="*/ 110 h 110"/>
                  <a:gd name="T10" fmla="*/ 1608 w 1608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lnTo>
                      <a:pt x="1608" y="110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13" name="Freeform 65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608 w 1608"/>
                  <a:gd name="T1" fmla="*/ 110 h 110"/>
                  <a:gd name="T2" fmla="*/ 160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608 w 1608"/>
                  <a:gd name="T9" fmla="*/ 110 h 110"/>
                  <a:gd name="T10" fmla="*/ 1608 w 1608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lnTo>
                      <a:pt x="1608" y="110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14" name="Line 66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15" name="Line 67"/>
              <p:cNvSpPr>
                <a:spLocks noChangeShapeType="1"/>
              </p:cNvSpPr>
              <p:nvPr/>
            </p:nvSpPr>
            <p:spPr bwMode="auto">
              <a:xfrm flipH="1">
                <a:off x="2208" y="2044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16" name="Line 68"/>
              <p:cNvSpPr>
                <a:spLocks noChangeShapeType="1"/>
              </p:cNvSpPr>
              <p:nvPr/>
            </p:nvSpPr>
            <p:spPr bwMode="auto">
              <a:xfrm flipH="1">
                <a:off x="2208" y="2154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17" name="Line 69"/>
              <p:cNvSpPr>
                <a:spLocks noChangeShapeType="1"/>
              </p:cNvSpPr>
              <p:nvPr/>
            </p:nvSpPr>
            <p:spPr bwMode="auto">
              <a:xfrm flipH="1">
                <a:off x="2208" y="237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18" name="Line 70"/>
              <p:cNvSpPr>
                <a:spLocks noChangeShapeType="1"/>
              </p:cNvSpPr>
              <p:nvPr/>
            </p:nvSpPr>
            <p:spPr bwMode="auto">
              <a:xfrm flipH="1">
                <a:off x="2208" y="248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19" name="Line 71"/>
              <p:cNvSpPr>
                <a:spLocks noChangeShapeType="1"/>
              </p:cNvSpPr>
              <p:nvPr/>
            </p:nvSpPr>
            <p:spPr bwMode="auto">
              <a:xfrm flipH="1">
                <a:off x="2208" y="259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20" name="Line 72"/>
              <p:cNvSpPr>
                <a:spLocks noChangeShapeType="1"/>
              </p:cNvSpPr>
              <p:nvPr/>
            </p:nvSpPr>
            <p:spPr bwMode="auto">
              <a:xfrm flipH="1">
                <a:off x="2208" y="270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21" name="Line 73"/>
              <p:cNvSpPr>
                <a:spLocks noChangeShapeType="1"/>
              </p:cNvSpPr>
              <p:nvPr/>
            </p:nvSpPr>
            <p:spPr bwMode="auto">
              <a:xfrm flipH="1">
                <a:off x="2208" y="281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91722" name="Line 74"/>
            <p:cNvSpPr>
              <a:spLocks noChangeShapeType="1"/>
            </p:cNvSpPr>
            <p:nvPr/>
          </p:nvSpPr>
          <p:spPr bwMode="auto">
            <a:xfrm>
              <a:off x="4480" y="1835"/>
              <a:ext cx="4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723" name="Line 75"/>
            <p:cNvSpPr>
              <a:spLocks noChangeShapeType="1"/>
            </p:cNvSpPr>
            <p:nvPr/>
          </p:nvSpPr>
          <p:spPr bwMode="auto">
            <a:xfrm>
              <a:off x="4876" y="1824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724" name="Text Box 76"/>
            <p:cNvSpPr txBox="1">
              <a:spLocks noChangeArrowheads="1"/>
            </p:cNvSpPr>
            <p:nvPr/>
          </p:nvSpPr>
          <p:spPr bwMode="auto">
            <a:xfrm>
              <a:off x="4993" y="1637"/>
              <a:ext cx="33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Data</a:t>
              </a:r>
            </a:p>
          </p:txBody>
        </p:sp>
        <p:sp>
          <p:nvSpPr>
            <p:cNvPr id="1691726" name="Text Box 78"/>
            <p:cNvSpPr txBox="1">
              <a:spLocks noChangeArrowheads="1"/>
            </p:cNvSpPr>
            <p:nvPr/>
          </p:nvSpPr>
          <p:spPr bwMode="auto">
            <a:xfrm>
              <a:off x="4512" y="1632"/>
              <a:ext cx="27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Tag</a:t>
              </a:r>
            </a:p>
          </p:txBody>
        </p:sp>
        <p:sp>
          <p:nvSpPr>
            <p:cNvPr id="1691727" name="Text Box 79"/>
            <p:cNvSpPr txBox="1">
              <a:spLocks noChangeArrowheads="1"/>
            </p:cNvSpPr>
            <p:nvPr/>
          </p:nvSpPr>
          <p:spPr bwMode="auto">
            <a:xfrm>
              <a:off x="4368" y="1632"/>
              <a:ext cx="18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V</a:t>
              </a:r>
            </a:p>
          </p:txBody>
        </p:sp>
        <p:sp>
          <p:nvSpPr>
            <p:cNvPr id="1691728" name="Text Box 80"/>
            <p:cNvSpPr txBox="1">
              <a:spLocks noChangeArrowheads="1"/>
            </p:cNvSpPr>
            <p:nvPr/>
          </p:nvSpPr>
          <p:spPr bwMode="auto">
            <a:xfrm>
              <a:off x="4143" y="1776"/>
              <a:ext cx="287" cy="1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/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 253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 254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 255</a:t>
              </a:r>
            </a:p>
          </p:txBody>
        </p:sp>
      </p:grpSp>
      <p:grpSp>
        <p:nvGrpSpPr>
          <p:cNvPr id="1691811" name="Group 163"/>
          <p:cNvGrpSpPr>
            <a:grpSpLocks/>
          </p:cNvGrpSpPr>
          <p:nvPr/>
        </p:nvGrpSpPr>
        <p:grpSpPr bwMode="auto">
          <a:xfrm>
            <a:off x="6043614" y="2208213"/>
            <a:ext cx="2033588" cy="2138362"/>
            <a:chOff x="4143" y="1632"/>
            <a:chExt cx="1281" cy="1347"/>
          </a:xfrm>
        </p:grpSpPr>
        <p:sp>
          <p:nvSpPr>
            <p:cNvPr id="1691812" name="Freeform 164"/>
            <p:cNvSpPr>
              <a:spLocks/>
            </p:cNvSpPr>
            <p:nvPr/>
          </p:nvSpPr>
          <p:spPr bwMode="auto">
            <a:xfrm>
              <a:off x="4405" y="1829"/>
              <a:ext cx="1019" cy="1103"/>
            </a:xfrm>
            <a:custGeom>
              <a:avLst/>
              <a:gdLst>
                <a:gd name="T0" fmla="*/ 1608 w 1608"/>
                <a:gd name="T1" fmla="*/ 1101 h 1103"/>
                <a:gd name="T2" fmla="*/ 1608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1608 w 1608"/>
                <a:gd name="T9" fmla="*/ 1103 h 1103"/>
                <a:gd name="T10" fmla="*/ 1608 w 1608"/>
                <a:gd name="T11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91813" name="Group 165"/>
            <p:cNvGrpSpPr>
              <a:grpSpLocks/>
            </p:cNvGrpSpPr>
            <p:nvPr/>
          </p:nvGrpSpPr>
          <p:grpSpPr bwMode="auto">
            <a:xfrm>
              <a:off x="4405" y="1925"/>
              <a:ext cx="1019" cy="894"/>
              <a:chOff x="2208" y="1920"/>
              <a:chExt cx="2130" cy="894"/>
            </a:xfrm>
          </p:grpSpPr>
          <p:sp>
            <p:nvSpPr>
              <p:cNvPr id="1691814" name="Freeform 166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608 w 1608"/>
                  <a:gd name="T1" fmla="*/ 110 h 110"/>
                  <a:gd name="T2" fmla="*/ 160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608 w 1608"/>
                  <a:gd name="T9" fmla="*/ 110 h 110"/>
                  <a:gd name="T10" fmla="*/ 1608 w 1608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lnTo>
                      <a:pt x="1608" y="110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91815" name="Freeform 167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608 w 1608"/>
                  <a:gd name="T1" fmla="*/ 110 h 110"/>
                  <a:gd name="T2" fmla="*/ 160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608 w 1608"/>
                  <a:gd name="T9" fmla="*/ 110 h 110"/>
                  <a:gd name="T10" fmla="*/ 1608 w 1608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lnTo>
                      <a:pt x="1608" y="110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16" name="Line 168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17" name="Line 169"/>
              <p:cNvSpPr>
                <a:spLocks noChangeShapeType="1"/>
              </p:cNvSpPr>
              <p:nvPr/>
            </p:nvSpPr>
            <p:spPr bwMode="auto">
              <a:xfrm flipH="1">
                <a:off x="2208" y="2044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18" name="Line 170"/>
              <p:cNvSpPr>
                <a:spLocks noChangeShapeType="1"/>
              </p:cNvSpPr>
              <p:nvPr/>
            </p:nvSpPr>
            <p:spPr bwMode="auto">
              <a:xfrm flipH="1">
                <a:off x="2208" y="2154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19" name="Line 171"/>
              <p:cNvSpPr>
                <a:spLocks noChangeShapeType="1"/>
              </p:cNvSpPr>
              <p:nvPr/>
            </p:nvSpPr>
            <p:spPr bwMode="auto">
              <a:xfrm flipH="1">
                <a:off x="2208" y="237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20" name="Line 172"/>
              <p:cNvSpPr>
                <a:spLocks noChangeShapeType="1"/>
              </p:cNvSpPr>
              <p:nvPr/>
            </p:nvSpPr>
            <p:spPr bwMode="auto">
              <a:xfrm flipH="1">
                <a:off x="2208" y="248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21" name="Line 173"/>
              <p:cNvSpPr>
                <a:spLocks noChangeShapeType="1"/>
              </p:cNvSpPr>
              <p:nvPr/>
            </p:nvSpPr>
            <p:spPr bwMode="auto">
              <a:xfrm flipH="1">
                <a:off x="2208" y="259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22" name="Line 174"/>
              <p:cNvSpPr>
                <a:spLocks noChangeShapeType="1"/>
              </p:cNvSpPr>
              <p:nvPr/>
            </p:nvSpPr>
            <p:spPr bwMode="auto">
              <a:xfrm flipH="1">
                <a:off x="2208" y="270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23" name="Line 175"/>
              <p:cNvSpPr>
                <a:spLocks noChangeShapeType="1"/>
              </p:cNvSpPr>
              <p:nvPr/>
            </p:nvSpPr>
            <p:spPr bwMode="auto">
              <a:xfrm flipH="1">
                <a:off x="2208" y="281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91824" name="Line 176"/>
            <p:cNvSpPr>
              <a:spLocks noChangeShapeType="1"/>
            </p:cNvSpPr>
            <p:nvPr/>
          </p:nvSpPr>
          <p:spPr bwMode="auto">
            <a:xfrm>
              <a:off x="4480" y="1835"/>
              <a:ext cx="4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825" name="Line 177"/>
            <p:cNvSpPr>
              <a:spLocks noChangeShapeType="1"/>
            </p:cNvSpPr>
            <p:nvPr/>
          </p:nvSpPr>
          <p:spPr bwMode="auto">
            <a:xfrm>
              <a:off x="4876" y="1824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826" name="Text Box 178"/>
            <p:cNvSpPr txBox="1">
              <a:spLocks noChangeArrowheads="1"/>
            </p:cNvSpPr>
            <p:nvPr/>
          </p:nvSpPr>
          <p:spPr bwMode="auto">
            <a:xfrm>
              <a:off x="4993" y="1637"/>
              <a:ext cx="33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Data</a:t>
              </a:r>
            </a:p>
          </p:txBody>
        </p:sp>
        <p:sp>
          <p:nvSpPr>
            <p:cNvPr id="1691827" name="Text Box 179"/>
            <p:cNvSpPr txBox="1">
              <a:spLocks noChangeArrowheads="1"/>
            </p:cNvSpPr>
            <p:nvPr/>
          </p:nvSpPr>
          <p:spPr bwMode="auto">
            <a:xfrm>
              <a:off x="4512" y="1632"/>
              <a:ext cx="27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Tag</a:t>
              </a:r>
            </a:p>
          </p:txBody>
        </p:sp>
        <p:sp>
          <p:nvSpPr>
            <p:cNvPr id="1691828" name="Text Box 180"/>
            <p:cNvSpPr txBox="1">
              <a:spLocks noChangeArrowheads="1"/>
            </p:cNvSpPr>
            <p:nvPr/>
          </p:nvSpPr>
          <p:spPr bwMode="auto">
            <a:xfrm>
              <a:off x="4368" y="1632"/>
              <a:ext cx="18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V</a:t>
              </a:r>
            </a:p>
          </p:txBody>
        </p:sp>
        <p:sp>
          <p:nvSpPr>
            <p:cNvPr id="1691829" name="Text Box 181"/>
            <p:cNvSpPr txBox="1">
              <a:spLocks noChangeArrowheads="1"/>
            </p:cNvSpPr>
            <p:nvPr/>
          </p:nvSpPr>
          <p:spPr bwMode="auto">
            <a:xfrm>
              <a:off x="4143" y="1776"/>
              <a:ext cx="287" cy="1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/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 253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 254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 255</a:t>
              </a:r>
            </a:p>
          </p:txBody>
        </p:sp>
      </p:grpSp>
      <p:grpSp>
        <p:nvGrpSpPr>
          <p:cNvPr id="1691830" name="Group 182"/>
          <p:cNvGrpSpPr>
            <a:grpSpLocks/>
          </p:cNvGrpSpPr>
          <p:nvPr/>
        </p:nvGrpSpPr>
        <p:grpSpPr bwMode="auto">
          <a:xfrm>
            <a:off x="4062414" y="2208213"/>
            <a:ext cx="2033588" cy="2138362"/>
            <a:chOff x="4143" y="1632"/>
            <a:chExt cx="1281" cy="1347"/>
          </a:xfrm>
        </p:grpSpPr>
        <p:sp>
          <p:nvSpPr>
            <p:cNvPr id="1691831" name="Freeform 183"/>
            <p:cNvSpPr>
              <a:spLocks/>
            </p:cNvSpPr>
            <p:nvPr/>
          </p:nvSpPr>
          <p:spPr bwMode="auto">
            <a:xfrm>
              <a:off x="4405" y="1829"/>
              <a:ext cx="1019" cy="1103"/>
            </a:xfrm>
            <a:custGeom>
              <a:avLst/>
              <a:gdLst>
                <a:gd name="T0" fmla="*/ 1608 w 1608"/>
                <a:gd name="T1" fmla="*/ 1101 h 1103"/>
                <a:gd name="T2" fmla="*/ 1608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1608 w 1608"/>
                <a:gd name="T9" fmla="*/ 1103 h 1103"/>
                <a:gd name="T10" fmla="*/ 1608 w 1608"/>
                <a:gd name="T11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91832" name="Group 184"/>
            <p:cNvGrpSpPr>
              <a:grpSpLocks/>
            </p:cNvGrpSpPr>
            <p:nvPr/>
          </p:nvGrpSpPr>
          <p:grpSpPr bwMode="auto">
            <a:xfrm>
              <a:off x="4405" y="1925"/>
              <a:ext cx="1019" cy="894"/>
              <a:chOff x="2208" y="1920"/>
              <a:chExt cx="2130" cy="894"/>
            </a:xfrm>
          </p:grpSpPr>
          <p:sp>
            <p:nvSpPr>
              <p:cNvPr id="1691833" name="Freeform 185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608 w 1608"/>
                  <a:gd name="T1" fmla="*/ 110 h 110"/>
                  <a:gd name="T2" fmla="*/ 160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608 w 1608"/>
                  <a:gd name="T9" fmla="*/ 110 h 110"/>
                  <a:gd name="T10" fmla="*/ 1608 w 1608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lnTo>
                      <a:pt x="1608" y="110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34" name="Freeform 186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608 w 1608"/>
                  <a:gd name="T1" fmla="*/ 110 h 110"/>
                  <a:gd name="T2" fmla="*/ 160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608 w 1608"/>
                  <a:gd name="T9" fmla="*/ 110 h 110"/>
                  <a:gd name="T10" fmla="*/ 1608 w 1608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lnTo>
                      <a:pt x="1608" y="110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35" name="Line 187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36" name="Line 188"/>
              <p:cNvSpPr>
                <a:spLocks noChangeShapeType="1"/>
              </p:cNvSpPr>
              <p:nvPr/>
            </p:nvSpPr>
            <p:spPr bwMode="auto">
              <a:xfrm flipH="1">
                <a:off x="2208" y="2044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37" name="Line 189"/>
              <p:cNvSpPr>
                <a:spLocks noChangeShapeType="1"/>
              </p:cNvSpPr>
              <p:nvPr/>
            </p:nvSpPr>
            <p:spPr bwMode="auto">
              <a:xfrm flipH="1">
                <a:off x="2208" y="2154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38" name="Line 190"/>
              <p:cNvSpPr>
                <a:spLocks noChangeShapeType="1"/>
              </p:cNvSpPr>
              <p:nvPr/>
            </p:nvSpPr>
            <p:spPr bwMode="auto">
              <a:xfrm flipH="1">
                <a:off x="2208" y="237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91839" name="Line 191"/>
              <p:cNvSpPr>
                <a:spLocks noChangeShapeType="1"/>
              </p:cNvSpPr>
              <p:nvPr/>
            </p:nvSpPr>
            <p:spPr bwMode="auto">
              <a:xfrm flipH="1">
                <a:off x="2208" y="248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40" name="Line 192"/>
              <p:cNvSpPr>
                <a:spLocks noChangeShapeType="1"/>
              </p:cNvSpPr>
              <p:nvPr/>
            </p:nvSpPr>
            <p:spPr bwMode="auto">
              <a:xfrm flipH="1">
                <a:off x="2208" y="259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41" name="Line 193"/>
              <p:cNvSpPr>
                <a:spLocks noChangeShapeType="1"/>
              </p:cNvSpPr>
              <p:nvPr/>
            </p:nvSpPr>
            <p:spPr bwMode="auto">
              <a:xfrm flipH="1">
                <a:off x="2208" y="270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42" name="Line 194"/>
              <p:cNvSpPr>
                <a:spLocks noChangeShapeType="1"/>
              </p:cNvSpPr>
              <p:nvPr/>
            </p:nvSpPr>
            <p:spPr bwMode="auto">
              <a:xfrm flipH="1">
                <a:off x="2208" y="281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91843" name="Line 195"/>
            <p:cNvSpPr>
              <a:spLocks noChangeShapeType="1"/>
            </p:cNvSpPr>
            <p:nvPr/>
          </p:nvSpPr>
          <p:spPr bwMode="auto">
            <a:xfrm>
              <a:off x="4480" y="1835"/>
              <a:ext cx="4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844" name="Line 196"/>
            <p:cNvSpPr>
              <a:spLocks noChangeShapeType="1"/>
            </p:cNvSpPr>
            <p:nvPr/>
          </p:nvSpPr>
          <p:spPr bwMode="auto">
            <a:xfrm>
              <a:off x="4876" y="1824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845" name="Text Box 197"/>
            <p:cNvSpPr txBox="1">
              <a:spLocks noChangeArrowheads="1"/>
            </p:cNvSpPr>
            <p:nvPr/>
          </p:nvSpPr>
          <p:spPr bwMode="auto">
            <a:xfrm>
              <a:off x="4993" y="1637"/>
              <a:ext cx="33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Data</a:t>
              </a:r>
            </a:p>
          </p:txBody>
        </p:sp>
        <p:sp>
          <p:nvSpPr>
            <p:cNvPr id="1691846" name="Text Box 198"/>
            <p:cNvSpPr txBox="1">
              <a:spLocks noChangeArrowheads="1"/>
            </p:cNvSpPr>
            <p:nvPr/>
          </p:nvSpPr>
          <p:spPr bwMode="auto">
            <a:xfrm>
              <a:off x="4512" y="1632"/>
              <a:ext cx="27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Tag</a:t>
              </a:r>
            </a:p>
          </p:txBody>
        </p:sp>
        <p:sp>
          <p:nvSpPr>
            <p:cNvPr id="1691847" name="Text Box 199"/>
            <p:cNvSpPr txBox="1">
              <a:spLocks noChangeArrowheads="1"/>
            </p:cNvSpPr>
            <p:nvPr/>
          </p:nvSpPr>
          <p:spPr bwMode="auto">
            <a:xfrm>
              <a:off x="4368" y="1632"/>
              <a:ext cx="18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V</a:t>
              </a:r>
            </a:p>
          </p:txBody>
        </p:sp>
        <p:sp>
          <p:nvSpPr>
            <p:cNvPr id="1691848" name="Text Box 200"/>
            <p:cNvSpPr txBox="1">
              <a:spLocks noChangeArrowheads="1"/>
            </p:cNvSpPr>
            <p:nvPr/>
          </p:nvSpPr>
          <p:spPr bwMode="auto">
            <a:xfrm>
              <a:off x="4143" y="1776"/>
              <a:ext cx="287" cy="1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/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 253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 254</a:t>
              </a:r>
            </a:p>
            <a:p>
              <a:pPr algn="r">
                <a:lnSpc>
                  <a:spcPct val="110000"/>
                </a:lnSpc>
              </a:pPr>
              <a:r>
                <a:rPr lang="en-US" sz="1200"/>
                <a:t> 255</a:t>
              </a:r>
            </a:p>
          </p:txBody>
        </p:sp>
      </p:grpSp>
      <p:grpSp>
        <p:nvGrpSpPr>
          <p:cNvPr id="1691906" name="Group 258"/>
          <p:cNvGrpSpPr>
            <a:grpSpLocks/>
          </p:cNvGrpSpPr>
          <p:nvPr/>
        </p:nvGrpSpPr>
        <p:grpSpPr bwMode="auto">
          <a:xfrm>
            <a:off x="1924050" y="2200275"/>
            <a:ext cx="2190750" cy="2146299"/>
            <a:chOff x="252" y="1627"/>
            <a:chExt cx="1380" cy="1352"/>
          </a:xfrm>
        </p:grpSpPr>
        <p:sp>
          <p:nvSpPr>
            <p:cNvPr id="1691725" name="Text Box 77"/>
            <p:cNvSpPr txBox="1">
              <a:spLocks noChangeArrowheads="1"/>
            </p:cNvSpPr>
            <p:nvPr/>
          </p:nvSpPr>
          <p:spPr bwMode="auto">
            <a:xfrm>
              <a:off x="252" y="1627"/>
              <a:ext cx="41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/>
                <a:t>  Index</a:t>
              </a:r>
            </a:p>
          </p:txBody>
        </p:sp>
        <p:grpSp>
          <p:nvGrpSpPr>
            <p:cNvPr id="1691849" name="Group 201"/>
            <p:cNvGrpSpPr>
              <a:grpSpLocks/>
            </p:cNvGrpSpPr>
            <p:nvPr/>
          </p:nvGrpSpPr>
          <p:grpSpPr bwMode="auto">
            <a:xfrm>
              <a:off x="351" y="1632"/>
              <a:ext cx="1281" cy="1347"/>
              <a:chOff x="4143" y="1632"/>
              <a:chExt cx="1281" cy="1347"/>
            </a:xfrm>
          </p:grpSpPr>
          <p:sp>
            <p:nvSpPr>
              <p:cNvPr id="1691850" name="Freeform 202"/>
              <p:cNvSpPr>
                <a:spLocks/>
              </p:cNvSpPr>
              <p:nvPr/>
            </p:nvSpPr>
            <p:spPr bwMode="auto">
              <a:xfrm>
                <a:off x="4405" y="1829"/>
                <a:ext cx="1019" cy="1103"/>
              </a:xfrm>
              <a:custGeom>
                <a:avLst/>
                <a:gdLst>
                  <a:gd name="T0" fmla="*/ 1608 w 1608"/>
                  <a:gd name="T1" fmla="*/ 1101 h 1103"/>
                  <a:gd name="T2" fmla="*/ 160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1608 w 1608"/>
                  <a:gd name="T9" fmla="*/ 1103 h 1103"/>
                  <a:gd name="T10" fmla="*/ 1608 w 1608"/>
                  <a:gd name="T11" fmla="*/ 1103 h 1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  <a:lnTo>
                      <a:pt x="1608" y="1103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91851" name="Group 203"/>
              <p:cNvGrpSpPr>
                <a:grpSpLocks/>
              </p:cNvGrpSpPr>
              <p:nvPr/>
            </p:nvGrpSpPr>
            <p:grpSpPr bwMode="auto">
              <a:xfrm>
                <a:off x="4405" y="1925"/>
                <a:ext cx="1019" cy="894"/>
                <a:chOff x="2208" y="1920"/>
                <a:chExt cx="2130" cy="894"/>
              </a:xfrm>
            </p:grpSpPr>
            <p:sp>
              <p:nvSpPr>
                <p:cNvPr id="1691852" name="Freeform 204"/>
                <p:cNvSpPr>
                  <a:spLocks/>
                </p:cNvSpPr>
                <p:nvPr/>
              </p:nvSpPr>
              <p:spPr bwMode="auto">
                <a:xfrm>
                  <a:off x="2208" y="2263"/>
                  <a:ext cx="2130" cy="110"/>
                </a:xfrm>
                <a:custGeom>
                  <a:avLst/>
                  <a:gdLst>
                    <a:gd name="T0" fmla="*/ 1608 w 1608"/>
                    <a:gd name="T1" fmla="*/ 110 h 110"/>
                    <a:gd name="T2" fmla="*/ 1608 w 1608"/>
                    <a:gd name="T3" fmla="*/ 0 h 110"/>
                    <a:gd name="T4" fmla="*/ 0 w 1608"/>
                    <a:gd name="T5" fmla="*/ 0 h 110"/>
                    <a:gd name="T6" fmla="*/ 0 w 1608"/>
                    <a:gd name="T7" fmla="*/ 110 h 110"/>
                    <a:gd name="T8" fmla="*/ 1608 w 1608"/>
                    <a:gd name="T9" fmla="*/ 110 h 110"/>
                    <a:gd name="T10" fmla="*/ 1608 w 1608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08" h="110">
                      <a:moveTo>
                        <a:pt x="1608" y="110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"/>
                      </a:lnTo>
                      <a:lnTo>
                        <a:pt x="1608" y="110"/>
                      </a:lnTo>
                      <a:lnTo>
                        <a:pt x="1608" y="11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53" name="Freeform 205"/>
                <p:cNvSpPr>
                  <a:spLocks/>
                </p:cNvSpPr>
                <p:nvPr/>
              </p:nvSpPr>
              <p:spPr bwMode="auto">
                <a:xfrm>
                  <a:off x="2208" y="2263"/>
                  <a:ext cx="2130" cy="110"/>
                </a:xfrm>
                <a:custGeom>
                  <a:avLst/>
                  <a:gdLst>
                    <a:gd name="T0" fmla="*/ 1608 w 1608"/>
                    <a:gd name="T1" fmla="*/ 110 h 110"/>
                    <a:gd name="T2" fmla="*/ 1608 w 1608"/>
                    <a:gd name="T3" fmla="*/ 0 h 110"/>
                    <a:gd name="T4" fmla="*/ 0 w 1608"/>
                    <a:gd name="T5" fmla="*/ 0 h 110"/>
                    <a:gd name="T6" fmla="*/ 0 w 1608"/>
                    <a:gd name="T7" fmla="*/ 110 h 110"/>
                    <a:gd name="T8" fmla="*/ 1608 w 1608"/>
                    <a:gd name="T9" fmla="*/ 110 h 110"/>
                    <a:gd name="T10" fmla="*/ 1608 w 1608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08" h="110">
                      <a:moveTo>
                        <a:pt x="1608" y="110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"/>
                      </a:lnTo>
                      <a:lnTo>
                        <a:pt x="1608" y="110"/>
                      </a:lnTo>
                      <a:lnTo>
                        <a:pt x="1608" y="110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54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2208" y="1920"/>
                  <a:ext cx="2130" cy="2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55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2208" y="2044"/>
                  <a:ext cx="2130" cy="2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56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2208" y="2154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5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208" y="237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58" name="Line 210"/>
                <p:cNvSpPr>
                  <a:spLocks noChangeShapeType="1"/>
                </p:cNvSpPr>
                <p:nvPr/>
              </p:nvSpPr>
              <p:spPr bwMode="auto">
                <a:xfrm flipH="1">
                  <a:off x="2208" y="248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59" name="Line 211"/>
                <p:cNvSpPr>
                  <a:spLocks noChangeShapeType="1"/>
                </p:cNvSpPr>
                <p:nvPr/>
              </p:nvSpPr>
              <p:spPr bwMode="auto">
                <a:xfrm flipH="1">
                  <a:off x="2208" y="259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60" name="Line 212"/>
                <p:cNvSpPr>
                  <a:spLocks noChangeShapeType="1"/>
                </p:cNvSpPr>
                <p:nvPr/>
              </p:nvSpPr>
              <p:spPr bwMode="auto">
                <a:xfrm flipH="1">
                  <a:off x="2208" y="270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61" name="Line 213"/>
                <p:cNvSpPr>
                  <a:spLocks noChangeShapeType="1"/>
                </p:cNvSpPr>
                <p:nvPr/>
              </p:nvSpPr>
              <p:spPr bwMode="auto">
                <a:xfrm flipH="1">
                  <a:off x="2208" y="281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91862" name="Line 214"/>
              <p:cNvSpPr>
                <a:spLocks noChangeShapeType="1"/>
              </p:cNvSpPr>
              <p:nvPr/>
            </p:nvSpPr>
            <p:spPr bwMode="auto">
              <a:xfrm>
                <a:off x="4480" y="1835"/>
                <a:ext cx="4" cy="1100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63" name="Line 215"/>
              <p:cNvSpPr>
                <a:spLocks noChangeShapeType="1"/>
              </p:cNvSpPr>
              <p:nvPr/>
            </p:nvSpPr>
            <p:spPr bwMode="auto">
              <a:xfrm>
                <a:off x="4876" y="1824"/>
                <a:ext cx="1" cy="1106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864" name="Text Box 216"/>
              <p:cNvSpPr txBox="1">
                <a:spLocks noChangeArrowheads="1"/>
              </p:cNvSpPr>
              <p:nvPr/>
            </p:nvSpPr>
            <p:spPr bwMode="auto">
              <a:xfrm>
                <a:off x="4993" y="1637"/>
                <a:ext cx="331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/>
                  <a:t>Data</a:t>
                </a:r>
              </a:p>
            </p:txBody>
          </p:sp>
          <p:sp>
            <p:nvSpPr>
              <p:cNvPr id="1691865" name="Text Box 217"/>
              <p:cNvSpPr txBox="1">
                <a:spLocks noChangeArrowheads="1"/>
              </p:cNvSpPr>
              <p:nvPr/>
            </p:nvSpPr>
            <p:spPr bwMode="auto">
              <a:xfrm>
                <a:off x="4512" y="1632"/>
                <a:ext cx="271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/>
                  <a:t>Tag</a:t>
                </a:r>
              </a:p>
            </p:txBody>
          </p:sp>
          <p:sp>
            <p:nvSpPr>
              <p:cNvPr id="1691866" name="Text Box 218"/>
              <p:cNvSpPr txBox="1">
                <a:spLocks noChangeArrowheads="1"/>
              </p:cNvSpPr>
              <p:nvPr/>
            </p:nvSpPr>
            <p:spPr bwMode="auto">
              <a:xfrm>
                <a:off x="4368" y="1632"/>
                <a:ext cx="181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/>
                  <a:t>V</a:t>
                </a:r>
              </a:p>
            </p:txBody>
          </p:sp>
          <p:sp>
            <p:nvSpPr>
              <p:cNvPr id="1691867" name="Text Box 219"/>
              <p:cNvSpPr txBox="1">
                <a:spLocks noChangeArrowheads="1"/>
              </p:cNvSpPr>
              <p:nvPr/>
            </p:nvSpPr>
            <p:spPr bwMode="auto">
              <a:xfrm>
                <a:off x="4143" y="1776"/>
                <a:ext cx="287" cy="12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1200"/>
                  <a:t>0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200"/>
                  <a:t>1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200"/>
                  <a:t>2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200"/>
                  <a:t>.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200"/>
                  <a:t>.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200"/>
                  <a:t>.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200"/>
                  <a:t> 253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200"/>
                  <a:t> 254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200"/>
                  <a:t> 255</a:t>
                </a:r>
              </a:p>
            </p:txBody>
          </p:sp>
        </p:grpSp>
      </p:grpSp>
      <p:grpSp>
        <p:nvGrpSpPr>
          <p:cNvPr id="1691898" name="Group 250"/>
          <p:cNvGrpSpPr>
            <a:grpSpLocks/>
          </p:cNvGrpSpPr>
          <p:nvPr/>
        </p:nvGrpSpPr>
        <p:grpSpPr bwMode="auto">
          <a:xfrm>
            <a:off x="2057401" y="1549400"/>
            <a:ext cx="5006975" cy="1752600"/>
            <a:chOff x="384" y="1200"/>
            <a:chExt cx="3154" cy="1104"/>
          </a:xfrm>
        </p:grpSpPr>
        <p:sp>
          <p:nvSpPr>
            <p:cNvPr id="1691668" name="Line 20"/>
            <p:cNvSpPr>
              <a:spLocks noChangeShapeType="1"/>
            </p:cNvSpPr>
            <p:nvPr/>
          </p:nvSpPr>
          <p:spPr bwMode="auto">
            <a:xfrm>
              <a:off x="3282" y="1291"/>
              <a:ext cx="148" cy="5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670" name="Text Box 22"/>
            <p:cNvSpPr txBox="1">
              <a:spLocks noChangeArrowheads="1"/>
            </p:cNvSpPr>
            <p:nvPr/>
          </p:nvSpPr>
          <p:spPr bwMode="auto">
            <a:xfrm>
              <a:off x="3360" y="12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8</a:t>
              </a:r>
            </a:p>
          </p:txBody>
        </p:sp>
        <p:sp>
          <p:nvSpPr>
            <p:cNvPr id="1691671" name="Text Box 23"/>
            <p:cNvSpPr txBox="1">
              <a:spLocks noChangeArrowheads="1"/>
            </p:cNvSpPr>
            <p:nvPr/>
          </p:nvSpPr>
          <p:spPr bwMode="auto">
            <a:xfrm>
              <a:off x="2754" y="1370"/>
              <a:ext cx="40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Index</a:t>
              </a:r>
            </a:p>
          </p:txBody>
        </p:sp>
        <p:sp>
          <p:nvSpPr>
            <p:cNvPr id="1691892" name="Line 244"/>
            <p:cNvSpPr>
              <a:spLocks noChangeShapeType="1"/>
            </p:cNvSpPr>
            <p:nvPr/>
          </p:nvSpPr>
          <p:spPr bwMode="auto">
            <a:xfrm>
              <a:off x="3360" y="1200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893" name="Line 245"/>
            <p:cNvSpPr>
              <a:spLocks noChangeShapeType="1"/>
            </p:cNvSpPr>
            <p:nvPr/>
          </p:nvSpPr>
          <p:spPr bwMode="auto">
            <a:xfrm>
              <a:off x="384" y="1584"/>
              <a:ext cx="29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894" name="Line 246"/>
            <p:cNvSpPr>
              <a:spLocks noChangeShapeType="1"/>
            </p:cNvSpPr>
            <p:nvPr/>
          </p:nvSpPr>
          <p:spPr bwMode="auto">
            <a:xfrm>
              <a:off x="384" y="1584"/>
              <a:ext cx="0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895" name="Line 247"/>
            <p:cNvSpPr>
              <a:spLocks noChangeShapeType="1"/>
            </p:cNvSpPr>
            <p:nvPr/>
          </p:nvSpPr>
          <p:spPr bwMode="auto">
            <a:xfrm>
              <a:off x="384" y="230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91932" name="Group 284"/>
          <p:cNvGrpSpPr>
            <a:grpSpLocks/>
          </p:cNvGrpSpPr>
          <p:nvPr/>
        </p:nvGrpSpPr>
        <p:grpSpPr bwMode="auto">
          <a:xfrm>
            <a:off x="1905000" y="1549400"/>
            <a:ext cx="7194550" cy="3657600"/>
            <a:chOff x="240" y="1056"/>
            <a:chExt cx="4532" cy="2304"/>
          </a:xfrm>
        </p:grpSpPr>
        <p:sp>
          <p:nvSpPr>
            <p:cNvPr id="1691662" name="Text Box 14"/>
            <p:cNvSpPr txBox="1">
              <a:spLocks noChangeArrowheads="1"/>
            </p:cNvSpPr>
            <p:nvPr/>
          </p:nvSpPr>
          <p:spPr bwMode="auto">
            <a:xfrm>
              <a:off x="2592" y="1056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22</a:t>
              </a:r>
            </a:p>
          </p:txBody>
        </p:sp>
        <p:sp>
          <p:nvSpPr>
            <p:cNvPr id="1691664" name="Line 16"/>
            <p:cNvSpPr>
              <a:spLocks noChangeShapeType="1"/>
            </p:cNvSpPr>
            <p:nvPr/>
          </p:nvSpPr>
          <p:spPr bwMode="auto">
            <a:xfrm>
              <a:off x="2544" y="1152"/>
              <a:ext cx="145" cy="5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666" name="Text Box 18"/>
            <p:cNvSpPr txBox="1">
              <a:spLocks noChangeArrowheads="1"/>
            </p:cNvSpPr>
            <p:nvPr/>
          </p:nvSpPr>
          <p:spPr bwMode="auto">
            <a:xfrm>
              <a:off x="1296" y="1056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Tag</a:t>
              </a:r>
            </a:p>
          </p:txBody>
        </p:sp>
        <p:grpSp>
          <p:nvGrpSpPr>
            <p:cNvPr id="1691907" name="Group 259"/>
            <p:cNvGrpSpPr>
              <a:grpSpLocks/>
            </p:cNvGrpSpPr>
            <p:nvPr/>
          </p:nvGrpSpPr>
          <p:grpSpPr bwMode="auto">
            <a:xfrm>
              <a:off x="240" y="1056"/>
              <a:ext cx="4532" cy="2304"/>
              <a:chOff x="240" y="1200"/>
              <a:chExt cx="4532" cy="2304"/>
            </a:xfrm>
          </p:grpSpPr>
          <p:grpSp>
            <p:nvGrpSpPr>
              <p:cNvPr id="1691870" name="Group 222"/>
              <p:cNvGrpSpPr>
                <a:grpSpLocks/>
              </p:cNvGrpSpPr>
              <p:nvPr/>
            </p:nvGrpSpPr>
            <p:grpSpPr bwMode="auto">
              <a:xfrm>
                <a:off x="624" y="2304"/>
                <a:ext cx="404" cy="1200"/>
                <a:chOff x="624" y="2304"/>
                <a:chExt cx="404" cy="1200"/>
              </a:xfrm>
            </p:grpSpPr>
            <p:sp>
              <p:nvSpPr>
                <p:cNvPr id="1691653" name="Freeform 5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101 h 172"/>
                    <a:gd name="T2" fmla="*/ 3 w 222"/>
                    <a:gd name="T3" fmla="*/ 114 h 172"/>
                    <a:gd name="T4" fmla="*/ 7 w 222"/>
                    <a:gd name="T5" fmla="*/ 125 h 172"/>
                    <a:gd name="T6" fmla="*/ 13 w 222"/>
                    <a:gd name="T7" fmla="*/ 134 h 172"/>
                    <a:gd name="T8" fmla="*/ 23 w 222"/>
                    <a:gd name="T9" fmla="*/ 143 h 172"/>
                    <a:gd name="T10" fmla="*/ 33 w 222"/>
                    <a:gd name="T11" fmla="*/ 152 h 172"/>
                    <a:gd name="T12" fmla="*/ 47 w 222"/>
                    <a:gd name="T13" fmla="*/ 158 h 172"/>
                    <a:gd name="T14" fmla="*/ 60 w 222"/>
                    <a:gd name="T15" fmla="*/ 165 h 172"/>
                    <a:gd name="T16" fmla="*/ 77 w 222"/>
                    <a:gd name="T17" fmla="*/ 169 h 172"/>
                    <a:gd name="T18" fmla="*/ 94 w 222"/>
                    <a:gd name="T19" fmla="*/ 172 h 172"/>
                    <a:gd name="T20" fmla="*/ 111 w 222"/>
                    <a:gd name="T21" fmla="*/ 172 h 172"/>
                    <a:gd name="T22" fmla="*/ 131 w 222"/>
                    <a:gd name="T23" fmla="*/ 172 h 172"/>
                    <a:gd name="T24" fmla="*/ 148 w 222"/>
                    <a:gd name="T25" fmla="*/ 169 h 172"/>
                    <a:gd name="T26" fmla="*/ 161 w 222"/>
                    <a:gd name="T27" fmla="*/ 165 h 172"/>
                    <a:gd name="T28" fmla="*/ 178 w 222"/>
                    <a:gd name="T29" fmla="*/ 158 h 172"/>
                    <a:gd name="T30" fmla="*/ 188 w 222"/>
                    <a:gd name="T31" fmla="*/ 152 h 172"/>
                    <a:gd name="T32" fmla="*/ 202 w 222"/>
                    <a:gd name="T33" fmla="*/ 143 h 172"/>
                    <a:gd name="T34" fmla="*/ 208 w 222"/>
                    <a:gd name="T35" fmla="*/ 134 h 172"/>
                    <a:gd name="T36" fmla="*/ 215 w 222"/>
                    <a:gd name="T37" fmla="*/ 125 h 172"/>
                    <a:gd name="T38" fmla="*/ 222 w 222"/>
                    <a:gd name="T39" fmla="*/ 114 h 172"/>
                    <a:gd name="T40" fmla="*/ 222 w 222"/>
                    <a:gd name="T41" fmla="*/ 104 h 172"/>
                    <a:gd name="T42" fmla="*/ 222 w 222"/>
                    <a:gd name="T43" fmla="*/ 0 h 172"/>
                    <a:gd name="T44" fmla="*/ 3 w 222"/>
                    <a:gd name="T45" fmla="*/ 0 h 172"/>
                    <a:gd name="T46" fmla="*/ 3 w 222"/>
                    <a:gd name="T47" fmla="*/ 104 h 172"/>
                    <a:gd name="T48" fmla="*/ 3 w 222"/>
                    <a:gd name="T49" fmla="*/ 104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654" name="Line 6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655" name="Freeform 7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248 w 252"/>
                    <a:gd name="T1" fmla="*/ 0 h 136"/>
                    <a:gd name="T2" fmla="*/ 252 w 252"/>
                    <a:gd name="T3" fmla="*/ 68 h 136"/>
                    <a:gd name="T4" fmla="*/ 0 w 252"/>
                    <a:gd name="T5" fmla="*/ 68 h 136"/>
                    <a:gd name="T6" fmla="*/ 0 w 252"/>
                    <a:gd name="T7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659" name="Freeform 11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125 w 249"/>
                    <a:gd name="T1" fmla="*/ 162 h 165"/>
                    <a:gd name="T2" fmla="*/ 145 w 249"/>
                    <a:gd name="T3" fmla="*/ 162 h 165"/>
                    <a:gd name="T4" fmla="*/ 165 w 249"/>
                    <a:gd name="T5" fmla="*/ 160 h 165"/>
                    <a:gd name="T6" fmla="*/ 182 w 249"/>
                    <a:gd name="T7" fmla="*/ 154 h 165"/>
                    <a:gd name="T8" fmla="*/ 199 w 249"/>
                    <a:gd name="T9" fmla="*/ 147 h 165"/>
                    <a:gd name="T10" fmla="*/ 216 w 249"/>
                    <a:gd name="T11" fmla="*/ 140 h 165"/>
                    <a:gd name="T12" fmla="*/ 226 w 249"/>
                    <a:gd name="T13" fmla="*/ 130 h 165"/>
                    <a:gd name="T14" fmla="*/ 236 w 249"/>
                    <a:gd name="T15" fmla="*/ 121 h 165"/>
                    <a:gd name="T16" fmla="*/ 246 w 249"/>
                    <a:gd name="T17" fmla="*/ 108 h 165"/>
                    <a:gd name="T18" fmla="*/ 249 w 249"/>
                    <a:gd name="T19" fmla="*/ 94 h 165"/>
                    <a:gd name="T20" fmla="*/ 249 w 249"/>
                    <a:gd name="T21" fmla="*/ 81 h 165"/>
                    <a:gd name="T22" fmla="*/ 249 w 249"/>
                    <a:gd name="T23" fmla="*/ 68 h 165"/>
                    <a:gd name="T24" fmla="*/ 246 w 249"/>
                    <a:gd name="T25" fmla="*/ 57 h 165"/>
                    <a:gd name="T26" fmla="*/ 236 w 249"/>
                    <a:gd name="T27" fmla="*/ 44 h 165"/>
                    <a:gd name="T28" fmla="*/ 226 w 249"/>
                    <a:gd name="T29" fmla="*/ 35 h 165"/>
                    <a:gd name="T30" fmla="*/ 216 w 249"/>
                    <a:gd name="T31" fmla="*/ 24 h 165"/>
                    <a:gd name="T32" fmla="*/ 199 w 249"/>
                    <a:gd name="T33" fmla="*/ 15 h 165"/>
                    <a:gd name="T34" fmla="*/ 182 w 249"/>
                    <a:gd name="T35" fmla="*/ 9 h 165"/>
                    <a:gd name="T36" fmla="*/ 165 w 249"/>
                    <a:gd name="T37" fmla="*/ 4 h 165"/>
                    <a:gd name="T38" fmla="*/ 145 w 249"/>
                    <a:gd name="T39" fmla="*/ 2 h 165"/>
                    <a:gd name="T40" fmla="*/ 125 w 249"/>
                    <a:gd name="T41" fmla="*/ 0 h 165"/>
                    <a:gd name="T42" fmla="*/ 105 w 249"/>
                    <a:gd name="T43" fmla="*/ 2 h 165"/>
                    <a:gd name="T44" fmla="*/ 88 w 249"/>
                    <a:gd name="T45" fmla="*/ 4 h 165"/>
                    <a:gd name="T46" fmla="*/ 68 w 249"/>
                    <a:gd name="T47" fmla="*/ 9 h 165"/>
                    <a:gd name="T48" fmla="*/ 51 w 249"/>
                    <a:gd name="T49" fmla="*/ 15 h 165"/>
                    <a:gd name="T50" fmla="*/ 37 w 249"/>
                    <a:gd name="T51" fmla="*/ 24 h 165"/>
                    <a:gd name="T52" fmla="*/ 24 w 249"/>
                    <a:gd name="T53" fmla="*/ 35 h 165"/>
                    <a:gd name="T54" fmla="*/ 14 w 249"/>
                    <a:gd name="T55" fmla="*/ 44 h 165"/>
                    <a:gd name="T56" fmla="*/ 7 w 249"/>
                    <a:gd name="T57" fmla="*/ 57 h 165"/>
                    <a:gd name="T58" fmla="*/ 4 w 249"/>
                    <a:gd name="T59" fmla="*/ 68 h 165"/>
                    <a:gd name="T60" fmla="*/ 0 w 249"/>
                    <a:gd name="T61" fmla="*/ 81 h 165"/>
                    <a:gd name="T62" fmla="*/ 4 w 249"/>
                    <a:gd name="T63" fmla="*/ 94 h 165"/>
                    <a:gd name="T64" fmla="*/ 7 w 249"/>
                    <a:gd name="T65" fmla="*/ 108 h 165"/>
                    <a:gd name="T66" fmla="*/ 14 w 249"/>
                    <a:gd name="T67" fmla="*/ 121 h 165"/>
                    <a:gd name="T68" fmla="*/ 24 w 249"/>
                    <a:gd name="T69" fmla="*/ 130 h 165"/>
                    <a:gd name="T70" fmla="*/ 37 w 249"/>
                    <a:gd name="T71" fmla="*/ 140 h 165"/>
                    <a:gd name="T72" fmla="*/ 51 w 249"/>
                    <a:gd name="T73" fmla="*/ 147 h 165"/>
                    <a:gd name="T74" fmla="*/ 68 w 249"/>
                    <a:gd name="T75" fmla="*/ 154 h 165"/>
                    <a:gd name="T76" fmla="*/ 88 w 249"/>
                    <a:gd name="T77" fmla="*/ 160 h 165"/>
                    <a:gd name="T78" fmla="*/ 105 w 249"/>
                    <a:gd name="T79" fmla="*/ 162 h 165"/>
                    <a:gd name="T80" fmla="*/ 125 w 249"/>
                    <a:gd name="T81" fmla="*/ 165 h 165"/>
                    <a:gd name="T82" fmla="*/ 125 w 249"/>
                    <a:gd name="T83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660" name="Freeform 12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74 w 74"/>
                    <a:gd name="T3" fmla="*/ 0 h 25"/>
                    <a:gd name="T4" fmla="*/ 74 w 74"/>
                    <a:gd name="T5" fmla="*/ 7 h 25"/>
                    <a:gd name="T6" fmla="*/ 3 w 74"/>
                    <a:gd name="T7" fmla="*/ 7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18 h 25"/>
                    <a:gd name="T16" fmla="*/ 74 w 74"/>
                    <a:gd name="T17" fmla="*/ 18 h 25"/>
                    <a:gd name="T18" fmla="*/ 74 w 74"/>
                    <a:gd name="T19" fmla="*/ 25 h 25"/>
                    <a:gd name="T20" fmla="*/ 3 w 74"/>
                    <a:gd name="T21" fmla="*/ 25 h 25"/>
                    <a:gd name="T22" fmla="*/ 3 w 74"/>
                    <a:gd name="T23" fmla="*/ 18 h 25"/>
                    <a:gd name="T24" fmla="*/ 3 w 74"/>
                    <a:gd name="T25" fmla="*/ 1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700" name="Line 52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91871" name="Group 223"/>
              <p:cNvGrpSpPr>
                <a:grpSpLocks/>
              </p:cNvGrpSpPr>
              <p:nvPr/>
            </p:nvGrpSpPr>
            <p:grpSpPr bwMode="auto">
              <a:xfrm>
                <a:off x="1872" y="2304"/>
                <a:ext cx="404" cy="1200"/>
                <a:chOff x="624" y="2304"/>
                <a:chExt cx="404" cy="1200"/>
              </a:xfrm>
            </p:grpSpPr>
            <p:sp>
              <p:nvSpPr>
                <p:cNvPr id="1691872" name="Freeform 224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101 h 172"/>
                    <a:gd name="T2" fmla="*/ 3 w 222"/>
                    <a:gd name="T3" fmla="*/ 114 h 172"/>
                    <a:gd name="T4" fmla="*/ 7 w 222"/>
                    <a:gd name="T5" fmla="*/ 125 h 172"/>
                    <a:gd name="T6" fmla="*/ 13 w 222"/>
                    <a:gd name="T7" fmla="*/ 134 h 172"/>
                    <a:gd name="T8" fmla="*/ 23 w 222"/>
                    <a:gd name="T9" fmla="*/ 143 h 172"/>
                    <a:gd name="T10" fmla="*/ 33 w 222"/>
                    <a:gd name="T11" fmla="*/ 152 h 172"/>
                    <a:gd name="T12" fmla="*/ 47 w 222"/>
                    <a:gd name="T13" fmla="*/ 158 h 172"/>
                    <a:gd name="T14" fmla="*/ 60 w 222"/>
                    <a:gd name="T15" fmla="*/ 165 h 172"/>
                    <a:gd name="T16" fmla="*/ 77 w 222"/>
                    <a:gd name="T17" fmla="*/ 169 h 172"/>
                    <a:gd name="T18" fmla="*/ 94 w 222"/>
                    <a:gd name="T19" fmla="*/ 172 h 172"/>
                    <a:gd name="T20" fmla="*/ 111 w 222"/>
                    <a:gd name="T21" fmla="*/ 172 h 172"/>
                    <a:gd name="T22" fmla="*/ 131 w 222"/>
                    <a:gd name="T23" fmla="*/ 172 h 172"/>
                    <a:gd name="T24" fmla="*/ 148 w 222"/>
                    <a:gd name="T25" fmla="*/ 169 h 172"/>
                    <a:gd name="T26" fmla="*/ 161 w 222"/>
                    <a:gd name="T27" fmla="*/ 165 h 172"/>
                    <a:gd name="T28" fmla="*/ 178 w 222"/>
                    <a:gd name="T29" fmla="*/ 158 h 172"/>
                    <a:gd name="T30" fmla="*/ 188 w 222"/>
                    <a:gd name="T31" fmla="*/ 152 h 172"/>
                    <a:gd name="T32" fmla="*/ 202 w 222"/>
                    <a:gd name="T33" fmla="*/ 143 h 172"/>
                    <a:gd name="T34" fmla="*/ 208 w 222"/>
                    <a:gd name="T35" fmla="*/ 134 h 172"/>
                    <a:gd name="T36" fmla="*/ 215 w 222"/>
                    <a:gd name="T37" fmla="*/ 125 h 172"/>
                    <a:gd name="T38" fmla="*/ 222 w 222"/>
                    <a:gd name="T39" fmla="*/ 114 h 172"/>
                    <a:gd name="T40" fmla="*/ 222 w 222"/>
                    <a:gd name="T41" fmla="*/ 104 h 172"/>
                    <a:gd name="T42" fmla="*/ 222 w 222"/>
                    <a:gd name="T43" fmla="*/ 0 h 172"/>
                    <a:gd name="T44" fmla="*/ 3 w 222"/>
                    <a:gd name="T45" fmla="*/ 0 h 172"/>
                    <a:gd name="T46" fmla="*/ 3 w 222"/>
                    <a:gd name="T47" fmla="*/ 104 h 172"/>
                    <a:gd name="T48" fmla="*/ 3 w 222"/>
                    <a:gd name="T49" fmla="*/ 104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73" name="Line 225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74" name="Freeform 226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248 w 252"/>
                    <a:gd name="T1" fmla="*/ 0 h 136"/>
                    <a:gd name="T2" fmla="*/ 252 w 252"/>
                    <a:gd name="T3" fmla="*/ 68 h 136"/>
                    <a:gd name="T4" fmla="*/ 0 w 252"/>
                    <a:gd name="T5" fmla="*/ 68 h 136"/>
                    <a:gd name="T6" fmla="*/ 0 w 252"/>
                    <a:gd name="T7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75" name="Freeform 227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125 w 249"/>
                    <a:gd name="T1" fmla="*/ 162 h 165"/>
                    <a:gd name="T2" fmla="*/ 145 w 249"/>
                    <a:gd name="T3" fmla="*/ 162 h 165"/>
                    <a:gd name="T4" fmla="*/ 165 w 249"/>
                    <a:gd name="T5" fmla="*/ 160 h 165"/>
                    <a:gd name="T6" fmla="*/ 182 w 249"/>
                    <a:gd name="T7" fmla="*/ 154 h 165"/>
                    <a:gd name="T8" fmla="*/ 199 w 249"/>
                    <a:gd name="T9" fmla="*/ 147 h 165"/>
                    <a:gd name="T10" fmla="*/ 216 w 249"/>
                    <a:gd name="T11" fmla="*/ 140 h 165"/>
                    <a:gd name="T12" fmla="*/ 226 w 249"/>
                    <a:gd name="T13" fmla="*/ 130 h 165"/>
                    <a:gd name="T14" fmla="*/ 236 w 249"/>
                    <a:gd name="T15" fmla="*/ 121 h 165"/>
                    <a:gd name="T16" fmla="*/ 246 w 249"/>
                    <a:gd name="T17" fmla="*/ 108 h 165"/>
                    <a:gd name="T18" fmla="*/ 249 w 249"/>
                    <a:gd name="T19" fmla="*/ 94 h 165"/>
                    <a:gd name="T20" fmla="*/ 249 w 249"/>
                    <a:gd name="T21" fmla="*/ 81 h 165"/>
                    <a:gd name="T22" fmla="*/ 249 w 249"/>
                    <a:gd name="T23" fmla="*/ 68 h 165"/>
                    <a:gd name="T24" fmla="*/ 246 w 249"/>
                    <a:gd name="T25" fmla="*/ 57 h 165"/>
                    <a:gd name="T26" fmla="*/ 236 w 249"/>
                    <a:gd name="T27" fmla="*/ 44 h 165"/>
                    <a:gd name="T28" fmla="*/ 226 w 249"/>
                    <a:gd name="T29" fmla="*/ 35 h 165"/>
                    <a:gd name="T30" fmla="*/ 216 w 249"/>
                    <a:gd name="T31" fmla="*/ 24 h 165"/>
                    <a:gd name="T32" fmla="*/ 199 w 249"/>
                    <a:gd name="T33" fmla="*/ 15 h 165"/>
                    <a:gd name="T34" fmla="*/ 182 w 249"/>
                    <a:gd name="T35" fmla="*/ 9 h 165"/>
                    <a:gd name="T36" fmla="*/ 165 w 249"/>
                    <a:gd name="T37" fmla="*/ 4 h 165"/>
                    <a:gd name="T38" fmla="*/ 145 w 249"/>
                    <a:gd name="T39" fmla="*/ 2 h 165"/>
                    <a:gd name="T40" fmla="*/ 125 w 249"/>
                    <a:gd name="T41" fmla="*/ 0 h 165"/>
                    <a:gd name="T42" fmla="*/ 105 w 249"/>
                    <a:gd name="T43" fmla="*/ 2 h 165"/>
                    <a:gd name="T44" fmla="*/ 88 w 249"/>
                    <a:gd name="T45" fmla="*/ 4 h 165"/>
                    <a:gd name="T46" fmla="*/ 68 w 249"/>
                    <a:gd name="T47" fmla="*/ 9 h 165"/>
                    <a:gd name="T48" fmla="*/ 51 w 249"/>
                    <a:gd name="T49" fmla="*/ 15 h 165"/>
                    <a:gd name="T50" fmla="*/ 37 w 249"/>
                    <a:gd name="T51" fmla="*/ 24 h 165"/>
                    <a:gd name="T52" fmla="*/ 24 w 249"/>
                    <a:gd name="T53" fmla="*/ 35 h 165"/>
                    <a:gd name="T54" fmla="*/ 14 w 249"/>
                    <a:gd name="T55" fmla="*/ 44 h 165"/>
                    <a:gd name="T56" fmla="*/ 7 w 249"/>
                    <a:gd name="T57" fmla="*/ 57 h 165"/>
                    <a:gd name="T58" fmla="*/ 4 w 249"/>
                    <a:gd name="T59" fmla="*/ 68 h 165"/>
                    <a:gd name="T60" fmla="*/ 0 w 249"/>
                    <a:gd name="T61" fmla="*/ 81 h 165"/>
                    <a:gd name="T62" fmla="*/ 4 w 249"/>
                    <a:gd name="T63" fmla="*/ 94 h 165"/>
                    <a:gd name="T64" fmla="*/ 7 w 249"/>
                    <a:gd name="T65" fmla="*/ 108 h 165"/>
                    <a:gd name="T66" fmla="*/ 14 w 249"/>
                    <a:gd name="T67" fmla="*/ 121 h 165"/>
                    <a:gd name="T68" fmla="*/ 24 w 249"/>
                    <a:gd name="T69" fmla="*/ 130 h 165"/>
                    <a:gd name="T70" fmla="*/ 37 w 249"/>
                    <a:gd name="T71" fmla="*/ 140 h 165"/>
                    <a:gd name="T72" fmla="*/ 51 w 249"/>
                    <a:gd name="T73" fmla="*/ 147 h 165"/>
                    <a:gd name="T74" fmla="*/ 68 w 249"/>
                    <a:gd name="T75" fmla="*/ 154 h 165"/>
                    <a:gd name="T76" fmla="*/ 88 w 249"/>
                    <a:gd name="T77" fmla="*/ 160 h 165"/>
                    <a:gd name="T78" fmla="*/ 105 w 249"/>
                    <a:gd name="T79" fmla="*/ 162 h 165"/>
                    <a:gd name="T80" fmla="*/ 125 w 249"/>
                    <a:gd name="T81" fmla="*/ 165 h 165"/>
                    <a:gd name="T82" fmla="*/ 125 w 249"/>
                    <a:gd name="T83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76" name="Freeform 228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74 w 74"/>
                    <a:gd name="T3" fmla="*/ 0 h 25"/>
                    <a:gd name="T4" fmla="*/ 74 w 74"/>
                    <a:gd name="T5" fmla="*/ 7 h 25"/>
                    <a:gd name="T6" fmla="*/ 3 w 74"/>
                    <a:gd name="T7" fmla="*/ 7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18 h 25"/>
                    <a:gd name="T16" fmla="*/ 74 w 74"/>
                    <a:gd name="T17" fmla="*/ 18 h 25"/>
                    <a:gd name="T18" fmla="*/ 74 w 74"/>
                    <a:gd name="T19" fmla="*/ 25 h 25"/>
                    <a:gd name="T20" fmla="*/ 3 w 74"/>
                    <a:gd name="T21" fmla="*/ 25 h 25"/>
                    <a:gd name="T22" fmla="*/ 3 w 74"/>
                    <a:gd name="T23" fmla="*/ 18 h 25"/>
                    <a:gd name="T24" fmla="*/ 3 w 74"/>
                    <a:gd name="T25" fmla="*/ 1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77" name="Line 229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91878" name="Group 230"/>
              <p:cNvGrpSpPr>
                <a:grpSpLocks/>
              </p:cNvGrpSpPr>
              <p:nvPr/>
            </p:nvGrpSpPr>
            <p:grpSpPr bwMode="auto">
              <a:xfrm>
                <a:off x="3120" y="2304"/>
                <a:ext cx="404" cy="1200"/>
                <a:chOff x="624" y="2304"/>
                <a:chExt cx="404" cy="1200"/>
              </a:xfrm>
            </p:grpSpPr>
            <p:sp>
              <p:nvSpPr>
                <p:cNvPr id="1691879" name="Freeform 231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101 h 172"/>
                    <a:gd name="T2" fmla="*/ 3 w 222"/>
                    <a:gd name="T3" fmla="*/ 114 h 172"/>
                    <a:gd name="T4" fmla="*/ 7 w 222"/>
                    <a:gd name="T5" fmla="*/ 125 h 172"/>
                    <a:gd name="T6" fmla="*/ 13 w 222"/>
                    <a:gd name="T7" fmla="*/ 134 h 172"/>
                    <a:gd name="T8" fmla="*/ 23 w 222"/>
                    <a:gd name="T9" fmla="*/ 143 h 172"/>
                    <a:gd name="T10" fmla="*/ 33 w 222"/>
                    <a:gd name="T11" fmla="*/ 152 h 172"/>
                    <a:gd name="T12" fmla="*/ 47 w 222"/>
                    <a:gd name="T13" fmla="*/ 158 h 172"/>
                    <a:gd name="T14" fmla="*/ 60 w 222"/>
                    <a:gd name="T15" fmla="*/ 165 h 172"/>
                    <a:gd name="T16" fmla="*/ 77 w 222"/>
                    <a:gd name="T17" fmla="*/ 169 h 172"/>
                    <a:gd name="T18" fmla="*/ 94 w 222"/>
                    <a:gd name="T19" fmla="*/ 172 h 172"/>
                    <a:gd name="T20" fmla="*/ 111 w 222"/>
                    <a:gd name="T21" fmla="*/ 172 h 172"/>
                    <a:gd name="T22" fmla="*/ 131 w 222"/>
                    <a:gd name="T23" fmla="*/ 172 h 172"/>
                    <a:gd name="T24" fmla="*/ 148 w 222"/>
                    <a:gd name="T25" fmla="*/ 169 h 172"/>
                    <a:gd name="T26" fmla="*/ 161 w 222"/>
                    <a:gd name="T27" fmla="*/ 165 h 172"/>
                    <a:gd name="T28" fmla="*/ 178 w 222"/>
                    <a:gd name="T29" fmla="*/ 158 h 172"/>
                    <a:gd name="T30" fmla="*/ 188 w 222"/>
                    <a:gd name="T31" fmla="*/ 152 h 172"/>
                    <a:gd name="T32" fmla="*/ 202 w 222"/>
                    <a:gd name="T33" fmla="*/ 143 h 172"/>
                    <a:gd name="T34" fmla="*/ 208 w 222"/>
                    <a:gd name="T35" fmla="*/ 134 h 172"/>
                    <a:gd name="T36" fmla="*/ 215 w 222"/>
                    <a:gd name="T37" fmla="*/ 125 h 172"/>
                    <a:gd name="T38" fmla="*/ 222 w 222"/>
                    <a:gd name="T39" fmla="*/ 114 h 172"/>
                    <a:gd name="T40" fmla="*/ 222 w 222"/>
                    <a:gd name="T41" fmla="*/ 104 h 172"/>
                    <a:gd name="T42" fmla="*/ 222 w 222"/>
                    <a:gd name="T43" fmla="*/ 0 h 172"/>
                    <a:gd name="T44" fmla="*/ 3 w 222"/>
                    <a:gd name="T45" fmla="*/ 0 h 172"/>
                    <a:gd name="T46" fmla="*/ 3 w 222"/>
                    <a:gd name="T47" fmla="*/ 104 h 172"/>
                    <a:gd name="T48" fmla="*/ 3 w 222"/>
                    <a:gd name="T49" fmla="*/ 104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80" name="Line 232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81" name="Freeform 233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248 w 252"/>
                    <a:gd name="T1" fmla="*/ 0 h 136"/>
                    <a:gd name="T2" fmla="*/ 252 w 252"/>
                    <a:gd name="T3" fmla="*/ 68 h 136"/>
                    <a:gd name="T4" fmla="*/ 0 w 252"/>
                    <a:gd name="T5" fmla="*/ 68 h 136"/>
                    <a:gd name="T6" fmla="*/ 0 w 252"/>
                    <a:gd name="T7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82" name="Freeform 234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125 w 249"/>
                    <a:gd name="T1" fmla="*/ 162 h 165"/>
                    <a:gd name="T2" fmla="*/ 145 w 249"/>
                    <a:gd name="T3" fmla="*/ 162 h 165"/>
                    <a:gd name="T4" fmla="*/ 165 w 249"/>
                    <a:gd name="T5" fmla="*/ 160 h 165"/>
                    <a:gd name="T6" fmla="*/ 182 w 249"/>
                    <a:gd name="T7" fmla="*/ 154 h 165"/>
                    <a:gd name="T8" fmla="*/ 199 w 249"/>
                    <a:gd name="T9" fmla="*/ 147 h 165"/>
                    <a:gd name="T10" fmla="*/ 216 w 249"/>
                    <a:gd name="T11" fmla="*/ 140 h 165"/>
                    <a:gd name="T12" fmla="*/ 226 w 249"/>
                    <a:gd name="T13" fmla="*/ 130 h 165"/>
                    <a:gd name="T14" fmla="*/ 236 w 249"/>
                    <a:gd name="T15" fmla="*/ 121 h 165"/>
                    <a:gd name="T16" fmla="*/ 246 w 249"/>
                    <a:gd name="T17" fmla="*/ 108 h 165"/>
                    <a:gd name="T18" fmla="*/ 249 w 249"/>
                    <a:gd name="T19" fmla="*/ 94 h 165"/>
                    <a:gd name="T20" fmla="*/ 249 w 249"/>
                    <a:gd name="T21" fmla="*/ 81 h 165"/>
                    <a:gd name="T22" fmla="*/ 249 w 249"/>
                    <a:gd name="T23" fmla="*/ 68 h 165"/>
                    <a:gd name="T24" fmla="*/ 246 w 249"/>
                    <a:gd name="T25" fmla="*/ 57 h 165"/>
                    <a:gd name="T26" fmla="*/ 236 w 249"/>
                    <a:gd name="T27" fmla="*/ 44 h 165"/>
                    <a:gd name="T28" fmla="*/ 226 w 249"/>
                    <a:gd name="T29" fmla="*/ 35 h 165"/>
                    <a:gd name="T30" fmla="*/ 216 w 249"/>
                    <a:gd name="T31" fmla="*/ 24 h 165"/>
                    <a:gd name="T32" fmla="*/ 199 w 249"/>
                    <a:gd name="T33" fmla="*/ 15 h 165"/>
                    <a:gd name="T34" fmla="*/ 182 w 249"/>
                    <a:gd name="T35" fmla="*/ 9 h 165"/>
                    <a:gd name="T36" fmla="*/ 165 w 249"/>
                    <a:gd name="T37" fmla="*/ 4 h 165"/>
                    <a:gd name="T38" fmla="*/ 145 w 249"/>
                    <a:gd name="T39" fmla="*/ 2 h 165"/>
                    <a:gd name="T40" fmla="*/ 125 w 249"/>
                    <a:gd name="T41" fmla="*/ 0 h 165"/>
                    <a:gd name="T42" fmla="*/ 105 w 249"/>
                    <a:gd name="T43" fmla="*/ 2 h 165"/>
                    <a:gd name="T44" fmla="*/ 88 w 249"/>
                    <a:gd name="T45" fmla="*/ 4 h 165"/>
                    <a:gd name="T46" fmla="*/ 68 w 249"/>
                    <a:gd name="T47" fmla="*/ 9 h 165"/>
                    <a:gd name="T48" fmla="*/ 51 w 249"/>
                    <a:gd name="T49" fmla="*/ 15 h 165"/>
                    <a:gd name="T50" fmla="*/ 37 w 249"/>
                    <a:gd name="T51" fmla="*/ 24 h 165"/>
                    <a:gd name="T52" fmla="*/ 24 w 249"/>
                    <a:gd name="T53" fmla="*/ 35 h 165"/>
                    <a:gd name="T54" fmla="*/ 14 w 249"/>
                    <a:gd name="T55" fmla="*/ 44 h 165"/>
                    <a:gd name="T56" fmla="*/ 7 w 249"/>
                    <a:gd name="T57" fmla="*/ 57 h 165"/>
                    <a:gd name="T58" fmla="*/ 4 w 249"/>
                    <a:gd name="T59" fmla="*/ 68 h 165"/>
                    <a:gd name="T60" fmla="*/ 0 w 249"/>
                    <a:gd name="T61" fmla="*/ 81 h 165"/>
                    <a:gd name="T62" fmla="*/ 4 w 249"/>
                    <a:gd name="T63" fmla="*/ 94 h 165"/>
                    <a:gd name="T64" fmla="*/ 7 w 249"/>
                    <a:gd name="T65" fmla="*/ 108 h 165"/>
                    <a:gd name="T66" fmla="*/ 14 w 249"/>
                    <a:gd name="T67" fmla="*/ 121 h 165"/>
                    <a:gd name="T68" fmla="*/ 24 w 249"/>
                    <a:gd name="T69" fmla="*/ 130 h 165"/>
                    <a:gd name="T70" fmla="*/ 37 w 249"/>
                    <a:gd name="T71" fmla="*/ 140 h 165"/>
                    <a:gd name="T72" fmla="*/ 51 w 249"/>
                    <a:gd name="T73" fmla="*/ 147 h 165"/>
                    <a:gd name="T74" fmla="*/ 68 w 249"/>
                    <a:gd name="T75" fmla="*/ 154 h 165"/>
                    <a:gd name="T76" fmla="*/ 88 w 249"/>
                    <a:gd name="T77" fmla="*/ 160 h 165"/>
                    <a:gd name="T78" fmla="*/ 105 w 249"/>
                    <a:gd name="T79" fmla="*/ 162 h 165"/>
                    <a:gd name="T80" fmla="*/ 125 w 249"/>
                    <a:gd name="T81" fmla="*/ 165 h 165"/>
                    <a:gd name="T82" fmla="*/ 125 w 249"/>
                    <a:gd name="T83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83" name="Freeform 235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74 w 74"/>
                    <a:gd name="T3" fmla="*/ 0 h 25"/>
                    <a:gd name="T4" fmla="*/ 74 w 74"/>
                    <a:gd name="T5" fmla="*/ 7 h 25"/>
                    <a:gd name="T6" fmla="*/ 3 w 74"/>
                    <a:gd name="T7" fmla="*/ 7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18 h 25"/>
                    <a:gd name="T16" fmla="*/ 74 w 74"/>
                    <a:gd name="T17" fmla="*/ 18 h 25"/>
                    <a:gd name="T18" fmla="*/ 74 w 74"/>
                    <a:gd name="T19" fmla="*/ 25 h 25"/>
                    <a:gd name="T20" fmla="*/ 3 w 74"/>
                    <a:gd name="T21" fmla="*/ 25 h 25"/>
                    <a:gd name="T22" fmla="*/ 3 w 74"/>
                    <a:gd name="T23" fmla="*/ 18 h 25"/>
                    <a:gd name="T24" fmla="*/ 3 w 74"/>
                    <a:gd name="T25" fmla="*/ 1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84" name="Line 236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91885" name="Group 237"/>
              <p:cNvGrpSpPr>
                <a:grpSpLocks/>
              </p:cNvGrpSpPr>
              <p:nvPr/>
            </p:nvGrpSpPr>
            <p:grpSpPr bwMode="auto">
              <a:xfrm>
                <a:off x="4368" y="2304"/>
                <a:ext cx="404" cy="1200"/>
                <a:chOff x="624" y="2304"/>
                <a:chExt cx="404" cy="1200"/>
              </a:xfrm>
            </p:grpSpPr>
            <p:sp>
              <p:nvSpPr>
                <p:cNvPr id="1691886" name="Freeform 238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101 h 172"/>
                    <a:gd name="T2" fmla="*/ 3 w 222"/>
                    <a:gd name="T3" fmla="*/ 114 h 172"/>
                    <a:gd name="T4" fmla="*/ 7 w 222"/>
                    <a:gd name="T5" fmla="*/ 125 h 172"/>
                    <a:gd name="T6" fmla="*/ 13 w 222"/>
                    <a:gd name="T7" fmla="*/ 134 h 172"/>
                    <a:gd name="T8" fmla="*/ 23 w 222"/>
                    <a:gd name="T9" fmla="*/ 143 h 172"/>
                    <a:gd name="T10" fmla="*/ 33 w 222"/>
                    <a:gd name="T11" fmla="*/ 152 h 172"/>
                    <a:gd name="T12" fmla="*/ 47 w 222"/>
                    <a:gd name="T13" fmla="*/ 158 h 172"/>
                    <a:gd name="T14" fmla="*/ 60 w 222"/>
                    <a:gd name="T15" fmla="*/ 165 h 172"/>
                    <a:gd name="T16" fmla="*/ 77 w 222"/>
                    <a:gd name="T17" fmla="*/ 169 h 172"/>
                    <a:gd name="T18" fmla="*/ 94 w 222"/>
                    <a:gd name="T19" fmla="*/ 172 h 172"/>
                    <a:gd name="T20" fmla="*/ 111 w 222"/>
                    <a:gd name="T21" fmla="*/ 172 h 172"/>
                    <a:gd name="T22" fmla="*/ 131 w 222"/>
                    <a:gd name="T23" fmla="*/ 172 h 172"/>
                    <a:gd name="T24" fmla="*/ 148 w 222"/>
                    <a:gd name="T25" fmla="*/ 169 h 172"/>
                    <a:gd name="T26" fmla="*/ 161 w 222"/>
                    <a:gd name="T27" fmla="*/ 165 h 172"/>
                    <a:gd name="T28" fmla="*/ 178 w 222"/>
                    <a:gd name="T29" fmla="*/ 158 h 172"/>
                    <a:gd name="T30" fmla="*/ 188 w 222"/>
                    <a:gd name="T31" fmla="*/ 152 h 172"/>
                    <a:gd name="T32" fmla="*/ 202 w 222"/>
                    <a:gd name="T33" fmla="*/ 143 h 172"/>
                    <a:gd name="T34" fmla="*/ 208 w 222"/>
                    <a:gd name="T35" fmla="*/ 134 h 172"/>
                    <a:gd name="T36" fmla="*/ 215 w 222"/>
                    <a:gd name="T37" fmla="*/ 125 h 172"/>
                    <a:gd name="T38" fmla="*/ 222 w 222"/>
                    <a:gd name="T39" fmla="*/ 114 h 172"/>
                    <a:gd name="T40" fmla="*/ 222 w 222"/>
                    <a:gd name="T41" fmla="*/ 104 h 172"/>
                    <a:gd name="T42" fmla="*/ 222 w 222"/>
                    <a:gd name="T43" fmla="*/ 0 h 172"/>
                    <a:gd name="T44" fmla="*/ 3 w 222"/>
                    <a:gd name="T45" fmla="*/ 0 h 172"/>
                    <a:gd name="T46" fmla="*/ 3 w 222"/>
                    <a:gd name="T47" fmla="*/ 104 h 172"/>
                    <a:gd name="T48" fmla="*/ 3 w 222"/>
                    <a:gd name="T49" fmla="*/ 104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87" name="Line 239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88" name="Freeform 240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248 w 252"/>
                    <a:gd name="T1" fmla="*/ 0 h 136"/>
                    <a:gd name="T2" fmla="*/ 252 w 252"/>
                    <a:gd name="T3" fmla="*/ 68 h 136"/>
                    <a:gd name="T4" fmla="*/ 0 w 252"/>
                    <a:gd name="T5" fmla="*/ 68 h 136"/>
                    <a:gd name="T6" fmla="*/ 0 w 252"/>
                    <a:gd name="T7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89" name="Freeform 241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125 w 249"/>
                    <a:gd name="T1" fmla="*/ 162 h 165"/>
                    <a:gd name="T2" fmla="*/ 145 w 249"/>
                    <a:gd name="T3" fmla="*/ 162 h 165"/>
                    <a:gd name="T4" fmla="*/ 165 w 249"/>
                    <a:gd name="T5" fmla="*/ 160 h 165"/>
                    <a:gd name="T6" fmla="*/ 182 w 249"/>
                    <a:gd name="T7" fmla="*/ 154 h 165"/>
                    <a:gd name="T8" fmla="*/ 199 w 249"/>
                    <a:gd name="T9" fmla="*/ 147 h 165"/>
                    <a:gd name="T10" fmla="*/ 216 w 249"/>
                    <a:gd name="T11" fmla="*/ 140 h 165"/>
                    <a:gd name="T12" fmla="*/ 226 w 249"/>
                    <a:gd name="T13" fmla="*/ 130 h 165"/>
                    <a:gd name="T14" fmla="*/ 236 w 249"/>
                    <a:gd name="T15" fmla="*/ 121 h 165"/>
                    <a:gd name="T16" fmla="*/ 246 w 249"/>
                    <a:gd name="T17" fmla="*/ 108 h 165"/>
                    <a:gd name="T18" fmla="*/ 249 w 249"/>
                    <a:gd name="T19" fmla="*/ 94 h 165"/>
                    <a:gd name="T20" fmla="*/ 249 w 249"/>
                    <a:gd name="T21" fmla="*/ 81 h 165"/>
                    <a:gd name="T22" fmla="*/ 249 w 249"/>
                    <a:gd name="T23" fmla="*/ 68 h 165"/>
                    <a:gd name="T24" fmla="*/ 246 w 249"/>
                    <a:gd name="T25" fmla="*/ 57 h 165"/>
                    <a:gd name="T26" fmla="*/ 236 w 249"/>
                    <a:gd name="T27" fmla="*/ 44 h 165"/>
                    <a:gd name="T28" fmla="*/ 226 w 249"/>
                    <a:gd name="T29" fmla="*/ 35 h 165"/>
                    <a:gd name="T30" fmla="*/ 216 w 249"/>
                    <a:gd name="T31" fmla="*/ 24 h 165"/>
                    <a:gd name="T32" fmla="*/ 199 w 249"/>
                    <a:gd name="T33" fmla="*/ 15 h 165"/>
                    <a:gd name="T34" fmla="*/ 182 w 249"/>
                    <a:gd name="T35" fmla="*/ 9 h 165"/>
                    <a:gd name="T36" fmla="*/ 165 w 249"/>
                    <a:gd name="T37" fmla="*/ 4 h 165"/>
                    <a:gd name="T38" fmla="*/ 145 w 249"/>
                    <a:gd name="T39" fmla="*/ 2 h 165"/>
                    <a:gd name="T40" fmla="*/ 125 w 249"/>
                    <a:gd name="T41" fmla="*/ 0 h 165"/>
                    <a:gd name="T42" fmla="*/ 105 w 249"/>
                    <a:gd name="T43" fmla="*/ 2 h 165"/>
                    <a:gd name="T44" fmla="*/ 88 w 249"/>
                    <a:gd name="T45" fmla="*/ 4 h 165"/>
                    <a:gd name="T46" fmla="*/ 68 w 249"/>
                    <a:gd name="T47" fmla="*/ 9 h 165"/>
                    <a:gd name="T48" fmla="*/ 51 w 249"/>
                    <a:gd name="T49" fmla="*/ 15 h 165"/>
                    <a:gd name="T50" fmla="*/ 37 w 249"/>
                    <a:gd name="T51" fmla="*/ 24 h 165"/>
                    <a:gd name="T52" fmla="*/ 24 w 249"/>
                    <a:gd name="T53" fmla="*/ 35 h 165"/>
                    <a:gd name="T54" fmla="*/ 14 w 249"/>
                    <a:gd name="T55" fmla="*/ 44 h 165"/>
                    <a:gd name="T56" fmla="*/ 7 w 249"/>
                    <a:gd name="T57" fmla="*/ 57 h 165"/>
                    <a:gd name="T58" fmla="*/ 4 w 249"/>
                    <a:gd name="T59" fmla="*/ 68 h 165"/>
                    <a:gd name="T60" fmla="*/ 0 w 249"/>
                    <a:gd name="T61" fmla="*/ 81 h 165"/>
                    <a:gd name="T62" fmla="*/ 4 w 249"/>
                    <a:gd name="T63" fmla="*/ 94 h 165"/>
                    <a:gd name="T64" fmla="*/ 7 w 249"/>
                    <a:gd name="T65" fmla="*/ 108 h 165"/>
                    <a:gd name="T66" fmla="*/ 14 w 249"/>
                    <a:gd name="T67" fmla="*/ 121 h 165"/>
                    <a:gd name="T68" fmla="*/ 24 w 249"/>
                    <a:gd name="T69" fmla="*/ 130 h 165"/>
                    <a:gd name="T70" fmla="*/ 37 w 249"/>
                    <a:gd name="T71" fmla="*/ 140 h 165"/>
                    <a:gd name="T72" fmla="*/ 51 w 249"/>
                    <a:gd name="T73" fmla="*/ 147 h 165"/>
                    <a:gd name="T74" fmla="*/ 68 w 249"/>
                    <a:gd name="T75" fmla="*/ 154 h 165"/>
                    <a:gd name="T76" fmla="*/ 88 w 249"/>
                    <a:gd name="T77" fmla="*/ 160 h 165"/>
                    <a:gd name="T78" fmla="*/ 105 w 249"/>
                    <a:gd name="T79" fmla="*/ 162 h 165"/>
                    <a:gd name="T80" fmla="*/ 125 w 249"/>
                    <a:gd name="T81" fmla="*/ 165 h 165"/>
                    <a:gd name="T82" fmla="*/ 125 w 249"/>
                    <a:gd name="T83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90" name="Freeform 242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74 w 74"/>
                    <a:gd name="T3" fmla="*/ 0 h 25"/>
                    <a:gd name="T4" fmla="*/ 74 w 74"/>
                    <a:gd name="T5" fmla="*/ 7 h 25"/>
                    <a:gd name="T6" fmla="*/ 3 w 74"/>
                    <a:gd name="T7" fmla="*/ 7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18 h 25"/>
                    <a:gd name="T16" fmla="*/ 74 w 74"/>
                    <a:gd name="T17" fmla="*/ 18 h 25"/>
                    <a:gd name="T18" fmla="*/ 74 w 74"/>
                    <a:gd name="T19" fmla="*/ 25 h 25"/>
                    <a:gd name="T20" fmla="*/ 3 w 74"/>
                    <a:gd name="T21" fmla="*/ 25 h 25"/>
                    <a:gd name="T22" fmla="*/ 3 w 74"/>
                    <a:gd name="T23" fmla="*/ 18 h 25"/>
                    <a:gd name="T24" fmla="*/ 3 w 74"/>
                    <a:gd name="T25" fmla="*/ 1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1891" name="Line 243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91899" name="Line 251"/>
              <p:cNvSpPr>
                <a:spLocks noChangeShapeType="1"/>
              </p:cNvSpPr>
              <p:nvPr/>
            </p:nvSpPr>
            <p:spPr bwMode="auto">
              <a:xfrm>
                <a:off x="2592" y="1200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00" name="Line 252"/>
              <p:cNvSpPr>
                <a:spLocks noChangeShapeType="1"/>
              </p:cNvSpPr>
              <p:nvPr/>
            </p:nvSpPr>
            <p:spPr bwMode="auto">
              <a:xfrm>
                <a:off x="240" y="1392"/>
                <a:ext cx="23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01" name="Line 253"/>
              <p:cNvSpPr>
                <a:spLocks noChangeShapeType="1"/>
              </p:cNvSpPr>
              <p:nvPr/>
            </p:nvSpPr>
            <p:spPr bwMode="auto">
              <a:xfrm>
                <a:off x="240" y="1392"/>
                <a:ext cx="0" cy="17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02" name="Line 254"/>
              <p:cNvSpPr>
                <a:spLocks noChangeShapeType="1"/>
              </p:cNvSpPr>
              <p:nvPr/>
            </p:nvSpPr>
            <p:spPr bwMode="auto">
              <a:xfrm>
                <a:off x="240" y="3120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03" name="Line 255"/>
              <p:cNvSpPr>
                <a:spLocks noChangeShapeType="1"/>
              </p:cNvSpPr>
              <p:nvPr/>
            </p:nvSpPr>
            <p:spPr bwMode="auto">
              <a:xfrm>
                <a:off x="1008" y="3120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04" name="Line 256"/>
              <p:cNvSpPr>
                <a:spLocks noChangeShapeType="1"/>
              </p:cNvSpPr>
              <p:nvPr/>
            </p:nvSpPr>
            <p:spPr bwMode="auto">
              <a:xfrm>
                <a:off x="2256" y="3120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05" name="Line 257"/>
              <p:cNvSpPr>
                <a:spLocks noChangeShapeType="1"/>
              </p:cNvSpPr>
              <p:nvPr/>
            </p:nvSpPr>
            <p:spPr bwMode="auto">
              <a:xfrm>
                <a:off x="3504" y="3120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91948" name="Group 300"/>
          <p:cNvGrpSpPr>
            <a:grpSpLocks/>
          </p:cNvGrpSpPr>
          <p:nvPr/>
        </p:nvGrpSpPr>
        <p:grpSpPr bwMode="auto">
          <a:xfrm>
            <a:off x="2667001" y="3276601"/>
            <a:ext cx="7453313" cy="3394041"/>
            <a:chOff x="720" y="2017"/>
            <a:chExt cx="4695" cy="2185"/>
          </a:xfrm>
        </p:grpSpPr>
        <p:sp>
          <p:nvSpPr>
            <p:cNvPr id="1691911" name="Line 263"/>
            <p:cNvSpPr>
              <a:spLocks noChangeShapeType="1"/>
            </p:cNvSpPr>
            <p:nvPr/>
          </p:nvSpPr>
          <p:spPr bwMode="auto">
            <a:xfrm>
              <a:off x="5132" y="2029"/>
              <a:ext cx="0" cy="15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913" name="Line 265"/>
            <p:cNvSpPr>
              <a:spLocks noChangeShapeType="1"/>
            </p:cNvSpPr>
            <p:nvPr/>
          </p:nvSpPr>
          <p:spPr bwMode="auto">
            <a:xfrm>
              <a:off x="3840" y="2017"/>
              <a:ext cx="0" cy="16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914" name="Line 266"/>
            <p:cNvSpPr>
              <a:spLocks noChangeShapeType="1"/>
            </p:cNvSpPr>
            <p:nvPr/>
          </p:nvSpPr>
          <p:spPr bwMode="auto">
            <a:xfrm>
              <a:off x="2592" y="2017"/>
              <a:ext cx="0" cy="129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1915" name="Line 267"/>
            <p:cNvSpPr>
              <a:spLocks noChangeShapeType="1"/>
            </p:cNvSpPr>
            <p:nvPr/>
          </p:nvSpPr>
          <p:spPr bwMode="auto">
            <a:xfrm>
              <a:off x="1344" y="2017"/>
              <a:ext cx="0" cy="13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91947" name="Group 299"/>
            <p:cNvGrpSpPr>
              <a:grpSpLocks/>
            </p:cNvGrpSpPr>
            <p:nvPr/>
          </p:nvGrpSpPr>
          <p:grpSpPr bwMode="auto">
            <a:xfrm>
              <a:off x="720" y="3229"/>
              <a:ext cx="4695" cy="973"/>
              <a:chOff x="720" y="3229"/>
              <a:chExt cx="4695" cy="973"/>
            </a:xfrm>
          </p:grpSpPr>
          <p:sp>
            <p:nvSpPr>
              <p:cNvPr id="1691657" name="Text Box 9"/>
              <p:cNvSpPr txBox="1">
                <a:spLocks noChangeArrowheads="1"/>
              </p:cNvSpPr>
              <p:nvPr/>
            </p:nvSpPr>
            <p:spPr bwMode="auto">
              <a:xfrm>
                <a:off x="2064" y="3984"/>
                <a:ext cx="272" cy="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Hit</a:t>
                </a:r>
              </a:p>
            </p:txBody>
          </p:sp>
          <p:sp>
            <p:nvSpPr>
              <p:cNvPr id="1691704" name="Line 56"/>
              <p:cNvSpPr>
                <a:spLocks noChangeShapeType="1"/>
              </p:cNvSpPr>
              <p:nvPr/>
            </p:nvSpPr>
            <p:spPr bwMode="auto">
              <a:xfrm>
                <a:off x="5040" y="3325"/>
                <a:ext cx="192" cy="57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705" name="Text Box 57"/>
              <p:cNvSpPr txBox="1">
                <a:spLocks noChangeArrowheads="1"/>
              </p:cNvSpPr>
              <p:nvPr/>
            </p:nvSpPr>
            <p:spPr bwMode="auto">
              <a:xfrm>
                <a:off x="3456" y="3984"/>
                <a:ext cx="360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Data</a:t>
                </a:r>
              </a:p>
            </p:txBody>
          </p:sp>
          <p:sp>
            <p:nvSpPr>
              <p:cNvPr id="1691706" name="Text Box 58"/>
              <p:cNvSpPr txBox="1">
                <a:spLocks noChangeArrowheads="1"/>
              </p:cNvSpPr>
              <p:nvPr/>
            </p:nvSpPr>
            <p:spPr bwMode="auto">
              <a:xfrm>
                <a:off x="5184" y="3229"/>
                <a:ext cx="231" cy="1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/>
                  <a:t>32</a:t>
                </a:r>
              </a:p>
            </p:txBody>
          </p:sp>
          <p:sp>
            <p:nvSpPr>
              <p:cNvPr id="1691908" name="AutoShape 260"/>
              <p:cNvSpPr>
                <a:spLocks noChangeArrowheads="1"/>
              </p:cNvSpPr>
              <p:nvPr/>
            </p:nvSpPr>
            <p:spPr bwMode="auto">
              <a:xfrm rot="16200000">
                <a:off x="1872" y="3640"/>
                <a:ext cx="288" cy="384"/>
              </a:xfrm>
              <a:prstGeom prst="moon">
                <a:avLst>
                  <a:gd name="adj" fmla="val 81944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1909" name="AutoShape 261"/>
              <p:cNvSpPr>
                <a:spLocks noChangeArrowheads="1"/>
              </p:cNvSpPr>
              <p:nvPr/>
            </p:nvSpPr>
            <p:spPr bwMode="auto">
              <a:xfrm>
                <a:off x="3120" y="3709"/>
                <a:ext cx="1104" cy="19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1910" name="Text Box 262"/>
              <p:cNvSpPr txBox="1">
                <a:spLocks noChangeArrowheads="1"/>
              </p:cNvSpPr>
              <p:nvPr/>
            </p:nvSpPr>
            <p:spPr bwMode="auto">
              <a:xfrm>
                <a:off x="3312" y="3709"/>
                <a:ext cx="639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4x1 select</a:t>
                </a:r>
              </a:p>
            </p:txBody>
          </p:sp>
          <p:sp>
            <p:nvSpPr>
              <p:cNvPr id="1691912" name="Line 264"/>
              <p:cNvSpPr>
                <a:spLocks noChangeShapeType="1"/>
              </p:cNvSpPr>
              <p:nvPr/>
            </p:nvSpPr>
            <p:spPr bwMode="auto">
              <a:xfrm>
                <a:off x="4080" y="3613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16" name="Line 268"/>
              <p:cNvSpPr>
                <a:spLocks noChangeShapeType="1"/>
              </p:cNvSpPr>
              <p:nvPr/>
            </p:nvSpPr>
            <p:spPr bwMode="auto">
              <a:xfrm>
                <a:off x="720" y="3277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17" name="Line 269"/>
              <p:cNvSpPr>
                <a:spLocks noChangeShapeType="1"/>
              </p:cNvSpPr>
              <p:nvPr/>
            </p:nvSpPr>
            <p:spPr bwMode="auto">
              <a:xfrm>
                <a:off x="1968" y="3277"/>
                <a:ext cx="0" cy="46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18" name="Line 270"/>
              <p:cNvSpPr>
                <a:spLocks noChangeShapeType="1"/>
              </p:cNvSpPr>
              <p:nvPr/>
            </p:nvSpPr>
            <p:spPr bwMode="auto">
              <a:xfrm>
                <a:off x="3216" y="3277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19" name="Line 271"/>
              <p:cNvSpPr>
                <a:spLocks noChangeShapeType="1"/>
              </p:cNvSpPr>
              <p:nvPr/>
            </p:nvSpPr>
            <p:spPr bwMode="auto">
              <a:xfrm>
                <a:off x="4464" y="3277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0" name="Line 272"/>
              <p:cNvSpPr>
                <a:spLocks noChangeShapeType="1"/>
              </p:cNvSpPr>
              <p:nvPr/>
            </p:nvSpPr>
            <p:spPr bwMode="auto">
              <a:xfrm>
                <a:off x="720" y="3469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1" name="Line 273"/>
              <p:cNvSpPr>
                <a:spLocks noChangeShapeType="1"/>
              </p:cNvSpPr>
              <p:nvPr/>
            </p:nvSpPr>
            <p:spPr bwMode="auto">
              <a:xfrm>
                <a:off x="1872" y="3469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2" name="Line 274"/>
              <p:cNvSpPr>
                <a:spLocks noChangeShapeType="1"/>
              </p:cNvSpPr>
              <p:nvPr/>
            </p:nvSpPr>
            <p:spPr bwMode="auto">
              <a:xfrm>
                <a:off x="2160" y="3469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3" name="Line 275"/>
              <p:cNvSpPr>
                <a:spLocks noChangeShapeType="1"/>
              </p:cNvSpPr>
              <p:nvPr/>
            </p:nvSpPr>
            <p:spPr bwMode="auto">
              <a:xfrm>
                <a:off x="2064" y="3373"/>
                <a:ext cx="0" cy="3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4" name="Line 276"/>
              <p:cNvSpPr>
                <a:spLocks noChangeShapeType="1"/>
              </p:cNvSpPr>
              <p:nvPr/>
            </p:nvSpPr>
            <p:spPr bwMode="auto">
              <a:xfrm>
                <a:off x="2064" y="337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5" name="Line 277"/>
              <p:cNvSpPr>
                <a:spLocks noChangeShapeType="1"/>
              </p:cNvSpPr>
              <p:nvPr/>
            </p:nvSpPr>
            <p:spPr bwMode="auto">
              <a:xfrm>
                <a:off x="2160" y="3469"/>
                <a:ext cx="23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6" name="Line 278"/>
              <p:cNvSpPr>
                <a:spLocks noChangeShapeType="1"/>
              </p:cNvSpPr>
              <p:nvPr/>
            </p:nvSpPr>
            <p:spPr bwMode="auto">
              <a:xfrm>
                <a:off x="4080" y="3613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7" name="Line 279"/>
              <p:cNvSpPr>
                <a:spLocks noChangeShapeType="1"/>
              </p:cNvSpPr>
              <p:nvPr/>
            </p:nvSpPr>
            <p:spPr bwMode="auto">
              <a:xfrm>
                <a:off x="3600" y="3325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8" name="Line 280"/>
              <p:cNvSpPr>
                <a:spLocks noChangeShapeType="1"/>
              </p:cNvSpPr>
              <p:nvPr/>
            </p:nvSpPr>
            <p:spPr bwMode="auto">
              <a:xfrm>
                <a:off x="3312" y="3421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29" name="Line 281"/>
              <p:cNvSpPr>
                <a:spLocks noChangeShapeType="1"/>
              </p:cNvSpPr>
              <p:nvPr/>
            </p:nvSpPr>
            <p:spPr bwMode="auto">
              <a:xfrm>
                <a:off x="2592" y="3325"/>
                <a:ext cx="10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30" name="Line 282"/>
              <p:cNvSpPr>
                <a:spLocks noChangeShapeType="1"/>
              </p:cNvSpPr>
              <p:nvPr/>
            </p:nvSpPr>
            <p:spPr bwMode="auto">
              <a:xfrm>
                <a:off x="1344" y="3421"/>
                <a:ext cx="19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31" name="Line 283"/>
              <p:cNvSpPr>
                <a:spLocks noChangeShapeType="1"/>
              </p:cNvSpPr>
              <p:nvPr/>
            </p:nvSpPr>
            <p:spPr bwMode="auto">
              <a:xfrm>
                <a:off x="3648" y="3901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33" name="Line 285"/>
              <p:cNvSpPr>
                <a:spLocks noChangeShapeType="1"/>
              </p:cNvSpPr>
              <p:nvPr/>
            </p:nvSpPr>
            <p:spPr bwMode="auto">
              <a:xfrm>
                <a:off x="2016" y="3976"/>
                <a:ext cx="0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35" name="Line 287"/>
              <p:cNvSpPr>
                <a:spLocks noChangeShapeType="1"/>
              </p:cNvSpPr>
              <p:nvPr/>
            </p:nvSpPr>
            <p:spPr bwMode="auto">
              <a:xfrm>
                <a:off x="3024" y="374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38" name="Line 290"/>
              <p:cNvSpPr>
                <a:spLocks noChangeShapeType="1"/>
              </p:cNvSpPr>
              <p:nvPr/>
            </p:nvSpPr>
            <p:spPr bwMode="auto">
              <a:xfrm>
                <a:off x="3024" y="3466"/>
                <a:ext cx="0" cy="2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39" name="Line 291"/>
              <p:cNvSpPr>
                <a:spLocks noChangeShapeType="1"/>
              </p:cNvSpPr>
              <p:nvPr/>
            </p:nvSpPr>
            <p:spPr bwMode="auto">
              <a:xfrm>
                <a:off x="2928" y="3789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40" name="Line 292"/>
              <p:cNvSpPr>
                <a:spLocks noChangeShapeType="1"/>
              </p:cNvSpPr>
              <p:nvPr/>
            </p:nvSpPr>
            <p:spPr bwMode="auto">
              <a:xfrm>
                <a:off x="2928" y="3370"/>
                <a:ext cx="0" cy="41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41" name="Line 293"/>
              <p:cNvSpPr>
                <a:spLocks noChangeShapeType="1"/>
              </p:cNvSpPr>
              <p:nvPr/>
            </p:nvSpPr>
            <p:spPr bwMode="auto">
              <a:xfrm flipV="1">
                <a:off x="2448" y="3837"/>
                <a:ext cx="864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42" name="Line 294"/>
              <p:cNvSpPr>
                <a:spLocks noChangeShapeType="1"/>
              </p:cNvSpPr>
              <p:nvPr/>
            </p:nvSpPr>
            <p:spPr bwMode="auto">
              <a:xfrm flipV="1">
                <a:off x="2352" y="3885"/>
                <a:ext cx="1008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43" name="Line 295"/>
              <p:cNvSpPr>
                <a:spLocks noChangeShapeType="1"/>
              </p:cNvSpPr>
              <p:nvPr/>
            </p:nvSpPr>
            <p:spPr bwMode="auto">
              <a:xfrm>
                <a:off x="1872" y="3648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44" name="Line 296"/>
              <p:cNvSpPr>
                <a:spLocks noChangeShapeType="1"/>
              </p:cNvSpPr>
              <p:nvPr/>
            </p:nvSpPr>
            <p:spPr bwMode="auto">
              <a:xfrm>
                <a:off x="1968" y="3600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45" name="Line 297"/>
              <p:cNvSpPr>
                <a:spLocks noChangeShapeType="1"/>
              </p:cNvSpPr>
              <p:nvPr/>
            </p:nvSpPr>
            <p:spPr bwMode="auto">
              <a:xfrm>
                <a:off x="2352" y="3648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946" name="Line 298"/>
              <p:cNvSpPr>
                <a:spLocks noChangeShapeType="1"/>
              </p:cNvSpPr>
              <p:nvPr/>
            </p:nvSpPr>
            <p:spPr bwMode="auto">
              <a:xfrm>
                <a:off x="2448" y="36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82CFB-1284-48B5-8650-072CE229D5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ED81F-93E9-4A7F-9416-1F68E549FA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7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Computer Architecture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6C791539-033D-4E97-BF9D-4FB0B7F35B0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74633" y="6477179"/>
            <a:ext cx="29308" cy="32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527517">
              <a:spcBef>
                <a:spcPct val="0"/>
              </a:spcBef>
              <a:buClrTx/>
              <a:buSzTx/>
              <a:buNone/>
            </a:pPr>
            <a:endParaRPr lang="en-US" altLang="en-US" sz="2077">
              <a:solidFill>
                <a:srgbClr val="4F81BD"/>
              </a:solidFill>
            </a:endParaRPr>
          </a:p>
        </p:txBody>
      </p:sp>
      <p:sp>
        <p:nvSpPr>
          <p:cNvPr id="36" name="Rectangle 22" descr="50%">
            <a:extLst>
              <a:ext uri="{FF2B5EF4-FFF2-40B4-BE49-F238E27FC236}">
                <a16:creationId xmlns:a16="http://schemas.microsoft.com/office/drawing/2014/main" id="{6B06F9A3-0C0C-47F3-BA1C-3851BE137E8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02516" y="2973997"/>
            <a:ext cx="6213301" cy="13570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527517">
              <a:spcBef>
                <a:spcPct val="0"/>
              </a:spcBef>
              <a:buClrTx/>
              <a:buSzTx/>
              <a:buNone/>
            </a:pPr>
            <a:endParaRPr lang="en-US" altLang="en-US" sz="2077" dirty="0">
              <a:solidFill>
                <a:srgbClr val="4F81BD"/>
              </a:solidFill>
            </a:endParaRP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D109A0D5-9A9B-47C3-9853-43F63371C19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60527" y="2920762"/>
            <a:ext cx="2005850" cy="60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269" tIns="29308" rIns="73269" bIns="29308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527517">
              <a:lnSpc>
                <a:spcPct val="8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77" b="1" dirty="0">
                <a:solidFill>
                  <a:srgbClr val="4F81BD"/>
                </a:solidFill>
                <a:ea typeface="宋体" charset="-122"/>
              </a:rPr>
              <a:t>Instruction Set</a:t>
            </a:r>
          </a:p>
          <a:p>
            <a:pPr algn="ctr" defTabSz="527517">
              <a:lnSpc>
                <a:spcPct val="8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77" b="1" dirty="0">
                <a:solidFill>
                  <a:srgbClr val="4F81BD"/>
                </a:solidFill>
                <a:ea typeface="宋体" charset="-122"/>
              </a:rPr>
              <a:t>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B387B1-A7F0-4E5E-B946-3AE1A1186B97}"/>
              </a:ext>
            </a:extLst>
          </p:cNvPr>
          <p:cNvGrpSpPr/>
          <p:nvPr/>
        </p:nvGrpSpPr>
        <p:grpSpPr>
          <a:xfrm>
            <a:off x="3947726" y="1128583"/>
            <a:ext cx="4210997" cy="4488800"/>
            <a:chOff x="3947726" y="1128583"/>
            <a:chExt cx="4210997" cy="44888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0E26A29-7C38-47D1-A58A-454540D2955F}"/>
                </a:ext>
              </a:extLst>
            </p:cNvPr>
            <p:cNvGrpSpPr/>
            <p:nvPr/>
          </p:nvGrpSpPr>
          <p:grpSpPr>
            <a:xfrm>
              <a:off x="4281646" y="1128583"/>
              <a:ext cx="3468690" cy="1679462"/>
              <a:chOff x="398463" y="1146175"/>
              <a:chExt cx="2703699" cy="600879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64E59681-AEDC-412A-97E0-AD27EA207E5B}"/>
                  </a:ext>
                </a:extLst>
              </p:cNvPr>
              <p:cNvSpPr/>
              <p:nvPr/>
            </p:nvSpPr>
            <p:spPr>
              <a:xfrm>
                <a:off x="398463" y="1146175"/>
                <a:ext cx="2703699" cy="600879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527517"/>
                <a:endParaRPr lang="en-US" sz="2077">
                  <a:solidFill>
                    <a:schemeClr val="bg1"/>
                  </a:solidFill>
                  <a:latin typeface="Calibri"/>
                </a:endParaRPr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5328B634-B1C4-42F0-8322-A7E3BEC6CB4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575192" y="1182947"/>
                <a:ext cx="2288171" cy="130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3269" tIns="29308" rIns="73269" bIns="29308">
                <a:spAutoFit/>
              </a:bodyPr>
              <a:lstStyle>
                <a:lvl1pPr>
                  <a:spcBef>
                    <a:spcPct val="30000"/>
                  </a:spcBef>
                  <a:buClr>
                    <a:schemeClr val="accent1"/>
                  </a:buClr>
                  <a:buSzPct val="75000"/>
                  <a:buFont typeface="Wingdings" charset="2"/>
                  <a:buChar char="q"/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30000"/>
                  </a:spcBef>
                  <a:buClr>
                    <a:schemeClr val="accent1"/>
                  </a:buClr>
                  <a:buSzPct val="75000"/>
                  <a:buFont typeface="Monotype Sorts" charset="2"/>
                  <a:buChar char="l"/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accent1"/>
                  </a:buClr>
                  <a:buSzPct val="100000"/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defTabSz="527517">
                  <a:lnSpc>
                    <a:spcPct val="102000"/>
                  </a:lnSpc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zh-CN" sz="2077" b="1" dirty="0">
                    <a:solidFill>
                      <a:schemeClr val="bg1"/>
                    </a:solidFill>
                    <a:ea typeface="宋体" charset="-122"/>
                  </a:rPr>
                  <a:t>Software/Applications</a:t>
                </a:r>
              </a:p>
            </p:txBody>
          </p:sp>
        </p:grp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FD478AEF-690C-4FEB-B485-8153A43DF291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328996" y="3219334"/>
              <a:ext cx="1448005" cy="364337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73269" tIns="29308" rIns="73269" bIns="29308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defTabSz="527517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2077" b="1" dirty="0">
                  <a:solidFill>
                    <a:schemeClr val="bg1"/>
                  </a:solidFill>
                  <a:ea typeface="宋体" charset="-122"/>
                </a:rPr>
                <a:t>Processor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CF2F425-F7CB-4B66-AB76-64790D7D1EA9}"/>
                </a:ext>
              </a:extLst>
            </p:cNvPr>
            <p:cNvGrpSpPr/>
            <p:nvPr/>
          </p:nvGrpSpPr>
          <p:grpSpPr>
            <a:xfrm>
              <a:off x="4796580" y="1710462"/>
              <a:ext cx="2587275" cy="740054"/>
              <a:chOff x="6371010" y="1215541"/>
              <a:chExt cx="2214376" cy="126547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62869F45-C8D0-4A0E-8951-1CE8009A0E40}"/>
                  </a:ext>
                </a:extLst>
              </p:cNvPr>
              <p:cNvSpPr/>
              <p:nvPr/>
            </p:nvSpPr>
            <p:spPr>
              <a:xfrm>
                <a:off x="6371010" y="1215541"/>
                <a:ext cx="2214376" cy="1265479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527517"/>
                <a:endParaRPr lang="en-US" sz="2077">
                  <a:solidFill>
                    <a:schemeClr val="bg1"/>
                  </a:solidFill>
                  <a:latin typeface="Calibri"/>
                </a:endParaRPr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DE9E045D-40CD-4BFF-A56E-491237F476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426628" y="1378460"/>
                <a:ext cx="2072089" cy="62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3269" tIns="29308" rIns="73269" bIns="29308">
                <a:spAutoFit/>
              </a:bodyPr>
              <a:lstStyle>
                <a:lvl1pPr>
                  <a:spcBef>
                    <a:spcPct val="30000"/>
                  </a:spcBef>
                  <a:buClr>
                    <a:schemeClr val="accent1"/>
                  </a:buClr>
                  <a:buSzPct val="75000"/>
                  <a:buFont typeface="Wingdings" charset="2"/>
                  <a:buChar char="q"/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30000"/>
                  </a:spcBef>
                  <a:buClr>
                    <a:schemeClr val="accent1"/>
                  </a:buClr>
                  <a:buSzPct val="75000"/>
                  <a:buFont typeface="Monotype Sorts" charset="2"/>
                  <a:buChar char="l"/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30000"/>
                  </a:spcBef>
                  <a:buClr>
                    <a:schemeClr val="accent1"/>
                  </a:buClr>
                  <a:buSzPct val="100000"/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defTabSz="527517">
                  <a:lnSpc>
                    <a:spcPct val="102000"/>
                  </a:lnSpc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zh-CN" sz="2077" b="1" dirty="0">
                    <a:solidFill>
                      <a:schemeClr val="bg1"/>
                    </a:solidFill>
                    <a:ea typeface="宋体" charset="-122"/>
                  </a:rPr>
                  <a:t>Operating System</a:t>
                </a:r>
              </a:p>
            </p:txBody>
          </p:sp>
        </p:grpSp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B2F76371-5958-4904-ACF2-4A8FAB054DD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087951" y="2309217"/>
              <a:ext cx="1330985" cy="364337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73269" tIns="29308" rIns="73269" bIns="29308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defTabSz="527517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2077" b="1" dirty="0">
                  <a:solidFill>
                    <a:schemeClr val="bg1"/>
                  </a:solidFill>
                  <a:ea typeface="宋体" charset="-122"/>
                </a:rPr>
                <a:t>Firmware</a:t>
              </a: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324D41B5-08C6-4430-B9E5-9D8C06F8993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608861" y="2309217"/>
              <a:ext cx="1300529" cy="364337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73269" tIns="29308" rIns="73269" bIns="29308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defTabSz="527517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2077" b="1" dirty="0">
                  <a:solidFill>
                    <a:schemeClr val="bg1"/>
                  </a:solidFill>
                  <a:ea typeface="宋体" charset="-122"/>
                </a:rPr>
                <a:t>Compiler</a:t>
              </a:r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2BE37FCB-6292-4272-A4BA-39FAED975660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179446" y="3660837"/>
              <a:ext cx="1732956" cy="364337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73269" tIns="29308" rIns="73269" bIns="29308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defTabSz="527517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2077" b="1" dirty="0">
                  <a:solidFill>
                    <a:schemeClr val="bg1"/>
                  </a:solidFill>
                  <a:ea typeface="宋体" charset="-122"/>
                </a:rPr>
                <a:t>Registers</a:t>
              </a:r>
            </a:p>
          </p:txBody>
        </p:sp>
        <p:sp>
          <p:nvSpPr>
            <p:cNvPr id="61" name="Rectangle 30">
              <a:extLst>
                <a:ext uri="{FF2B5EF4-FFF2-40B4-BE49-F238E27FC236}">
                  <a16:creationId xmlns:a16="http://schemas.microsoft.com/office/drawing/2014/main" id="{F36D28FE-27AF-478C-B4A7-51BF5C3418E6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048520" y="4336585"/>
              <a:ext cx="2078862" cy="364337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73269" tIns="29308" rIns="73269" bIns="29308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defTabSz="527517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2077" b="1" dirty="0">
                  <a:solidFill>
                    <a:schemeClr val="bg1"/>
                  </a:solidFill>
                  <a:ea typeface="宋体" charset="-122"/>
                </a:rPr>
                <a:t>Cache</a:t>
              </a:r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F9A82090-B7C9-4A25-A2C7-BDA654B5BE1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724304" y="4798223"/>
              <a:ext cx="2727294" cy="364337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73269" tIns="29308" rIns="73269" bIns="29308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defTabSz="527517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2077" b="1" dirty="0">
                  <a:solidFill>
                    <a:schemeClr val="bg1"/>
                  </a:solidFill>
                  <a:ea typeface="宋体" charset="-122"/>
                </a:rPr>
                <a:t>Memory</a:t>
              </a:r>
            </a:p>
          </p:txBody>
        </p:sp>
        <p:sp>
          <p:nvSpPr>
            <p:cNvPr id="65" name="Rectangle 30">
              <a:extLst>
                <a:ext uri="{FF2B5EF4-FFF2-40B4-BE49-F238E27FC236}">
                  <a16:creationId xmlns:a16="http://schemas.microsoft.com/office/drawing/2014/main" id="{D50B1DF1-964D-4F52-92A6-9CD9826A8B21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947726" y="5253046"/>
              <a:ext cx="4210997" cy="364337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73269" tIns="29308" rIns="73269" bIns="29308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defTabSz="527517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2077" b="1" dirty="0">
                  <a:solidFill>
                    <a:schemeClr val="bg1"/>
                  </a:solidFill>
                  <a:ea typeface="宋体" charset="-122"/>
                </a:rPr>
                <a:t>HDD/SSD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BB6C3B-059D-46B0-80FB-94333BDC08C1}"/>
              </a:ext>
            </a:extLst>
          </p:cNvPr>
          <p:cNvSpPr/>
          <p:nvPr/>
        </p:nvSpPr>
        <p:spPr>
          <a:xfrm>
            <a:off x="1139564" y="4274122"/>
            <a:ext cx="9642736" cy="1495221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28168574-1430-41E3-AE97-E00A1ADB970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14785" y="4664147"/>
            <a:ext cx="2467515" cy="330866"/>
          </a:xfrm>
          <a:prstGeom prst="rect">
            <a:avLst/>
          </a:prstGeom>
          <a:noFill/>
          <a:ln>
            <a:noFill/>
          </a:ln>
        </p:spPr>
        <p:txBody>
          <a:bodyPr wrap="none" lIns="73269" tIns="29308" rIns="73269" bIns="29308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527517">
              <a:lnSpc>
                <a:spcPct val="8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77" b="1" dirty="0">
                <a:solidFill>
                  <a:srgbClr val="00B050"/>
                </a:solidFill>
                <a:ea typeface="宋体" charset="-122"/>
              </a:rPr>
              <a:t>Memory Hierarchy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63415-EA43-42B0-AD22-F457017811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D3E83-0B9E-477E-8FB4-215B07EB2D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1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25" grpId="0" animBg="1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Costs of Set Associative Caches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28D1BDD-F760-4CBA-A9D4-2249F11B6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574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Must have hardware for replacement policy </a:t>
            </a:r>
          </a:p>
          <a:p>
            <a:pPr lvl="1"/>
            <a:r>
              <a:rPr lang="en-US" sz="2400" dirty="0"/>
              <a:t>E.g., to keep track of when each way’s block was used 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N-way set associative cache costs</a:t>
            </a:r>
          </a:p>
          <a:p>
            <a:pPr lvl="1"/>
            <a:r>
              <a:rPr lang="en-US" sz="2400" dirty="0"/>
              <a:t>N comparators (delay and area) &amp; MUX delay</a:t>
            </a:r>
          </a:p>
          <a:p>
            <a:pPr lvl="2"/>
            <a:r>
              <a:rPr lang="en-US" sz="2400" dirty="0"/>
              <a:t>Data is available </a:t>
            </a:r>
            <a:r>
              <a:rPr lang="en-US" sz="2400" dirty="0">
                <a:solidFill>
                  <a:schemeClr val="accent1"/>
                </a:solidFill>
              </a:rPr>
              <a:t>after</a:t>
            </a:r>
            <a:r>
              <a:rPr lang="en-US" sz="2400" dirty="0"/>
              <a:t> Hit/Miss decision. </a:t>
            </a:r>
          </a:p>
          <a:p>
            <a:pPr lvl="2"/>
            <a:r>
              <a:rPr lang="en-US" sz="2400" dirty="0"/>
              <a:t>In a direct mapped cache, the cache block is available </a:t>
            </a:r>
            <a:r>
              <a:rPr lang="en-US" sz="2400" dirty="0">
                <a:solidFill>
                  <a:schemeClr val="accent1"/>
                </a:solidFill>
              </a:rPr>
              <a:t>before</a:t>
            </a:r>
            <a:r>
              <a:rPr lang="en-US" sz="2400" dirty="0"/>
              <a:t> the Hit/Miss decision.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b="1" dirty="0"/>
              <a:t>Total cache line size = valid field size + tag size + block data size + data for cache policy (e.g., time stamp, modified bit, etc.)</a:t>
            </a:r>
          </a:p>
          <a:p>
            <a:pPr marL="1055034" lvl="2" indent="0">
              <a:buNone/>
            </a:pP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1305F-4CBB-49F3-83D7-54FC295177F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7BE57-03AC-4BE3-9E08-8C3C50A9FFB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574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Mapping Example: Direct Mapped</a:t>
            </a:r>
            <a:endParaRPr lang="en-AU" altLang="en-US" sz="4400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0EA5677-1379-4803-8FAD-D87A625E9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8D5B25-962D-4184-A8BD-7CABEACF5B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21595" y="3922499"/>
          <a:ext cx="7033850" cy="203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32679" y="5087709"/>
            <a:ext cx="136095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Block No.</a:t>
            </a:r>
          </a:p>
          <a:p>
            <a:r>
              <a:rPr lang="en-US" sz="2077" dirty="0"/>
              <a:t>in 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769607" y="1480085"/>
          <a:ext cx="2250832" cy="1672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325340" y="2507797"/>
            <a:ext cx="1068947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Set No.</a:t>
            </a:r>
          </a:p>
          <a:p>
            <a:r>
              <a:rPr lang="en-US" sz="2077" dirty="0"/>
              <a:t>in cache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4658" y="3270552"/>
            <a:ext cx="1290738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12 % 8 = 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035290" y="3003582"/>
            <a:ext cx="103228" cy="893480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894613" y="1487869"/>
          <a:ext cx="281354" cy="1201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4D078-D46D-4409-B040-E79C7C2E0D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0A05A-7CD5-4091-B737-FB9A170BC7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Mapping Example: Direct Mapped</a:t>
            </a:r>
            <a:endParaRPr lang="en-AU" alt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47BC92-4B11-40A1-B56A-DD4C8AB474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21595" y="3922499"/>
          <a:ext cx="7033850" cy="203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32679" y="5087709"/>
            <a:ext cx="136095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Block No.</a:t>
            </a:r>
          </a:p>
          <a:p>
            <a:r>
              <a:rPr lang="en-US" sz="2077" dirty="0"/>
              <a:t>in 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769607" y="1480085"/>
          <a:ext cx="2250832" cy="1672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325340" y="2507797"/>
            <a:ext cx="1068947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Set No.</a:t>
            </a:r>
          </a:p>
          <a:p>
            <a:r>
              <a:rPr lang="en-US" sz="2077" dirty="0"/>
              <a:t>in cache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035290" y="3003582"/>
            <a:ext cx="103228" cy="893480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87687" y="2978144"/>
            <a:ext cx="2081454" cy="931638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93284" y="3003583"/>
            <a:ext cx="2182855" cy="932673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20E6E204-9F8D-4818-9009-0E43765CC55E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745B3-3923-493B-8571-3F537F990DE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D424B-C394-462B-89CA-ABEFD4DF64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35CE7A-C9A1-4B4B-A2AA-55E4CDB6B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0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Mapping Example: 2-way</a:t>
            </a:r>
            <a:endParaRPr lang="en-AU" altLang="en-US" sz="4400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29089398-75EA-4F9B-AEA1-935811288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996C3C-DB9D-4EA1-BE17-4A951D6A22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21595" y="3925131"/>
          <a:ext cx="7033850" cy="203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32679" y="5090341"/>
            <a:ext cx="136095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Block No.</a:t>
            </a:r>
          </a:p>
          <a:p>
            <a:r>
              <a:rPr lang="en-US" sz="2077" dirty="0"/>
              <a:t>in 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769607" y="1482717"/>
          <a:ext cx="2250832" cy="1672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73858" y="2527418"/>
            <a:ext cx="1068947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Set No.</a:t>
            </a:r>
          </a:p>
          <a:p>
            <a:r>
              <a:rPr lang="en-US" sz="2077" dirty="0"/>
              <a:t>in cache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4441" y="3057020"/>
            <a:ext cx="3021981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12 % 4 = 0</a:t>
            </a:r>
          </a:p>
          <a:p>
            <a:r>
              <a:rPr lang="en-US" sz="2077" dirty="0">
                <a:solidFill>
                  <a:srgbClr val="0070C0"/>
                </a:solidFill>
              </a:rPr>
              <a:t>(can go anywhere in set 0)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93496" y="2980803"/>
            <a:ext cx="945022" cy="918892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772993" y="1480085"/>
          <a:ext cx="565530" cy="1201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ight Brace 5"/>
          <p:cNvSpPr/>
          <p:nvPr/>
        </p:nvSpPr>
        <p:spPr>
          <a:xfrm rot="5400000">
            <a:off x="4980415" y="2522531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4" name="Right Brace 13"/>
          <p:cNvSpPr/>
          <p:nvPr/>
        </p:nvSpPr>
        <p:spPr>
          <a:xfrm rot="5400000">
            <a:off x="5538987" y="2522529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6" name="Right Brace 15"/>
          <p:cNvSpPr/>
          <p:nvPr/>
        </p:nvSpPr>
        <p:spPr>
          <a:xfrm rot="5400000">
            <a:off x="6107902" y="2522533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7" name="Right Brace 16"/>
          <p:cNvSpPr/>
          <p:nvPr/>
        </p:nvSpPr>
        <p:spPr>
          <a:xfrm rot="5400000">
            <a:off x="6666469" y="2522530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C14FB-FC8A-40E7-AF4E-2C8E1D9D95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7AD81A-D2F8-48D3-A5A9-EA9495B035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Mapping Example: 2-way</a:t>
            </a:r>
            <a:endParaRPr lang="en-AU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2B2DDF-E04C-4536-A7D4-A5F1C497BA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21595" y="3922499"/>
          <a:ext cx="7033850" cy="203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32679" y="5087709"/>
            <a:ext cx="136095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Block No.</a:t>
            </a:r>
          </a:p>
          <a:p>
            <a:r>
              <a:rPr lang="en-US" sz="2077" dirty="0"/>
              <a:t>in 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769607" y="1480085"/>
          <a:ext cx="2250832" cy="1672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5056691" y="3039198"/>
            <a:ext cx="1081828" cy="857866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 rot="5400000">
            <a:off x="4980415" y="2519899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4" name="Right Brace 13"/>
          <p:cNvSpPr/>
          <p:nvPr/>
        </p:nvSpPr>
        <p:spPr>
          <a:xfrm rot="5400000">
            <a:off x="5538987" y="2519897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6" name="Right Brace 15"/>
          <p:cNvSpPr/>
          <p:nvPr/>
        </p:nvSpPr>
        <p:spPr>
          <a:xfrm rot="5400000">
            <a:off x="6107902" y="2519901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7" name="Right Brace 16"/>
          <p:cNvSpPr/>
          <p:nvPr/>
        </p:nvSpPr>
        <p:spPr>
          <a:xfrm rot="5400000">
            <a:off x="6666469" y="2519898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767961" y="3003607"/>
            <a:ext cx="2200546" cy="918893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881278" y="3063958"/>
            <a:ext cx="1152099" cy="858542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018260" y="3088101"/>
            <a:ext cx="0" cy="834397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181856" y="3019900"/>
            <a:ext cx="2054677" cy="902601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246727" y="3019900"/>
            <a:ext cx="3162629" cy="902598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5340799" y="3019900"/>
            <a:ext cx="4171389" cy="877163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43B045-55A9-4C21-821A-95EB0DDD6D12}"/>
              </a:ext>
            </a:extLst>
          </p:cNvPr>
          <p:cNvSpPr txBox="1"/>
          <p:nvPr/>
        </p:nvSpPr>
        <p:spPr>
          <a:xfrm>
            <a:off x="3573858" y="2524786"/>
            <a:ext cx="1068947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Set No.</a:t>
            </a:r>
          </a:p>
          <a:p>
            <a:r>
              <a:rPr lang="en-US" sz="2077" dirty="0"/>
              <a:t>in cache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D5E36D44-28C1-435C-A1BD-E5F7AC4EEE7D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8F546-9065-4C6E-99D6-95AA3C39F22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393A5-DD7B-4BEC-8432-00AE4C469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0C3D17-9EE6-4BFC-9B1F-1E1B18F36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98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Mapping Example: Fully-associative</a:t>
            </a:r>
            <a:endParaRPr lang="en-AU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AB869B-5A38-4AE3-B4F2-4310B0800A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21595" y="3922499"/>
          <a:ext cx="7033850" cy="203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32679" y="5087709"/>
            <a:ext cx="136095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Block No.</a:t>
            </a:r>
          </a:p>
          <a:p>
            <a:r>
              <a:rPr lang="en-US" sz="2077" dirty="0"/>
              <a:t>in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9323" y="3184542"/>
            <a:ext cx="2111860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Can go anywhere 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769607" y="1480085"/>
          <a:ext cx="2250832" cy="1672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325340" y="2507797"/>
            <a:ext cx="1097032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Way No.</a:t>
            </a:r>
          </a:p>
          <a:p>
            <a:r>
              <a:rPr lang="en-US" sz="2077" dirty="0"/>
              <a:t>in cache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538784" y="3054389"/>
            <a:ext cx="599735" cy="842676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4769605" y="1481243"/>
          <a:ext cx="2250832" cy="1201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D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D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D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D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D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D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D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6D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EC0AE74C-6B6F-4E38-84BA-EE3C40318C63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0539C-430D-4119-9B1B-8F80E84FC7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BA963-93DA-496B-A113-30F85DF824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576B1-D80E-4474-BA2A-38CAA3549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Mapping Example: Fully-associative</a:t>
            </a:r>
            <a:endParaRPr lang="en-AU" altLang="en-US" sz="4400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308530C2-DA85-4E68-95DF-2C5CFFF00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527517"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D5F695-CAE0-4AD8-AE4C-AB8857D9AE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21595" y="3922499"/>
          <a:ext cx="7033850" cy="203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32679" y="5087709"/>
            <a:ext cx="136095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Block No.</a:t>
            </a:r>
          </a:p>
          <a:p>
            <a:r>
              <a:rPr lang="en-US" sz="2077" dirty="0"/>
              <a:t>in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4825" y="3155434"/>
            <a:ext cx="2111860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Can go anywhere 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769607" y="1480085"/>
          <a:ext cx="2250832" cy="1672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0153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325340" y="2507797"/>
            <a:ext cx="1097032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Way No.</a:t>
            </a:r>
          </a:p>
          <a:p>
            <a:r>
              <a:rPr lang="en-US" sz="2077" dirty="0"/>
              <a:t>in cache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114615" y="3040102"/>
            <a:ext cx="211" cy="541484"/>
          </a:xfrm>
          <a:prstGeom prst="straightConnector1">
            <a:avLst/>
          </a:prstGeom>
          <a:ln>
            <a:solidFill>
              <a:srgbClr val="036DB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 rot="16200000">
            <a:off x="6008055" y="246001"/>
            <a:ext cx="260930" cy="7033847"/>
          </a:xfrm>
          <a:prstGeom prst="rightBrace">
            <a:avLst>
              <a:gd name="adj1" fmla="val 5172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CB981-C244-4F5B-851B-9006DDA493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A28CC-94AF-400C-8E79-981E4F28D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37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1: Direct Mapped</a:t>
            </a:r>
            <a:endParaRPr lang="en-AU" altLang="en-US" sz="4400" dirty="0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47832238-E51B-4215-B32B-41EE5B0366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    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56845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10850" y="3446875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0427" y="3861223"/>
            <a:ext cx="161481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0 % 4 = 0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3522706" y="3984875"/>
            <a:ext cx="2434605" cy="507189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57311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0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5940775" y="116462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>
            <a:off x="6465237" y="2467770"/>
            <a:ext cx="2690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0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45F9227-0BBC-446B-942E-8DDD30124199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74CD6-A766-480F-A836-0C61A967C79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8F84A-1417-4FDA-BB40-4C17D6AF06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 animBg="1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1: Direct Mapped</a:t>
            </a:r>
            <a:endParaRPr lang="en-AU" altLang="en-US" sz="4400" dirty="0"/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ABE09980-E1EB-4FB0-9185-03F976FA9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17482BE-9DE2-4732-99C3-0CC7900407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    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56851" y="2795291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10855" y="3446874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57317" y="2795292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2063505" y="2295531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8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6285672" y="1165732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6971D-6AEF-435A-BC49-01A10A6B1801}"/>
              </a:ext>
            </a:extLst>
          </p:cNvPr>
          <p:cNvSpPr txBox="1"/>
          <p:nvPr/>
        </p:nvSpPr>
        <p:spPr>
          <a:xfrm>
            <a:off x="5881519" y="4082296"/>
            <a:ext cx="161481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8 % 4 = 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51F5AC-EB55-4EDB-ABB9-1762821F7E6A}"/>
              </a:ext>
            </a:extLst>
          </p:cNvPr>
          <p:cNvCxnSpPr>
            <a:cxnSpLocks/>
          </p:cNvCxnSpPr>
          <p:nvPr/>
        </p:nvCxnSpPr>
        <p:spPr>
          <a:xfrm flipV="1">
            <a:off x="5544616" y="4024821"/>
            <a:ext cx="504308" cy="492678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1057266A-3545-41AA-863C-41E215F10602}"/>
              </a:ext>
            </a:extLst>
          </p:cNvPr>
          <p:cNvSpPr/>
          <p:nvPr/>
        </p:nvSpPr>
        <p:spPr>
          <a:xfrm>
            <a:off x="7598121" y="1976136"/>
            <a:ext cx="2767202" cy="1209627"/>
          </a:xfrm>
          <a:prstGeom prst="wedgeEllipseCallout">
            <a:avLst>
              <a:gd name="adj1" fmla="val -96651"/>
              <a:gd name="adj2" fmla="val 82677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Cache block 0 is not empty</a:t>
            </a:r>
            <a:endParaRPr lang="en-US" sz="2077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2AB1C-C666-47DF-9F1D-721145C6A8A4}"/>
              </a:ext>
            </a:extLst>
          </p:cNvPr>
          <p:cNvSpPr txBox="1"/>
          <p:nvPr/>
        </p:nvSpPr>
        <p:spPr>
          <a:xfrm>
            <a:off x="7435465" y="3429000"/>
            <a:ext cx="309251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Evict MEM[0] and fetch MEM[8]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1D7B96-707C-4454-842F-AB7E7BD7922C}"/>
              </a:ext>
            </a:extLst>
          </p:cNvPr>
          <p:cNvGraphicFramePr>
            <a:graphicFrameLocks noGrp="1"/>
          </p:cNvGraphicFramePr>
          <p:nvPr/>
        </p:nvGraphicFramePr>
        <p:xfrm>
          <a:off x="5950124" y="2788574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C8635E90-333B-4BF2-A23F-4D71C327CF29}"/>
              </a:ext>
            </a:extLst>
          </p:cNvPr>
          <p:cNvSpPr/>
          <p:nvPr/>
        </p:nvSpPr>
        <p:spPr>
          <a:xfrm>
            <a:off x="5755341" y="3483496"/>
            <a:ext cx="908283" cy="327024"/>
          </a:xfrm>
          <a:prstGeom prst="irregularSeal2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6D7114-8395-4EF0-A0CE-B2EA145630F4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59130F-A49A-4D54-8349-FA0414936888}"/>
              </a:ext>
            </a:extLst>
          </p:cNvPr>
          <p:cNvCxnSpPr>
            <a:cxnSpLocks/>
            <a:stCxn id="27" idx="4"/>
            <a:endCxn id="7" idx="0"/>
          </p:cNvCxnSpPr>
          <p:nvPr/>
        </p:nvCxnSpPr>
        <p:spPr>
          <a:xfrm>
            <a:off x="6465237" y="2467770"/>
            <a:ext cx="2696" cy="3275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6FC8F8-5349-46D2-9F4D-D161DA7882B2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8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A247F5B-5982-4572-B359-88E5E4ECB91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A6E7C1-182F-4983-B51D-5105CC61BB4C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F273213-B83B-4793-A2AC-5138BC560711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C53A5F3-0252-428E-97E0-DE11B28CFBC5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3CD63-EA3A-4063-AE4E-9CD837C1D2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26FA7-D72B-460D-A180-0F236DEEDD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/>
      <p:bldP spid="22" grpId="0" animBg="1"/>
      <p:bldP spid="6" grpId="0"/>
      <p:bldP spid="8" grpId="0" animBg="1"/>
      <p:bldP spid="8" grpId="1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1: Direct Mapped</a:t>
            </a:r>
            <a:endParaRPr lang="en-AU" altLang="en-US" sz="4400" dirty="0"/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683F3AC7-77A3-42AE-9AA6-5C539EE63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DD9CB39-24F8-4C25-A520-71E85EACBA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     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28393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29063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56853" y="2842885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10858" y="3494467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57319" y="2842885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2091838" y="2191180"/>
            <a:ext cx="2767202" cy="1404283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0 is not in the cache AGAIN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6623965" y="116623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6971D-6AEF-435A-BC49-01A10A6B1801}"/>
              </a:ext>
            </a:extLst>
          </p:cNvPr>
          <p:cNvSpPr txBox="1"/>
          <p:nvPr/>
        </p:nvSpPr>
        <p:spPr>
          <a:xfrm>
            <a:off x="3252737" y="3937383"/>
            <a:ext cx="161481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0 % 4 = 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51F5AC-EB55-4EDB-ABB9-1762821F7E6A}"/>
              </a:ext>
            </a:extLst>
          </p:cNvPr>
          <p:cNvCxnSpPr>
            <a:cxnSpLocks/>
          </p:cNvCxnSpPr>
          <p:nvPr/>
        </p:nvCxnSpPr>
        <p:spPr>
          <a:xfrm flipV="1">
            <a:off x="3508278" y="4098184"/>
            <a:ext cx="2549821" cy="430210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1D7B96-707C-4454-842F-AB7E7BD7922C}"/>
              </a:ext>
            </a:extLst>
          </p:cNvPr>
          <p:cNvGraphicFramePr>
            <a:graphicFrameLocks noGrp="1"/>
          </p:cNvGraphicFramePr>
          <p:nvPr/>
        </p:nvGraphicFramePr>
        <p:xfrm>
          <a:off x="5950126" y="28361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C8635E90-333B-4BF2-A23F-4D71C327CF29}"/>
              </a:ext>
            </a:extLst>
          </p:cNvPr>
          <p:cNvSpPr/>
          <p:nvPr/>
        </p:nvSpPr>
        <p:spPr>
          <a:xfrm>
            <a:off x="5755343" y="3531089"/>
            <a:ext cx="908283" cy="327024"/>
          </a:xfrm>
          <a:prstGeom prst="irregularSeal2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633C14-C950-4DC5-A767-60156264F98A}"/>
              </a:ext>
            </a:extLst>
          </p:cNvPr>
          <p:cNvSpPr/>
          <p:nvPr/>
        </p:nvSpPr>
        <p:spPr>
          <a:xfrm>
            <a:off x="5887238" y="1735522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020A42-0FE6-411C-8F4F-221BF5E476CD}"/>
              </a:ext>
            </a:extLst>
          </p:cNvPr>
          <p:cNvCxnSpPr>
            <a:cxnSpLocks/>
            <a:stCxn id="27" idx="4"/>
            <a:endCxn id="7" idx="0"/>
          </p:cNvCxnSpPr>
          <p:nvPr/>
        </p:nvCxnSpPr>
        <p:spPr>
          <a:xfrm>
            <a:off x="6465237" y="2478664"/>
            <a:ext cx="2698" cy="3642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FD3F01-D093-41E4-8650-D02EB7278F03}"/>
              </a:ext>
            </a:extLst>
          </p:cNvPr>
          <p:cNvSpPr txBox="1"/>
          <p:nvPr/>
        </p:nvSpPr>
        <p:spPr>
          <a:xfrm>
            <a:off x="6465237" y="2378809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0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79AF78E-B25D-4360-86FE-60F05AEE541B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283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4B8C380-7752-476C-BEE5-FA68F9849E06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283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0A6F2E5-7CA6-4841-A2F5-71DCE9463991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283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CFBE7EE-148C-4F70-AAB6-8B7F12D5BB34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283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Speech Bubble: Oval 36">
            <a:extLst>
              <a:ext uri="{FF2B5EF4-FFF2-40B4-BE49-F238E27FC236}">
                <a16:creationId xmlns:a16="http://schemas.microsoft.com/office/drawing/2014/main" id="{F489E396-A330-4901-9A4F-8BE12084292D}"/>
              </a:ext>
            </a:extLst>
          </p:cNvPr>
          <p:cNvSpPr/>
          <p:nvPr/>
        </p:nvSpPr>
        <p:spPr>
          <a:xfrm>
            <a:off x="7598121" y="1976136"/>
            <a:ext cx="2767202" cy="1209627"/>
          </a:xfrm>
          <a:prstGeom prst="wedgeEllipseCallout">
            <a:avLst>
              <a:gd name="adj1" fmla="val -96651"/>
              <a:gd name="adj2" fmla="val 82677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Cache block 0 is not empty</a:t>
            </a:r>
            <a:endParaRPr lang="en-US" sz="2077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4DE51C-72C5-45CF-B444-CD3930676F44}"/>
              </a:ext>
            </a:extLst>
          </p:cNvPr>
          <p:cNvSpPr txBox="1"/>
          <p:nvPr/>
        </p:nvSpPr>
        <p:spPr>
          <a:xfrm>
            <a:off x="7435465" y="3429000"/>
            <a:ext cx="309251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Evict MEM[8] and fetch MEM[0]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62454-A426-48C9-AE1A-11555AF54A5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18BD0-5D19-41B9-8AE4-15CD0B5923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3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/>
      <p:bldP spid="8" grpId="0" animBg="1"/>
      <p:bldP spid="8" grpId="1" animBg="1"/>
      <p:bldP spid="29" grpId="0"/>
      <p:bldP spid="37" grpId="0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Memory Hierarchy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DCB5B-5067-409C-B123-B711F8622CCE}"/>
              </a:ext>
            </a:extLst>
          </p:cNvPr>
          <p:cNvSpPr/>
          <p:nvPr/>
        </p:nvSpPr>
        <p:spPr>
          <a:xfrm>
            <a:off x="1286608" y="2073569"/>
            <a:ext cx="4002082" cy="453265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string.h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FILE *</a:t>
            </a:r>
            <a:r>
              <a:rPr lang="en-US" sz="1154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Open file for reading */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mynumbers.txt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“r");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Read and display data */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+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(“Sum = %d\n”,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 (void) {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return(0);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DA4C7-E5C8-4E4D-B9AE-D3BC66D63AAB}"/>
              </a:ext>
            </a:extLst>
          </p:cNvPr>
          <p:cNvSpPr txBox="1"/>
          <p:nvPr/>
        </p:nvSpPr>
        <p:spPr>
          <a:xfrm>
            <a:off x="1251821" y="1016002"/>
            <a:ext cx="4146135" cy="10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Example: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a C program that reads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two integer values from “file.txt” file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and prints the sum of them.</a:t>
            </a:r>
          </a:p>
        </p:txBody>
      </p:sp>
      <p:pic>
        <p:nvPicPr>
          <p:cNvPr id="13" name="Picture 9" descr="hard-disk-drive">
            <a:extLst>
              <a:ext uri="{FF2B5EF4-FFF2-40B4-BE49-F238E27FC236}">
                <a16:creationId xmlns:a16="http://schemas.microsoft.com/office/drawing/2014/main" id="{8F06912E-527E-467F-B3B5-783C6725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95" y="5173472"/>
            <a:ext cx="1771242" cy="99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EE7EB3-4C1A-40B0-988E-5E776C0E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17" y="5074128"/>
            <a:ext cx="1295565" cy="9716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A24DE7-9B22-41B7-8D19-227560755E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391702" y="5504710"/>
            <a:ext cx="1888427" cy="494523"/>
          </a:xfrm>
          <a:prstGeom prst="rect">
            <a:avLst/>
          </a:prstGeom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EDA22835-3C4A-480E-9382-647B52176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764" y="5474864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" name="AutoShape 38">
            <a:extLst>
              <a:ext uri="{FF2B5EF4-FFF2-40B4-BE49-F238E27FC236}">
                <a16:creationId xmlns:a16="http://schemas.microsoft.com/office/drawing/2014/main" id="{908095C2-CC88-4993-9CA3-D0CD66074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154" y="5431376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8672" name="Rectangle: Rounded Corners 28671">
            <a:extLst>
              <a:ext uri="{FF2B5EF4-FFF2-40B4-BE49-F238E27FC236}">
                <a16:creationId xmlns:a16="http://schemas.microsoft.com/office/drawing/2014/main" id="{A6129ADA-426C-4A9E-A725-64FE5A1DAA96}"/>
              </a:ext>
            </a:extLst>
          </p:cNvPr>
          <p:cNvSpPr/>
          <p:nvPr/>
        </p:nvSpPr>
        <p:spPr>
          <a:xfrm>
            <a:off x="5463610" y="1311896"/>
            <a:ext cx="1863154" cy="3509523"/>
          </a:xfrm>
          <a:prstGeom prst="roundRect">
            <a:avLst/>
          </a:prstGeom>
          <a:noFill/>
          <a:ln w="22225">
            <a:solidFill>
              <a:srgbClr val="036DB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b="1" dirty="0">
                <a:solidFill>
                  <a:srgbClr val="0070C0"/>
                </a:solidFill>
                <a:latin typeface="Calibri"/>
              </a:rPr>
              <a:t>Processor</a:t>
            </a:r>
          </a:p>
          <a:p>
            <a:pPr algn="ctr" defTabSz="527517"/>
            <a:r>
              <a:rPr lang="en-US" sz="2000" b="1" dirty="0">
                <a:solidFill>
                  <a:srgbClr val="0070C0"/>
                </a:solidFill>
                <a:latin typeface="Calibri"/>
              </a:rPr>
              <a:t>(CPU)</a:t>
            </a:r>
          </a:p>
          <a:p>
            <a:pPr algn="ctr" defTabSz="527517"/>
            <a:endParaRPr lang="en-US" dirty="0">
              <a:solidFill>
                <a:srgbClr val="0070C0"/>
              </a:solidFill>
              <a:latin typeface="Calibri"/>
            </a:endParaRPr>
          </a:p>
          <a:p>
            <a:pPr algn="ctr" defTabSz="527517"/>
            <a:r>
              <a:rPr lang="en-US" dirty="0">
                <a:solidFill>
                  <a:srgbClr val="0070C0"/>
                </a:solidFill>
                <a:latin typeface="Calibri"/>
              </a:rPr>
              <a:t>Understands and executes each line of the code. </a:t>
            </a:r>
          </a:p>
          <a:p>
            <a:pPr algn="ctr" defTabSz="527517"/>
            <a:endParaRPr lang="en-US" dirty="0">
              <a:solidFill>
                <a:srgbClr val="0070C0"/>
              </a:solidFill>
              <a:latin typeface="Calibri"/>
            </a:endParaRPr>
          </a:p>
          <a:p>
            <a:pPr algn="ctr" defTabSz="527517"/>
            <a:r>
              <a:rPr lang="en-US" dirty="0">
                <a:solidFill>
                  <a:srgbClr val="0070C0"/>
                </a:solidFill>
                <a:latin typeface="Calibri"/>
              </a:rPr>
              <a:t>Uses fast on-chip memories</a:t>
            </a:r>
          </a:p>
          <a:p>
            <a:pPr algn="ctr" defTabSz="527517"/>
            <a:endParaRPr lang="en-US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8093D7B-34CF-44EF-B2A3-0799D4AA10CC}"/>
              </a:ext>
            </a:extLst>
          </p:cNvPr>
          <p:cNvSpPr/>
          <p:nvPr/>
        </p:nvSpPr>
        <p:spPr>
          <a:xfrm>
            <a:off x="7490971" y="1284701"/>
            <a:ext cx="1863154" cy="3509523"/>
          </a:xfrm>
          <a:prstGeom prst="roundRect">
            <a:avLst/>
          </a:prstGeom>
          <a:noFill/>
          <a:ln w="2222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b="1" dirty="0">
                <a:solidFill>
                  <a:srgbClr val="9BBB59"/>
                </a:solidFill>
                <a:latin typeface="Calibri"/>
              </a:rPr>
              <a:t>Memory</a:t>
            </a:r>
          </a:p>
          <a:p>
            <a:pPr algn="ctr" defTabSz="527517"/>
            <a:r>
              <a:rPr lang="en-US" sz="2000" b="1" dirty="0">
                <a:solidFill>
                  <a:srgbClr val="9BBB59"/>
                </a:solidFill>
                <a:latin typeface="Calibri"/>
              </a:rPr>
              <a:t>(DRAM)</a:t>
            </a:r>
          </a:p>
          <a:p>
            <a:pPr algn="ctr" defTabSz="527517"/>
            <a:endParaRPr lang="en-US" dirty="0">
              <a:solidFill>
                <a:srgbClr val="9BBB59"/>
              </a:solidFill>
              <a:latin typeface="Calibri"/>
            </a:endParaRPr>
          </a:p>
          <a:p>
            <a:pPr algn="ctr" defTabSz="527517"/>
            <a:r>
              <a:rPr lang="en-US" dirty="0">
                <a:solidFill>
                  <a:srgbClr val="9BBB59"/>
                </a:solidFill>
                <a:latin typeface="Calibri"/>
              </a:rPr>
              <a:t>Provides operands to CPU</a:t>
            </a:r>
          </a:p>
          <a:p>
            <a:pPr algn="ctr" defTabSz="527517"/>
            <a:endParaRPr lang="en-US" dirty="0">
              <a:solidFill>
                <a:srgbClr val="9BBB59"/>
              </a:solidFill>
              <a:latin typeface="Calibri"/>
            </a:endParaRPr>
          </a:p>
          <a:p>
            <a:pPr algn="ctr" defTabSz="527517"/>
            <a:endParaRPr lang="en-US" dirty="0">
              <a:solidFill>
                <a:srgbClr val="9BBB59"/>
              </a:solidFill>
              <a:latin typeface="Calibri"/>
            </a:endParaRPr>
          </a:p>
          <a:p>
            <a:pPr algn="ctr" defTabSz="527517"/>
            <a:r>
              <a:rPr lang="en-US" b="1" dirty="0">
                <a:solidFill>
                  <a:srgbClr val="9BBB59"/>
                </a:solidFill>
                <a:latin typeface="Calibri"/>
              </a:rPr>
              <a:t>(*</a:t>
            </a:r>
            <a:r>
              <a:rPr lang="en-US" b="1" dirty="0" err="1">
                <a:solidFill>
                  <a:srgbClr val="9BBB59"/>
                </a:solidFill>
                <a:latin typeface="Calibri"/>
              </a:rPr>
              <a:t>fp</a:t>
            </a:r>
            <a:r>
              <a:rPr lang="en-US" b="1" dirty="0">
                <a:solidFill>
                  <a:srgbClr val="9BBB59"/>
                </a:solidFill>
                <a:latin typeface="Calibri"/>
              </a:rPr>
              <a:t>, size, sum, numbers[2])</a:t>
            </a:r>
          </a:p>
          <a:p>
            <a:pPr algn="ctr" defTabSz="527517"/>
            <a:endParaRPr lang="en-US" sz="1846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B86DB82-D8A2-4B78-BA09-210E5F459C00}"/>
              </a:ext>
            </a:extLst>
          </p:cNvPr>
          <p:cNvSpPr/>
          <p:nvPr/>
        </p:nvSpPr>
        <p:spPr>
          <a:xfrm>
            <a:off x="9518332" y="1281482"/>
            <a:ext cx="1863154" cy="3509523"/>
          </a:xfrm>
          <a:prstGeom prst="roundRect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b="1" dirty="0">
                <a:solidFill>
                  <a:srgbClr val="F79646"/>
                </a:solidFill>
                <a:latin typeface="Calibri"/>
              </a:rPr>
              <a:t>Storage</a:t>
            </a:r>
          </a:p>
          <a:p>
            <a:pPr algn="ctr" defTabSz="527517"/>
            <a:r>
              <a:rPr lang="en-US" sz="2000" b="1" dirty="0">
                <a:solidFill>
                  <a:srgbClr val="F79646"/>
                </a:solidFill>
                <a:latin typeface="Calibri"/>
              </a:rPr>
              <a:t>(HDD)</a:t>
            </a:r>
          </a:p>
          <a:p>
            <a:pPr algn="ctr" defTabSz="527517"/>
            <a:endParaRPr lang="en-US" dirty="0">
              <a:solidFill>
                <a:srgbClr val="F79646"/>
              </a:solidFill>
              <a:latin typeface="Calibri"/>
            </a:endParaRPr>
          </a:p>
          <a:p>
            <a:pPr algn="ctr" defTabSz="527517"/>
            <a:r>
              <a:rPr lang="en-US" dirty="0">
                <a:solidFill>
                  <a:srgbClr val="F79646"/>
                </a:solidFill>
                <a:latin typeface="Calibri"/>
              </a:rPr>
              <a:t>Provides file inputs and program code</a:t>
            </a:r>
          </a:p>
          <a:p>
            <a:pPr algn="ctr" defTabSz="527517"/>
            <a:endParaRPr lang="en-US" b="1" dirty="0">
              <a:solidFill>
                <a:srgbClr val="F79646"/>
              </a:solidFill>
              <a:latin typeface="Calibri"/>
            </a:endParaRPr>
          </a:p>
          <a:p>
            <a:pPr algn="ctr" defTabSz="527517"/>
            <a:endParaRPr lang="en-US" b="1" dirty="0">
              <a:solidFill>
                <a:srgbClr val="F79646"/>
              </a:solidFill>
              <a:latin typeface="Calibri"/>
            </a:endParaRPr>
          </a:p>
          <a:p>
            <a:pPr algn="ctr" defTabSz="527517"/>
            <a:r>
              <a:rPr lang="en-US" b="1" dirty="0">
                <a:solidFill>
                  <a:srgbClr val="F79646"/>
                </a:solidFill>
                <a:latin typeface="Calibri"/>
              </a:rPr>
              <a:t>(file.txt)</a:t>
            </a:r>
          </a:p>
          <a:p>
            <a:pPr algn="ctr" defTabSz="527517"/>
            <a:endParaRPr lang="en-US" dirty="0">
              <a:solidFill>
                <a:srgbClr val="F79646"/>
              </a:solidFill>
              <a:latin typeface="Calibri"/>
            </a:endParaRPr>
          </a:p>
          <a:p>
            <a:pPr algn="ctr" defTabSz="527517"/>
            <a:endParaRPr lang="en-US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09404-07FA-446D-977C-B54A36A5274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F7ABD-2FA1-44B0-9B8C-96312A2A2D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7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8672" grpId="0" animBg="1"/>
      <p:bldP spid="44" grpId="0" animBg="1"/>
      <p:bldP spid="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1: Direct Mapped</a:t>
            </a:r>
            <a:endParaRPr lang="en-AU" altLang="en-US" sz="4400" dirty="0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75BC3282-8D4A-40E0-9264-1EEE79F702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52C587C-2CF8-4A1C-B160-24335F4350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     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56847" y="2841165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10852" y="3492748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57313" y="2841165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2193470" y="2097191"/>
            <a:ext cx="2767202" cy="1404283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6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6942046" y="116155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6971D-6AEF-435A-BC49-01A10A6B1801}"/>
              </a:ext>
            </a:extLst>
          </p:cNvPr>
          <p:cNvSpPr txBox="1"/>
          <p:nvPr/>
        </p:nvSpPr>
        <p:spPr>
          <a:xfrm>
            <a:off x="4423436" y="4005290"/>
            <a:ext cx="161481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6 % 4 =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51F5AC-EB55-4EDB-ABB9-1762821F7E6A}"/>
              </a:ext>
            </a:extLst>
          </p:cNvPr>
          <p:cNvCxnSpPr>
            <a:cxnSpLocks/>
            <a:stCxn id="24" idx="0"/>
            <a:endCxn id="7" idx="2"/>
          </p:cNvCxnSpPr>
          <p:nvPr/>
        </p:nvCxnSpPr>
        <p:spPr>
          <a:xfrm flipV="1">
            <a:off x="5040589" y="4170867"/>
            <a:ext cx="1427340" cy="34663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DF023-50E3-4DA9-A432-2D40546EA901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FF1F966-625F-4702-B2AD-94362DA21BD4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669B53D-0FA6-498C-8150-08514CB04DEB}"/>
              </a:ext>
            </a:extLst>
          </p:cNvPr>
          <p:cNvGraphicFramePr>
            <a:graphicFrameLocks noGrp="1"/>
          </p:cNvGraphicFramePr>
          <p:nvPr/>
        </p:nvGraphicFramePr>
        <p:xfrm>
          <a:off x="6471626" y="2831991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356CBBDF-1AA2-4F58-9192-52142B3055C2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D752FC-396F-40B1-8D63-4DE6EA26C58B}"/>
              </a:ext>
            </a:extLst>
          </p:cNvPr>
          <p:cNvCxnSpPr>
            <a:cxnSpLocks/>
            <a:stCxn id="29" idx="4"/>
            <a:endCxn id="7" idx="0"/>
          </p:cNvCxnSpPr>
          <p:nvPr/>
        </p:nvCxnSpPr>
        <p:spPr>
          <a:xfrm>
            <a:off x="6465237" y="2467770"/>
            <a:ext cx="2692" cy="3733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2E80FF-4A4C-48BA-A9BE-0921363B046B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6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2DF7F36-5E85-43C7-865D-BD0273A190D4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402E4-02C7-4B9E-BEDC-6BDBDC68CC4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021F4-498C-4B25-BFE0-78763377C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0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1: Direct Mapped</a:t>
            </a:r>
            <a:endParaRPr lang="en-AU" altLang="en-US" sz="4400" dirty="0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15A5B1B-5AB2-43F3-8CE4-E772B0EA7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93711D5-8758-4C15-827A-76AB4874F4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     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28763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29433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380508" y="452876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2087037" y="2099730"/>
            <a:ext cx="2767202" cy="1404283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5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7272325" y="116155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DF023-50E3-4DA9-A432-2D40546EA901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2876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FF1F966-625F-4702-B2AD-94362DA21BD4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2876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EEAA740-CDA6-4AF8-8810-2A228310E08D}"/>
              </a:ext>
            </a:extLst>
          </p:cNvPr>
          <p:cNvGraphicFramePr>
            <a:graphicFrameLocks noGrp="1"/>
          </p:cNvGraphicFramePr>
          <p:nvPr/>
        </p:nvGraphicFramePr>
        <p:xfrm>
          <a:off x="5956844" y="2852429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4C7C361-443E-4A76-9D9E-156201DDE129}"/>
              </a:ext>
            </a:extLst>
          </p:cNvPr>
          <p:cNvSpPr txBox="1"/>
          <p:nvPr/>
        </p:nvSpPr>
        <p:spPr>
          <a:xfrm>
            <a:off x="4810849" y="3504012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04DC88F-7037-46B7-8A3D-94725AB2980B}"/>
              </a:ext>
            </a:extLst>
          </p:cNvPr>
          <p:cNvGraphicFramePr>
            <a:graphicFrameLocks noGrp="1"/>
          </p:cNvGraphicFramePr>
          <p:nvPr/>
        </p:nvGraphicFramePr>
        <p:xfrm>
          <a:off x="5957310" y="285242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A55523D-EA51-4E15-A2C9-8B9200EAC9C6}"/>
              </a:ext>
            </a:extLst>
          </p:cNvPr>
          <p:cNvGraphicFramePr>
            <a:graphicFrameLocks noGrp="1"/>
          </p:cNvGraphicFramePr>
          <p:nvPr/>
        </p:nvGraphicFramePr>
        <p:xfrm>
          <a:off x="6462446" y="2843255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Oval 34">
            <a:extLst>
              <a:ext uri="{FF2B5EF4-FFF2-40B4-BE49-F238E27FC236}">
                <a16:creationId xmlns:a16="http://schemas.microsoft.com/office/drawing/2014/main" id="{541F75BA-ECE3-40EB-ACCA-545A9596E78B}"/>
              </a:ext>
            </a:extLst>
          </p:cNvPr>
          <p:cNvSpPr/>
          <p:nvPr/>
        </p:nvSpPr>
        <p:spPr>
          <a:xfrm>
            <a:off x="5887238" y="1735892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DADFE8-6E22-4EBA-89D1-275BA45F61CA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>
          <a:xfrm>
            <a:off x="6465237" y="2479034"/>
            <a:ext cx="2689" cy="3733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13B9A2A-8075-48E9-9D0C-4EF797EDFC18}"/>
              </a:ext>
            </a:extLst>
          </p:cNvPr>
          <p:cNvSpPr txBox="1"/>
          <p:nvPr/>
        </p:nvSpPr>
        <p:spPr>
          <a:xfrm>
            <a:off x="6465237" y="2379179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5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5277C0E-D374-4D0C-98D6-F505430B6084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2876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68ADF9E-1BCA-4C4F-A8CE-25A2B082B8E6}"/>
              </a:ext>
            </a:extLst>
          </p:cNvPr>
          <p:cNvSpPr txBox="1"/>
          <p:nvPr/>
        </p:nvSpPr>
        <p:spPr>
          <a:xfrm>
            <a:off x="4137377" y="4016554"/>
            <a:ext cx="161481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5 % 4 = 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9F174C-01EC-4FA4-90C3-CDB54AE4B496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775278" y="4107727"/>
            <a:ext cx="1437572" cy="421036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84933703-288C-4A3D-BF41-8AF68472E998}"/>
              </a:ext>
            </a:extLst>
          </p:cNvPr>
          <p:cNvGraphicFramePr>
            <a:graphicFrameLocks noGrp="1"/>
          </p:cNvGraphicFramePr>
          <p:nvPr/>
        </p:nvGraphicFramePr>
        <p:xfrm>
          <a:off x="6217764" y="283937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30E48-057D-4DB1-8AA7-EF6B32597D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68629-8E62-4ADA-809F-F3F2D8C7D3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2: Fully-associative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42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E97089-EDC5-403A-8B25-F2C9B85639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    	    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8766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02770" y="3446875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3522706" y="3984875"/>
            <a:ext cx="2426526" cy="507189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49232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0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5953794" y="115719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 flipH="1">
            <a:off x="6459848" y="2467770"/>
            <a:ext cx="5389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0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7F0F8FE-424E-47F8-A2EC-904D89829AFC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C47632CA-50FD-4D9D-81C0-D5EC3CC97AC3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1F9BD-6316-49E9-8933-BBBE55E8C1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14FD3-67A4-4FF0-9D96-962EC852E7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4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2: Fully-associative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43</a:t>
            </a:fld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BB11E40-8B86-4B83-8ABF-D907DE8368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61246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15250" y="3446875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cxnSp>
        <p:nvCxnSpPr>
          <p:cNvPr id="12" name="Straight Arrow Connector 11"/>
          <p:cNvCxnSpPr>
            <a:cxnSpLocks/>
            <a:stCxn id="28" idx="0"/>
          </p:cNvCxnSpPr>
          <p:nvPr/>
        </p:nvCxnSpPr>
        <p:spPr>
          <a:xfrm flipV="1">
            <a:off x="5544616" y="3984877"/>
            <a:ext cx="677004" cy="532622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61712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8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6285672" y="115719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>
            <a:off x="6465237" y="2467770"/>
            <a:ext cx="7091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8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EB8127B-6548-4FEC-A255-89A66E9044C3}"/>
              </a:ext>
            </a:extLst>
          </p:cNvPr>
          <p:cNvGraphicFramePr>
            <a:graphicFrameLocks noGrp="1"/>
          </p:cNvGraphicFramePr>
          <p:nvPr/>
        </p:nvGraphicFramePr>
        <p:xfrm>
          <a:off x="6221620" y="27940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078298E-163A-4BAD-B6D3-22CAC866E1BC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EF2D344E-0282-45D2-8BBD-C48DB84B5F00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89D54-D17D-4A68-8FBB-33D1F86FE0A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5F053-8CF4-4FE4-B38F-5C6A07D1DB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5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2: Fully-associative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44</a:t>
            </a:fld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16C25F2-A8B0-41C6-8AAB-E0E56695FE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8766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02770" y="3446875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49232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0 is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C000"/>
                </a:solidFill>
                <a:sym typeface="Wingdings" panose="05000000000000000000" pitchFamily="2" charset="2"/>
              </a:rPr>
              <a:t>HIT</a:t>
            </a:r>
            <a:endParaRPr lang="en-US" sz="2077" b="1" dirty="0">
              <a:solidFill>
                <a:srgbClr val="FFC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6622679" y="115719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 flipH="1">
            <a:off x="6459848" y="2467770"/>
            <a:ext cx="5389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0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EB8127B-6548-4FEC-A255-89A66E9044C3}"/>
              </a:ext>
            </a:extLst>
          </p:cNvPr>
          <p:cNvGraphicFramePr>
            <a:graphicFrameLocks noGrp="1"/>
          </p:cNvGraphicFramePr>
          <p:nvPr/>
        </p:nvGraphicFramePr>
        <p:xfrm>
          <a:off x="6209140" y="27940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20E92D4-8B12-44B4-84CB-3AC8085F1076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577D076-A783-4D5E-8E2A-3C64A3A5165A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E1CF2B-E05F-497B-BB70-3E3DC20D93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804F2-6819-4094-B2D6-8B94BC5037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6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2: Fully-associative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45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2849C68-EE0D-4B6D-A125-0327CF6671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8761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02766" y="3446875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49227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6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6942046" y="115719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 flipH="1">
            <a:off x="6459843" y="2467770"/>
            <a:ext cx="5394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6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EB8127B-6548-4FEC-A255-89A66E9044C3}"/>
              </a:ext>
            </a:extLst>
          </p:cNvPr>
          <p:cNvGraphicFramePr>
            <a:graphicFrameLocks noGrp="1"/>
          </p:cNvGraphicFramePr>
          <p:nvPr/>
        </p:nvGraphicFramePr>
        <p:xfrm>
          <a:off x="6209136" y="27940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C44054B-7934-4C3B-B8A7-9D91993EFFFD}"/>
              </a:ext>
            </a:extLst>
          </p:cNvPr>
          <p:cNvGraphicFramePr>
            <a:graphicFrameLocks noGrp="1"/>
          </p:cNvGraphicFramePr>
          <p:nvPr/>
        </p:nvGraphicFramePr>
        <p:xfrm>
          <a:off x="6466402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F133A6-21C2-4889-9DF9-0B1A390B84C4}"/>
              </a:ext>
            </a:extLst>
          </p:cNvPr>
          <p:cNvCxnSpPr>
            <a:cxnSpLocks/>
            <a:stCxn id="29" idx="0"/>
            <a:endCxn id="7" idx="2"/>
          </p:cNvCxnSpPr>
          <p:nvPr/>
        </p:nvCxnSpPr>
        <p:spPr>
          <a:xfrm flipV="1">
            <a:off x="5040589" y="4124995"/>
            <a:ext cx="1419254" cy="392504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1B78436-CAA2-4D41-A658-70FB96F9E35E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8972112F-1701-4835-9196-D71E5F58FFCB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C9C4B-115C-477A-9EB1-86E44EF58E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63464-5074-41DF-8FB9-A23F07FC1C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1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2: Fully-associative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46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FDB3065-A63D-4FEC-A633-58C3291558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25468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26138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8766" y="2803262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02770" y="3454844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49232" y="2803262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37369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5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7288223" y="115719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32597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 flipH="1">
            <a:off x="6459848" y="2475739"/>
            <a:ext cx="5389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75884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5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25468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25468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25468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EB8127B-6548-4FEC-A255-89A66E9044C3}"/>
              </a:ext>
            </a:extLst>
          </p:cNvPr>
          <p:cNvGraphicFramePr>
            <a:graphicFrameLocks noGrp="1"/>
          </p:cNvGraphicFramePr>
          <p:nvPr/>
        </p:nvGraphicFramePr>
        <p:xfrm>
          <a:off x="6209140" y="2802036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C44054B-7934-4C3B-B8A7-9D91993EFFFD}"/>
              </a:ext>
            </a:extLst>
          </p:cNvPr>
          <p:cNvGraphicFramePr>
            <a:graphicFrameLocks noGrp="1"/>
          </p:cNvGraphicFramePr>
          <p:nvPr/>
        </p:nvGraphicFramePr>
        <p:xfrm>
          <a:off x="6466406" y="2803262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53EB4A8-52E6-4EDD-8108-38C2C62BB6FD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25468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406A87-C9BB-465B-9E8A-D6C461F3994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775278" y="4083727"/>
            <a:ext cx="1684566" cy="441741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01FEDA9-9FF2-4AFE-B9A6-5ECA157EBE6D}"/>
              </a:ext>
            </a:extLst>
          </p:cNvPr>
          <p:cNvGraphicFramePr>
            <a:graphicFrameLocks noGrp="1"/>
          </p:cNvGraphicFramePr>
          <p:nvPr/>
        </p:nvGraphicFramePr>
        <p:xfrm>
          <a:off x="6728040" y="2803262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B6BB8659-C8C6-42E0-809A-A4FF8C0C6679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CF8687-62F0-486A-A49E-F6C11E0391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E7B4E-C350-4E69-B893-0634996E62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2: Fully-associative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47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F0FC9FF-44F7-4512-B95E-AA88AB327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5, 4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8766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02770" y="3446875"/>
            <a:ext cx="140200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49232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4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7636718" y="116623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 flipH="1">
            <a:off x="6459848" y="2467770"/>
            <a:ext cx="5389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4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EB8127B-6548-4FEC-A255-89A66E9044C3}"/>
              </a:ext>
            </a:extLst>
          </p:cNvPr>
          <p:cNvGraphicFramePr>
            <a:graphicFrameLocks noGrp="1"/>
          </p:cNvGraphicFramePr>
          <p:nvPr/>
        </p:nvGraphicFramePr>
        <p:xfrm>
          <a:off x="6209140" y="27940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C44054B-7934-4C3B-B8A7-9D91993EFFFD}"/>
              </a:ext>
            </a:extLst>
          </p:cNvPr>
          <p:cNvGraphicFramePr>
            <a:graphicFrameLocks noGrp="1"/>
          </p:cNvGraphicFramePr>
          <p:nvPr/>
        </p:nvGraphicFramePr>
        <p:xfrm>
          <a:off x="6466406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53EB4A8-52E6-4EDD-8108-38C2C62BB6FD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406A87-C9BB-465B-9E8A-D6C461F39946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4519737" y="4045093"/>
            <a:ext cx="1621855" cy="480897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01FEDA9-9FF2-4AFE-B9A6-5ECA157EBE6D}"/>
              </a:ext>
            </a:extLst>
          </p:cNvPr>
          <p:cNvGraphicFramePr>
            <a:graphicFrameLocks noGrp="1"/>
          </p:cNvGraphicFramePr>
          <p:nvPr/>
        </p:nvGraphicFramePr>
        <p:xfrm>
          <a:off x="6728040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F0F2BC3-357D-41B1-9B58-02D2A9A350BB}"/>
              </a:ext>
            </a:extLst>
          </p:cNvPr>
          <p:cNvGraphicFramePr>
            <a:graphicFrameLocks noGrp="1"/>
          </p:cNvGraphicFramePr>
          <p:nvPr/>
        </p:nvGraphicFramePr>
        <p:xfrm>
          <a:off x="4391968" y="452598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MEM[4]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61D7649D-79E8-4EDE-831C-684634927B35}"/>
              </a:ext>
            </a:extLst>
          </p:cNvPr>
          <p:cNvSpPr/>
          <p:nvPr/>
        </p:nvSpPr>
        <p:spPr>
          <a:xfrm>
            <a:off x="7327869" y="1953979"/>
            <a:ext cx="2767202" cy="1209627"/>
          </a:xfrm>
          <a:prstGeom prst="wedgeEllipseCallout">
            <a:avLst>
              <a:gd name="adj1" fmla="val -59341"/>
              <a:gd name="adj2" fmla="val 84423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Cache is full</a:t>
            </a:r>
            <a:endParaRPr lang="en-US" sz="2077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FBBE3D-1728-4189-89D9-B64C4E3DE897}"/>
              </a:ext>
            </a:extLst>
          </p:cNvPr>
          <p:cNvSpPr txBox="1"/>
          <p:nvPr/>
        </p:nvSpPr>
        <p:spPr>
          <a:xfrm>
            <a:off x="7327869" y="3535603"/>
            <a:ext cx="436529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Evict MEM[8] (LRU: least recently used) </a:t>
            </a:r>
          </a:p>
          <a:p>
            <a:r>
              <a:rPr lang="en-US" sz="161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fetch MEM[4]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F0E0A4-679F-468B-8B1F-B6D2A4DD065B}"/>
              </a:ext>
            </a:extLst>
          </p:cNvPr>
          <p:cNvGraphicFramePr>
            <a:graphicFrameLocks noGrp="1"/>
          </p:cNvGraphicFramePr>
          <p:nvPr/>
        </p:nvGraphicFramePr>
        <p:xfrm>
          <a:off x="6209688" y="2792295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MEM[4]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Explosion: 14 Points 34">
            <a:extLst>
              <a:ext uri="{FF2B5EF4-FFF2-40B4-BE49-F238E27FC236}">
                <a16:creationId xmlns:a16="http://schemas.microsoft.com/office/drawing/2014/main" id="{6C20AB54-2BC6-4941-B9BA-942A39DEF105}"/>
              </a:ext>
            </a:extLst>
          </p:cNvPr>
          <p:cNvSpPr/>
          <p:nvPr/>
        </p:nvSpPr>
        <p:spPr>
          <a:xfrm>
            <a:off x="5755342" y="3520195"/>
            <a:ext cx="1428323" cy="327024"/>
          </a:xfrm>
          <a:prstGeom prst="irregularSeal2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 dirty="0"/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9CFF2AE0-4688-4F02-9D50-FD66367C8F17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9A6BB-8C5E-4E44-99D1-43916A7B28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B685C-492E-4805-AD51-A78AF2A78B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8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  <p:bldP spid="33" grpId="0" animBg="1"/>
      <p:bldP spid="34" grpId="0"/>
      <p:bldP spid="35" grpId="0" animBg="1"/>
      <p:bldP spid="3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3: 2-way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48</a:t>
            </a:fld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4C8F708-77C7-421B-A2A3-08406FD692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56847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220427" y="3861223"/>
            <a:ext cx="161481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0 % 2 = 0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3522706" y="3971008"/>
            <a:ext cx="2562917" cy="521056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57313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0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5917964" y="115719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>
            <a:off x="6465237" y="2467770"/>
            <a:ext cx="2692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0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8BB87B9-EE23-43C7-94E5-BBDE4AF5B592}"/>
              </a:ext>
            </a:extLst>
          </p:cNvPr>
          <p:cNvSpPr txBox="1"/>
          <p:nvPr/>
        </p:nvSpPr>
        <p:spPr>
          <a:xfrm>
            <a:off x="4937043" y="3367292"/>
            <a:ext cx="992579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Set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B762C096-8018-41E5-8E96-E84B98D81293}"/>
              </a:ext>
            </a:extLst>
          </p:cNvPr>
          <p:cNvSpPr/>
          <p:nvPr/>
        </p:nvSpPr>
        <p:spPr>
          <a:xfrm rot="5400000">
            <a:off x="6131694" y="3493069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64F7514-AFCA-4E56-A36E-C5078EF9D9BE}"/>
              </a:ext>
            </a:extLst>
          </p:cNvPr>
          <p:cNvSpPr/>
          <p:nvPr/>
        </p:nvSpPr>
        <p:spPr>
          <a:xfrm rot="5400000">
            <a:off x="6662743" y="3493066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6A6D17B-97FB-45DF-81A8-16F2759ED918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AB2DD14D-17AD-42C9-98A4-8FB43E18302A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357C33-8641-4FCA-81D4-01136E0F46F8}"/>
              </a:ext>
            </a:extLst>
          </p:cNvPr>
          <p:cNvSpPr txBox="1"/>
          <p:nvPr/>
        </p:nvSpPr>
        <p:spPr>
          <a:xfrm>
            <a:off x="7860928" y="1198492"/>
            <a:ext cx="3204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data will be in the cache after accessing this sequence?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7E93B-1B95-4083-8566-B5B717F86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9E2D8-5CA9-4B99-8E3A-7F587935AC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 animBg="1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3: 2-way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49</a:t>
            </a:fld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71379A-5478-42B8-A8CD-732887E72D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38497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09571" y="4083552"/>
            <a:ext cx="161481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8 % 2 = 0</a:t>
            </a:r>
          </a:p>
        </p:txBody>
      </p:sp>
      <p:cxnSp>
        <p:nvCxnSpPr>
          <p:cNvPr id="12" name="Straight Arrow Connector 11"/>
          <p:cNvCxnSpPr>
            <a:cxnSpLocks/>
            <a:stCxn id="28" idx="0"/>
          </p:cNvCxnSpPr>
          <p:nvPr/>
        </p:nvCxnSpPr>
        <p:spPr>
          <a:xfrm flipV="1">
            <a:off x="5544616" y="4003700"/>
            <a:ext cx="577705" cy="513800"/>
          </a:xfrm>
          <a:prstGeom prst="straightConnector1">
            <a:avLst/>
          </a:prstGeom>
          <a:ln w="12700">
            <a:solidFill>
              <a:srgbClr val="036DB7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38963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8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6270092" y="1161552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 flipH="1">
            <a:off x="6449579" y="2467770"/>
            <a:ext cx="15658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8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8BB87B9-EE23-43C7-94E5-BBDE4AF5B592}"/>
              </a:ext>
            </a:extLst>
          </p:cNvPr>
          <p:cNvSpPr txBox="1"/>
          <p:nvPr/>
        </p:nvSpPr>
        <p:spPr>
          <a:xfrm>
            <a:off x="4918693" y="3367292"/>
            <a:ext cx="992579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Set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B762C096-8018-41E5-8E96-E84B98D81293}"/>
              </a:ext>
            </a:extLst>
          </p:cNvPr>
          <p:cNvSpPr/>
          <p:nvPr/>
        </p:nvSpPr>
        <p:spPr>
          <a:xfrm rot="5400000">
            <a:off x="6113343" y="3493069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64F7514-AFCA-4E56-A36E-C5078EF9D9BE}"/>
              </a:ext>
            </a:extLst>
          </p:cNvPr>
          <p:cNvSpPr/>
          <p:nvPr/>
        </p:nvSpPr>
        <p:spPr>
          <a:xfrm rot="5400000">
            <a:off x="6644392" y="3493066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2FEBE81-B90B-4817-97CD-3863DABDCF33}"/>
              </a:ext>
            </a:extLst>
          </p:cNvPr>
          <p:cNvGraphicFramePr>
            <a:graphicFrameLocks noGrp="1"/>
          </p:cNvGraphicFramePr>
          <p:nvPr/>
        </p:nvGraphicFramePr>
        <p:xfrm>
          <a:off x="6198498" y="27940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347C837-9980-4F8F-A0DE-4A7D680EBF5E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12D53C6B-D918-4E5C-9929-F60100B181DD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9A89D1-0621-4535-B98A-AF56AF68D6D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59F3F-960A-42A8-BB91-3B0EF7AC0B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97F6-0E20-42A5-AF4E-77FDA383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" y="-105584"/>
            <a:ext cx="11934907" cy="870333"/>
          </a:xfrm>
        </p:spPr>
        <p:txBody>
          <a:bodyPr/>
          <a:lstStyle/>
          <a:p>
            <a:r>
              <a:rPr lang="en-US" sz="4400" dirty="0"/>
              <a:t>Memory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D2A0-A19E-4997-A627-746D2549A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FF91-D87E-437D-97F4-2D8DDDFD7E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5" y="593889"/>
            <a:ext cx="11934825" cy="5711661"/>
          </a:xfrm>
        </p:spPr>
        <p:txBody>
          <a:bodyPr>
            <a:normAutofit/>
          </a:bodyPr>
          <a:lstStyle/>
          <a:p>
            <a:r>
              <a:rPr lang="en-US" sz="2400" b="1" dirty="0"/>
              <a:t>On-chip Memories (Memories inside of CPU)</a:t>
            </a:r>
          </a:p>
          <a:p>
            <a:pPr lvl="1"/>
            <a:r>
              <a:rPr lang="en-US" sz="2000" dirty="0"/>
              <a:t>Register file, Caches</a:t>
            </a:r>
          </a:p>
          <a:p>
            <a:pPr lvl="1"/>
            <a:r>
              <a:rPr lang="en-US" sz="2000" dirty="0"/>
              <a:t>Small but Fast</a:t>
            </a:r>
          </a:p>
          <a:p>
            <a:endParaRPr lang="en-US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E11BCF-D5CA-4A85-9CF6-EDBEF2F5922B}"/>
              </a:ext>
            </a:extLst>
          </p:cNvPr>
          <p:cNvGrpSpPr/>
          <p:nvPr/>
        </p:nvGrpSpPr>
        <p:grpSpPr>
          <a:xfrm>
            <a:off x="1157734" y="1393770"/>
            <a:ext cx="5708825" cy="4689520"/>
            <a:chOff x="3823582" y="1484053"/>
            <a:chExt cx="4947648" cy="40642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EFB780-0C24-43C4-A0AA-B7EA69B583AD}"/>
                </a:ext>
              </a:extLst>
            </p:cNvPr>
            <p:cNvSpPr/>
            <p:nvPr/>
          </p:nvSpPr>
          <p:spPr>
            <a:xfrm>
              <a:off x="3823582" y="1856636"/>
              <a:ext cx="4719537" cy="3691668"/>
            </a:xfrm>
            <a:prstGeom prst="rect">
              <a:avLst/>
            </a:prstGeom>
            <a:noFill/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sz="2077" dirty="0"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AABD7E8-0E89-4741-B8CB-9018C9EFF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407" y="1484053"/>
              <a:ext cx="1122823" cy="84211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A7D11D8-5D45-4481-897B-A0715E14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689" y="2698753"/>
              <a:ext cx="4153184" cy="2666161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0D56-DE1E-4F0C-A09D-196ACD80242D}"/>
              </a:ext>
            </a:extLst>
          </p:cNvPr>
          <p:cNvSpPr/>
          <p:nvPr/>
        </p:nvSpPr>
        <p:spPr>
          <a:xfrm>
            <a:off x="3533751" y="3639974"/>
            <a:ext cx="620633" cy="1090542"/>
          </a:xfrm>
          <a:prstGeom prst="rect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3720DF-5EBA-47E7-91C0-BAE52D9F06B8}"/>
              </a:ext>
            </a:extLst>
          </p:cNvPr>
          <p:cNvSpPr txBox="1"/>
          <p:nvPr/>
        </p:nvSpPr>
        <p:spPr>
          <a:xfrm>
            <a:off x="3115662" y="2407688"/>
            <a:ext cx="142859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File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9F0A93-16D2-4CAE-9341-DF15E91FF440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3829960" y="2748551"/>
            <a:ext cx="14108" cy="891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D1BD7-EC54-4904-A1D8-DF1D75D246F7}"/>
              </a:ext>
            </a:extLst>
          </p:cNvPr>
          <p:cNvSpPr/>
          <p:nvPr/>
        </p:nvSpPr>
        <p:spPr>
          <a:xfrm>
            <a:off x="2170570" y="3724874"/>
            <a:ext cx="724814" cy="784268"/>
          </a:xfrm>
          <a:prstGeom prst="rect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919949-E80B-4186-9459-C595A13ACB54}"/>
              </a:ext>
            </a:extLst>
          </p:cNvPr>
          <p:cNvSpPr/>
          <p:nvPr/>
        </p:nvSpPr>
        <p:spPr>
          <a:xfrm>
            <a:off x="5130401" y="4249695"/>
            <a:ext cx="495772" cy="879800"/>
          </a:xfrm>
          <a:prstGeom prst="rect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41E4E-183C-41AF-A37F-A8013ABE7A8E}"/>
              </a:ext>
            </a:extLst>
          </p:cNvPr>
          <p:cNvSpPr txBox="1"/>
          <p:nvPr/>
        </p:nvSpPr>
        <p:spPr>
          <a:xfrm>
            <a:off x="1907582" y="2196591"/>
            <a:ext cx="1255472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52CB13-7791-4619-BC0F-06665B8291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2532977" y="2785983"/>
            <a:ext cx="2341" cy="9388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294AD6-639D-4160-B49B-455B30C9E0F8}"/>
              </a:ext>
            </a:extLst>
          </p:cNvPr>
          <p:cNvSpPr txBox="1"/>
          <p:nvPr/>
        </p:nvSpPr>
        <p:spPr>
          <a:xfrm>
            <a:off x="4983444" y="2155191"/>
            <a:ext cx="806631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365EAB-2389-40B6-A04B-7F8FAA646320}"/>
              </a:ext>
            </a:extLst>
          </p:cNvPr>
          <p:cNvCxnSpPr>
            <a:cxnSpLocks/>
            <a:stCxn id="21" idx="2"/>
            <a:endCxn id="18" idx="0"/>
          </p:cNvCxnSpPr>
          <p:nvPr/>
        </p:nvCxnSpPr>
        <p:spPr>
          <a:xfrm flipH="1">
            <a:off x="5378287" y="2744583"/>
            <a:ext cx="8473" cy="1505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9" descr="hard-disk-drive">
            <a:extLst>
              <a:ext uri="{FF2B5EF4-FFF2-40B4-BE49-F238E27FC236}">
                <a16:creationId xmlns:a16="http://schemas.microsoft.com/office/drawing/2014/main" id="{4095E71F-9E19-4E1D-963C-83EBFE53E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95" y="5173472"/>
            <a:ext cx="1771242" cy="99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F6EF23-50FA-4164-B507-77331A7680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391702" y="5504710"/>
            <a:ext cx="1888427" cy="494523"/>
          </a:xfrm>
          <a:prstGeom prst="rect">
            <a:avLst/>
          </a:prstGeom>
        </p:spPr>
      </p:pic>
      <p:sp>
        <p:nvSpPr>
          <p:cNvPr id="25" name="AutoShape 38">
            <a:extLst>
              <a:ext uri="{FF2B5EF4-FFF2-40B4-BE49-F238E27FC236}">
                <a16:creationId xmlns:a16="http://schemas.microsoft.com/office/drawing/2014/main" id="{39AED85C-0DE6-4F5F-AF7E-BC998B3B9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764" y="5474864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6" name="AutoShape 38">
            <a:extLst>
              <a:ext uri="{FF2B5EF4-FFF2-40B4-BE49-F238E27FC236}">
                <a16:creationId xmlns:a16="http://schemas.microsoft.com/office/drawing/2014/main" id="{6751B6AB-16D3-448E-B4D9-143338070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154" y="5431376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53AF9B-0733-48C2-A252-C6287977B1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1E4A4A-1EE3-4643-B055-B6B5820BDC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3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 animBg="1"/>
      <p:bldP spid="18" grpId="0" animBg="1"/>
      <p:bldP spid="19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3: 2-way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50</a:t>
            </a:fld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30EBA4C-8270-418A-AB75-15EFA1DD15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7672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48138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0 is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C000"/>
                </a:solidFill>
                <a:sym typeface="Wingdings" panose="05000000000000000000" pitchFamily="2" charset="2"/>
              </a:rPr>
              <a:t>HIT</a:t>
            </a:r>
            <a:endParaRPr lang="en-US" sz="2077" b="1" dirty="0">
              <a:solidFill>
                <a:srgbClr val="FFC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6621456" y="115719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 flipH="1">
            <a:off x="6458754" y="2467770"/>
            <a:ext cx="6483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0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8BB87B9-EE23-43C7-94E5-BBDE4AF5B592}"/>
              </a:ext>
            </a:extLst>
          </p:cNvPr>
          <p:cNvSpPr txBox="1"/>
          <p:nvPr/>
        </p:nvSpPr>
        <p:spPr>
          <a:xfrm>
            <a:off x="4927868" y="3367292"/>
            <a:ext cx="992579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Set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B762C096-8018-41E5-8E96-E84B98D81293}"/>
              </a:ext>
            </a:extLst>
          </p:cNvPr>
          <p:cNvSpPr/>
          <p:nvPr/>
        </p:nvSpPr>
        <p:spPr>
          <a:xfrm rot="5400000">
            <a:off x="6122518" y="3493069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64F7514-AFCA-4E56-A36E-C5078EF9D9BE}"/>
              </a:ext>
            </a:extLst>
          </p:cNvPr>
          <p:cNvSpPr/>
          <p:nvPr/>
        </p:nvSpPr>
        <p:spPr>
          <a:xfrm rot="5400000">
            <a:off x="6653568" y="3493066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2FEBE81-B90B-4817-97CD-3863DABDCF33}"/>
              </a:ext>
            </a:extLst>
          </p:cNvPr>
          <p:cNvGraphicFramePr>
            <a:graphicFrameLocks noGrp="1"/>
          </p:cNvGraphicFramePr>
          <p:nvPr/>
        </p:nvGraphicFramePr>
        <p:xfrm>
          <a:off x="6207674" y="27940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F3F632D-8E54-4D8E-AADD-2E910E99DB3C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4B8E7174-23E5-416E-9637-F33966054F17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3FE3E-1F21-4F64-96EC-CDDE3A1E18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129E4-00D7-4CF3-B1D3-2DE0978C36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3: 2-way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51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BFB49BA-0542-48CB-BB47-F8DEB963A7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8765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43804" y="3958051"/>
            <a:ext cx="161481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6 % 2 = 0</a:t>
            </a:r>
          </a:p>
        </p:txBody>
      </p:sp>
      <p:cxnSp>
        <p:nvCxnSpPr>
          <p:cNvPr id="12" name="Straight Arrow Connector 11"/>
          <p:cNvCxnSpPr>
            <a:cxnSpLocks/>
            <a:stCxn id="29" idx="0"/>
          </p:cNvCxnSpPr>
          <p:nvPr/>
        </p:nvCxnSpPr>
        <p:spPr>
          <a:xfrm flipV="1">
            <a:off x="5040589" y="3910901"/>
            <a:ext cx="1029256" cy="606599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CB3E16-E460-4918-8236-DFE53583511D}"/>
              </a:ext>
            </a:extLst>
          </p:cNvPr>
          <p:cNvGraphicFramePr>
            <a:graphicFrameLocks noGrp="1"/>
          </p:cNvGraphicFramePr>
          <p:nvPr/>
        </p:nvGraphicFramePr>
        <p:xfrm>
          <a:off x="5949231" y="2795293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6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6953909" y="116623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 flipH="1">
            <a:off x="6459847" y="2467770"/>
            <a:ext cx="5390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6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8BB87B9-EE23-43C7-94E5-BBDE4AF5B592}"/>
              </a:ext>
            </a:extLst>
          </p:cNvPr>
          <p:cNvSpPr txBox="1"/>
          <p:nvPr/>
        </p:nvSpPr>
        <p:spPr>
          <a:xfrm>
            <a:off x="4928961" y="3367292"/>
            <a:ext cx="992579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Set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B762C096-8018-41E5-8E96-E84B98D81293}"/>
              </a:ext>
            </a:extLst>
          </p:cNvPr>
          <p:cNvSpPr/>
          <p:nvPr/>
        </p:nvSpPr>
        <p:spPr>
          <a:xfrm rot="5400000">
            <a:off x="6123611" y="3493069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64F7514-AFCA-4E56-A36E-C5078EF9D9BE}"/>
              </a:ext>
            </a:extLst>
          </p:cNvPr>
          <p:cNvSpPr/>
          <p:nvPr/>
        </p:nvSpPr>
        <p:spPr>
          <a:xfrm rot="5400000">
            <a:off x="6654661" y="3493066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2FEBE81-B90B-4817-97CD-3863DABDCF33}"/>
              </a:ext>
            </a:extLst>
          </p:cNvPr>
          <p:cNvGraphicFramePr>
            <a:graphicFrameLocks noGrp="1"/>
          </p:cNvGraphicFramePr>
          <p:nvPr/>
        </p:nvGraphicFramePr>
        <p:xfrm>
          <a:off x="6208766" y="27940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5D4F96C-5C66-4B8B-95D9-0B3274CEA07B}"/>
              </a:ext>
            </a:extLst>
          </p:cNvPr>
          <p:cNvGraphicFramePr>
            <a:graphicFrameLocks noGrp="1"/>
          </p:cNvGraphicFramePr>
          <p:nvPr/>
        </p:nvGraphicFramePr>
        <p:xfrm>
          <a:off x="6205843" y="278720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8C28B817-3495-41AD-84DE-06664C25820B}"/>
              </a:ext>
            </a:extLst>
          </p:cNvPr>
          <p:cNvSpPr/>
          <p:nvPr/>
        </p:nvSpPr>
        <p:spPr>
          <a:xfrm>
            <a:off x="7488430" y="1872105"/>
            <a:ext cx="2767202" cy="1209627"/>
          </a:xfrm>
          <a:prstGeom prst="wedgeEllipseCallout">
            <a:avLst>
              <a:gd name="adj1" fmla="val -85343"/>
              <a:gd name="adj2" fmla="val 94843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Cache set 0 is full</a:t>
            </a:r>
            <a:endParaRPr lang="en-US" sz="2077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C11FBC-B286-42F4-B24F-51356B5E4471}"/>
              </a:ext>
            </a:extLst>
          </p:cNvPr>
          <p:cNvSpPr txBox="1"/>
          <p:nvPr/>
        </p:nvSpPr>
        <p:spPr>
          <a:xfrm>
            <a:off x="7249890" y="3439027"/>
            <a:ext cx="4365298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Evict MEM[8] (least recently accessed block) </a:t>
            </a:r>
          </a:p>
          <a:p>
            <a:r>
              <a:rPr lang="en-US" sz="161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fetch MEM[6]</a:t>
            </a:r>
          </a:p>
        </p:txBody>
      </p:sp>
      <p:sp>
        <p:nvSpPr>
          <p:cNvPr id="35" name="Explosion: 14 Points 34">
            <a:extLst>
              <a:ext uri="{FF2B5EF4-FFF2-40B4-BE49-F238E27FC236}">
                <a16:creationId xmlns:a16="http://schemas.microsoft.com/office/drawing/2014/main" id="{B6D502E4-66FF-4969-85DF-8FCF78F7271C}"/>
              </a:ext>
            </a:extLst>
          </p:cNvPr>
          <p:cNvSpPr/>
          <p:nvPr/>
        </p:nvSpPr>
        <p:spPr>
          <a:xfrm>
            <a:off x="5755343" y="3520195"/>
            <a:ext cx="908283" cy="327024"/>
          </a:xfrm>
          <a:prstGeom prst="irregularSeal2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 dirty="0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A4CF4A5-7220-4BE0-9807-F73123C278C7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E56C0B63-53D7-4E66-AEE9-3CDCFE5CA3D3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6C70F-B35F-4269-8356-2AD103BD14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BAB19-9250-42C2-B310-5199949AFB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1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5" grpId="0"/>
      <p:bldP spid="33" grpId="0" animBg="1"/>
      <p:bldP spid="34" grpId="0"/>
      <p:bldP spid="35" grpId="0" animBg="1"/>
      <p:bldP spid="35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Miss Example 3: 2-way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34E7E628-D8CE-DA44-BFF7-C4887CBB62DB}" type="slidenum">
              <a:rPr lang="en-US" smtClean="0"/>
              <a:t>52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5B84A55-10A6-4AF1-A0A2-9750E3F158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Memory block access sequence:	0, 8, 0, 6, 5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80508" y="4517499"/>
          <a:ext cx="6388525" cy="1695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4062" y="5218169"/>
            <a:ext cx="169975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Block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55005" y="2795293"/>
          <a:ext cx="1022164" cy="132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05508" marR="105508" marT="52754" marB="527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2B0AB01-554B-4F1D-B04E-980ADA45F17F}"/>
              </a:ext>
            </a:extLst>
          </p:cNvPr>
          <p:cNvSpPr/>
          <p:nvPr/>
        </p:nvSpPr>
        <p:spPr>
          <a:xfrm>
            <a:off x="1936368" y="2229400"/>
            <a:ext cx="2767202" cy="1209627"/>
          </a:xfrm>
          <a:prstGeom prst="wedgeEllipseCallout">
            <a:avLst>
              <a:gd name="adj1" fmla="val 56856"/>
              <a:gd name="adj2" fmla="val 40202"/>
            </a:avLst>
          </a:prstGeom>
          <a:solidFill>
            <a:srgbClr val="4BACC6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>
                <a:solidFill>
                  <a:schemeClr val="bg1"/>
                </a:solidFill>
              </a:rPr>
              <a:t>Memory block 5 is not in the cache </a:t>
            </a:r>
            <a:r>
              <a:rPr lang="en-US" sz="2077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77" b="1" dirty="0">
                <a:solidFill>
                  <a:srgbClr val="FFFF00"/>
                </a:solidFill>
                <a:sym typeface="Wingdings" panose="05000000000000000000" pitchFamily="2" charset="2"/>
              </a:rPr>
              <a:t>MISS</a:t>
            </a:r>
            <a:endParaRPr lang="en-US" sz="2077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AD465-67DA-4FA7-BAAC-E29B21C19A50}"/>
              </a:ext>
            </a:extLst>
          </p:cNvPr>
          <p:cNvSpPr/>
          <p:nvPr/>
        </p:nvSpPr>
        <p:spPr>
          <a:xfrm>
            <a:off x="7280272" y="1157193"/>
            <a:ext cx="284412" cy="395242"/>
          </a:xfrm>
          <a:prstGeom prst="rect">
            <a:avLst/>
          </a:prstGeom>
          <a:ln w="28575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1CC7EA-873F-4E31-A303-806AD59F55F8}"/>
              </a:ext>
            </a:extLst>
          </p:cNvPr>
          <p:cNvSpPr/>
          <p:nvPr/>
        </p:nvSpPr>
        <p:spPr>
          <a:xfrm>
            <a:off x="5887238" y="1724628"/>
            <a:ext cx="1155998" cy="743142"/>
          </a:xfrm>
          <a:prstGeom prst="ellips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77" dirty="0"/>
              <a:t>CPU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502A57-DE10-4CD2-93C5-8C97F28D0584}"/>
              </a:ext>
            </a:extLst>
          </p:cNvPr>
          <p:cNvCxnSpPr>
            <a:cxnSpLocks/>
            <a:stCxn id="20" idx="4"/>
            <a:endCxn id="7" idx="0"/>
          </p:cNvCxnSpPr>
          <p:nvPr/>
        </p:nvCxnSpPr>
        <p:spPr>
          <a:xfrm>
            <a:off x="6465237" y="2467770"/>
            <a:ext cx="850" cy="32752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1E6F-906E-448C-8759-8E077C157916}"/>
              </a:ext>
            </a:extLst>
          </p:cNvPr>
          <p:cNvSpPr txBox="1"/>
          <p:nvPr/>
        </p:nvSpPr>
        <p:spPr>
          <a:xfrm>
            <a:off x="6465237" y="2367915"/>
            <a:ext cx="9205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Read 5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16D3A42-BE55-47E0-AED0-D1B1EAAD9592}"/>
              </a:ext>
            </a:extLst>
          </p:cNvPr>
          <p:cNvGraphicFramePr>
            <a:graphicFrameLocks noGrp="1"/>
          </p:cNvGraphicFramePr>
          <p:nvPr/>
        </p:nvGraphicFramePr>
        <p:xfrm>
          <a:off x="3380508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E998A5-5AAF-438D-ABDA-BBCCBAF0B3F2}"/>
              </a:ext>
            </a:extLst>
          </p:cNvPr>
          <p:cNvGraphicFramePr>
            <a:graphicFrameLocks noGrp="1"/>
          </p:cNvGraphicFramePr>
          <p:nvPr/>
        </p:nvGraphicFramePr>
        <p:xfrm>
          <a:off x="5416846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MEM[8]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F9E0E3-B13E-4428-80E5-A26FE41268F5}"/>
              </a:ext>
            </a:extLst>
          </p:cNvPr>
          <p:cNvGraphicFramePr>
            <a:graphicFrameLocks noGrp="1"/>
          </p:cNvGraphicFramePr>
          <p:nvPr/>
        </p:nvGraphicFramePr>
        <p:xfrm>
          <a:off x="491281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8BB87B9-EE23-43C7-94E5-BBDE4AF5B592}"/>
              </a:ext>
            </a:extLst>
          </p:cNvPr>
          <p:cNvSpPr txBox="1"/>
          <p:nvPr/>
        </p:nvSpPr>
        <p:spPr>
          <a:xfrm>
            <a:off x="4935201" y="3367292"/>
            <a:ext cx="992579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Set no.</a:t>
            </a:r>
          </a:p>
          <a:p>
            <a:r>
              <a:rPr lang="en-US" sz="161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B762C096-8018-41E5-8E96-E84B98D81293}"/>
              </a:ext>
            </a:extLst>
          </p:cNvPr>
          <p:cNvSpPr/>
          <p:nvPr/>
        </p:nvSpPr>
        <p:spPr>
          <a:xfrm rot="5400000">
            <a:off x="6129851" y="3493069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64F7514-AFCA-4E56-A36E-C5078EF9D9BE}"/>
              </a:ext>
            </a:extLst>
          </p:cNvPr>
          <p:cNvSpPr/>
          <p:nvPr/>
        </p:nvSpPr>
        <p:spPr>
          <a:xfrm rot="5400000">
            <a:off x="6660901" y="3493066"/>
            <a:ext cx="105925" cy="465475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2FEBE81-B90B-4817-97CD-3863DABDCF33}"/>
              </a:ext>
            </a:extLst>
          </p:cNvPr>
          <p:cNvGraphicFramePr>
            <a:graphicFrameLocks noGrp="1"/>
          </p:cNvGraphicFramePr>
          <p:nvPr/>
        </p:nvGraphicFramePr>
        <p:xfrm>
          <a:off x="5951239" y="27940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MEM[0]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5D4F96C-5C66-4B8B-95D9-0B3274CEA07B}"/>
              </a:ext>
            </a:extLst>
          </p:cNvPr>
          <p:cNvGraphicFramePr>
            <a:graphicFrameLocks noGrp="1"/>
          </p:cNvGraphicFramePr>
          <p:nvPr/>
        </p:nvGraphicFramePr>
        <p:xfrm>
          <a:off x="6220089" y="2786802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MEM[6]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1FB0F72-DC2D-4377-925D-5A21E99E351B}"/>
              </a:ext>
            </a:extLst>
          </p:cNvPr>
          <p:cNvGraphicFramePr>
            <a:graphicFrameLocks noGrp="1"/>
          </p:cNvGraphicFramePr>
          <p:nvPr/>
        </p:nvGraphicFramePr>
        <p:xfrm>
          <a:off x="4647509" y="4517499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79D5B513-C6F5-4486-80E9-E86C7FDFDDAC}"/>
              </a:ext>
            </a:extLst>
          </p:cNvPr>
          <p:cNvSpPr txBox="1"/>
          <p:nvPr/>
        </p:nvSpPr>
        <p:spPr>
          <a:xfrm>
            <a:off x="4343804" y="3958051"/>
            <a:ext cx="161481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77" dirty="0">
                <a:solidFill>
                  <a:srgbClr val="0070C0"/>
                </a:solidFill>
              </a:rPr>
              <a:t>5 % 2 =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07DA09-7D4A-4A76-861E-51B12D881EEF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4775279" y="3971010"/>
            <a:ext cx="1828300" cy="546489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C35D5F1-C430-4233-8113-7922E6A04D07}"/>
              </a:ext>
            </a:extLst>
          </p:cNvPr>
          <p:cNvGraphicFramePr>
            <a:graphicFrameLocks noGrp="1"/>
          </p:cNvGraphicFramePr>
          <p:nvPr/>
        </p:nvGraphicFramePr>
        <p:xfrm>
          <a:off x="6475808" y="2787467"/>
          <a:ext cx="255541" cy="85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4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MEM[5]</a:t>
                      </a:r>
                    </a:p>
                  </a:txBody>
                  <a:tcPr marL="105508" marR="105508" marT="52754" marB="52754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BC485184-15E9-4C44-9ADF-C815A247E356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E7E628-D8CE-DA44-BFF7-C4887CBB62D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2BC55-24AA-4C91-8505-6C48FC9352F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DE474-A4B9-4531-A131-A23148CFB1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/>
      <p:bldP spid="3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Cache Miss Classification: The 3 C’s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3622E-9E8B-3345-A0BB-CC7097F8D5A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Compulsory (cold) Misses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On the 1</a:t>
            </a:r>
            <a:r>
              <a:rPr lang="en-US" sz="2000" baseline="30000" dirty="0"/>
              <a:t>st</a:t>
            </a:r>
            <a:r>
              <a:rPr lang="en-US" sz="2000" dirty="0"/>
              <a:t> reference to a block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Related to # blocks accessed by a code, not related to the configuration of a cache</a:t>
            </a:r>
          </a:p>
          <a:p>
            <a:pPr lvl="2"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b="1" dirty="0"/>
              <a:t>Capacity Misses</a:t>
            </a:r>
          </a:p>
          <a:p>
            <a:pPr lvl="1"/>
            <a:r>
              <a:rPr lang="en-US" sz="2000" dirty="0"/>
              <a:t>The program’s working set size exceeds the cache capacity</a:t>
            </a:r>
          </a:p>
          <a:p>
            <a:pPr lvl="2"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b="1" dirty="0"/>
              <a:t>Conflict Misses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Multiple memory blocks map to the same set in set-associative caches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6038-3DA9-4906-98A4-E2605DA1403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0B8EF-83CC-49A6-931B-0BB3CEB7F6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1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More Detailed Mapping Example</a:t>
            </a:r>
            <a:endParaRPr lang="en-AU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54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step: Find data block number that the word belongs to  </a:t>
            </a:r>
          </a:p>
        </p:txBody>
      </p:sp>
      <p:sp>
        <p:nvSpPr>
          <p:cNvPr id="6" name="Rectangle 106"/>
          <p:cNvSpPr>
            <a:spLocks noChangeArrowheads="1"/>
          </p:cNvSpPr>
          <p:nvPr/>
        </p:nvSpPr>
        <p:spPr bwMode="auto">
          <a:xfrm>
            <a:off x="2315616" y="4749407"/>
            <a:ext cx="5715000" cy="34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398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15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0x77FF1C68 = 0111 0111 1111 1111 0001 1100 0110 1000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8154" y="1839655"/>
            <a:ext cx="9091246" cy="23036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have a cache that has following configuration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Consists of 8 cache blocks (lines) 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data word is 4-byte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block is 32-byte (8 words per block)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Direct mapped</a:t>
            </a:r>
          </a:p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load a word from 0x77FF1C68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429293" y="4188129"/>
            <a:ext cx="3072134" cy="592311"/>
            <a:chOff x="5727521" y="3253194"/>
            <a:chExt cx="2662516" cy="51333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889180" y="3766530"/>
              <a:ext cx="19274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727521" y="3253194"/>
              <a:ext cx="2662516" cy="357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Offset within a data word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977418" y="3608592"/>
              <a:ext cx="0" cy="148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230439" y="5059756"/>
            <a:ext cx="2749342" cy="1241957"/>
            <a:chOff x="5555181" y="4008603"/>
            <a:chExt cx="2382763" cy="107636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555181" y="4008603"/>
              <a:ext cx="333999" cy="14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55181" y="4173882"/>
              <a:ext cx="2382763" cy="911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Each data word’s offset </a:t>
              </a:r>
            </a:p>
            <a:p>
              <a:r>
                <a:rPr lang="en-US" sz="2077" dirty="0">
                  <a:solidFill>
                    <a:schemeClr val="accent1"/>
                  </a:solidFill>
                </a:rPr>
                <a:t>within a block</a:t>
              </a:r>
            </a:p>
            <a:p>
              <a:r>
                <a:rPr lang="en-US" sz="2077" dirty="0">
                  <a:solidFill>
                    <a:schemeClr val="accent1"/>
                  </a:solidFill>
                </a:rPr>
                <a:t>(2</a:t>
              </a:r>
              <a:r>
                <a:rPr lang="en-US" sz="2077" baseline="30000" dirty="0">
                  <a:solidFill>
                    <a:schemeClr val="accent1"/>
                  </a:solidFill>
                </a:rPr>
                <a:t>nd</a:t>
              </a:r>
              <a:r>
                <a:rPr lang="en-US" sz="2077" dirty="0">
                  <a:solidFill>
                    <a:schemeClr val="accent1"/>
                  </a:solidFill>
                </a:rPr>
                <a:t> word in a block)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732168" y="4010079"/>
              <a:ext cx="0" cy="16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02067" y="5170726"/>
            <a:ext cx="3311769" cy="616521"/>
            <a:chOff x="2670591" y="4104779"/>
            <a:chExt cx="2870200" cy="5343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670591" y="4104779"/>
              <a:ext cx="2870200" cy="947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97484" y="4282055"/>
              <a:ext cx="1017223" cy="357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 dirty="0">
                  <a:solidFill>
                    <a:srgbClr val="FF0000"/>
                  </a:solidFill>
                </a:rPr>
                <a:t>Block no.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874471" y="4118252"/>
              <a:ext cx="0" cy="1638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51112"/>
              </p:ext>
            </p:extLst>
          </p:nvPr>
        </p:nvGraphicFramePr>
        <p:xfrm>
          <a:off x="8030616" y="2999371"/>
          <a:ext cx="1922584" cy="11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6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204266" y="2553369"/>
            <a:ext cx="154574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cache blocks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B3F1D-09FE-468E-A53B-84D20ADF5F6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0695A5-E735-4E4A-A81C-CA8262797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4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More Detailed Mapping Example</a:t>
            </a:r>
            <a:endParaRPr lang="en-AU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Map the block number to cache block number</a:t>
            </a:r>
          </a:p>
        </p:txBody>
      </p:sp>
      <p:sp>
        <p:nvSpPr>
          <p:cNvPr id="6" name="Rectangle 106"/>
          <p:cNvSpPr>
            <a:spLocks noChangeArrowheads="1"/>
          </p:cNvSpPr>
          <p:nvPr/>
        </p:nvSpPr>
        <p:spPr bwMode="auto">
          <a:xfrm>
            <a:off x="2315616" y="4749407"/>
            <a:ext cx="5715000" cy="34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398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15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0x77FF1C68 = 0111 0111 1111 1111 0001 1100 0110 1000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8154" y="1773669"/>
            <a:ext cx="9091246" cy="23036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have a cache that has following configuration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Consists of 8 cache blocks (lines) 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data word is 4-byte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block is 32-byte (8 words per block)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Direct mapped</a:t>
            </a:r>
          </a:p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load a word from 0x77FF1C68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429293" y="4219159"/>
            <a:ext cx="3072134" cy="561278"/>
            <a:chOff x="5727521" y="3280089"/>
            <a:chExt cx="2662516" cy="48644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889180" y="3766530"/>
              <a:ext cx="19274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727521" y="3280089"/>
              <a:ext cx="2662516" cy="357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Offset within a data word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977418" y="3608592"/>
              <a:ext cx="0" cy="148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230439" y="5059756"/>
            <a:ext cx="2749342" cy="1241957"/>
            <a:chOff x="5555181" y="4008603"/>
            <a:chExt cx="2382763" cy="107636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555181" y="4008603"/>
              <a:ext cx="333999" cy="14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55181" y="4173882"/>
              <a:ext cx="2382763" cy="911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Each data word’s offset </a:t>
              </a:r>
            </a:p>
            <a:p>
              <a:r>
                <a:rPr lang="en-US" sz="2077" dirty="0">
                  <a:solidFill>
                    <a:schemeClr val="accent1"/>
                  </a:solidFill>
                </a:rPr>
                <a:t>within a block</a:t>
              </a:r>
            </a:p>
            <a:p>
              <a:r>
                <a:rPr lang="en-US" sz="2077" dirty="0">
                  <a:solidFill>
                    <a:schemeClr val="accent1"/>
                  </a:solidFill>
                </a:rPr>
                <a:t>(2</a:t>
              </a:r>
              <a:r>
                <a:rPr lang="en-US" sz="2077" baseline="30000" dirty="0">
                  <a:solidFill>
                    <a:schemeClr val="accent1"/>
                  </a:solidFill>
                </a:rPr>
                <a:t>nd</a:t>
              </a:r>
              <a:r>
                <a:rPr lang="en-US" sz="2077" dirty="0">
                  <a:solidFill>
                    <a:schemeClr val="accent1"/>
                  </a:solidFill>
                </a:rPr>
                <a:t> word in a block)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732168" y="4010079"/>
              <a:ext cx="0" cy="16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02067" y="5170726"/>
            <a:ext cx="3311769" cy="616521"/>
            <a:chOff x="2670591" y="4104779"/>
            <a:chExt cx="2870200" cy="5343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670591" y="4104779"/>
              <a:ext cx="2870200" cy="94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97484" y="4282055"/>
              <a:ext cx="1017223" cy="357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Block no.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874471" y="4118252"/>
              <a:ext cx="0" cy="16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556725" y="5743350"/>
            <a:ext cx="2303259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>
                <a:solidFill>
                  <a:srgbClr val="FF0000"/>
                </a:solidFill>
              </a:rPr>
              <a:t>% 8 blocks</a:t>
            </a:r>
          </a:p>
          <a:p>
            <a:r>
              <a:rPr lang="en-US" sz="2077" dirty="0">
                <a:solidFill>
                  <a:srgbClr val="FF0000"/>
                </a:solidFill>
              </a:rPr>
              <a:t> = cache block no. 3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826098" y="5318135"/>
            <a:ext cx="385383" cy="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5400000" flipH="1" flipV="1">
            <a:off x="6436438" y="5707796"/>
            <a:ext cx="969830" cy="190509"/>
          </a:xfrm>
          <a:prstGeom prst="bentConnector3">
            <a:avLst>
              <a:gd name="adj1" fmla="val 938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99192"/>
              </p:ext>
            </p:extLst>
          </p:nvPr>
        </p:nvGraphicFramePr>
        <p:xfrm>
          <a:off x="8030616" y="2933385"/>
          <a:ext cx="1922584" cy="11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6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8204266" y="2487383"/>
            <a:ext cx="154574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cache blocks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671709"/>
              </p:ext>
            </p:extLst>
          </p:nvPr>
        </p:nvGraphicFramePr>
        <p:xfrm>
          <a:off x="8744349" y="2933382"/>
          <a:ext cx="240323" cy="76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9C09E-4193-4965-A866-A5A769C90E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42EF4D5-C48F-4C55-A53E-4476B52F9F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7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More Detailed Mapping Example</a:t>
            </a:r>
            <a:endParaRPr lang="en-AU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56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step: Calculate how many sets exist</a:t>
            </a:r>
          </a:p>
          <a:p>
            <a:pPr marL="0" indent="0">
              <a:buNone/>
            </a:pPr>
            <a:r>
              <a:rPr lang="en-US" sz="2400" dirty="0"/>
              <a:t>		8 blocks / 4 entries per set = 2 sets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8154" y="2353064"/>
            <a:ext cx="9091246" cy="23036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have a cache that has following configuration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Consists of 8 cache blocks (lines) 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data word is 4-byte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block is 32-byte (8 words per block)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4-way Set-Associative</a:t>
            </a:r>
          </a:p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load a word from 0x77FF1C68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548869"/>
              </p:ext>
            </p:extLst>
          </p:nvPr>
        </p:nvGraphicFramePr>
        <p:xfrm>
          <a:off x="8030616" y="3512780"/>
          <a:ext cx="1922584" cy="1267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369">
                <a:tc gridSpan="4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204266" y="3066778"/>
            <a:ext cx="154574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cache blocks</a:t>
            </a:r>
          </a:p>
        </p:txBody>
      </p:sp>
      <p:sp>
        <p:nvSpPr>
          <p:cNvPr id="22" name="Right Brace 21"/>
          <p:cNvSpPr/>
          <p:nvPr/>
        </p:nvSpPr>
        <p:spPr>
          <a:xfrm rot="5400000">
            <a:off x="8448146" y="4035402"/>
            <a:ext cx="105925" cy="940986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5" name="Right Brace 24"/>
          <p:cNvSpPr/>
          <p:nvPr/>
        </p:nvSpPr>
        <p:spPr>
          <a:xfrm rot="5400000">
            <a:off x="9429744" y="4049372"/>
            <a:ext cx="105925" cy="940986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30" name="TextBox 29"/>
          <p:cNvSpPr txBox="1"/>
          <p:nvPr/>
        </p:nvSpPr>
        <p:spPr>
          <a:xfrm>
            <a:off x="7213836" y="4392451"/>
            <a:ext cx="91903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set no.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577458"/>
              </p:ext>
            </p:extLst>
          </p:nvPr>
        </p:nvGraphicFramePr>
        <p:xfrm>
          <a:off x="8030616" y="3515472"/>
          <a:ext cx="1922584" cy="11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6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8204266" y="3069470"/>
            <a:ext cx="154574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cache blocks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310EA-BBAD-4552-AA2A-7699F08B29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73759-D006-484E-ACBD-0932EFF3D5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2" grpId="0" animBg="1"/>
      <p:bldP spid="25" grpId="0" animBg="1"/>
      <p:bldP spid="30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More Detailed Mapping Example</a:t>
            </a:r>
            <a:endParaRPr lang="en-AU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Find data block number that the word belongs to  </a:t>
            </a:r>
          </a:p>
        </p:txBody>
      </p:sp>
      <p:sp>
        <p:nvSpPr>
          <p:cNvPr id="6" name="Rectangle 106"/>
          <p:cNvSpPr>
            <a:spLocks noChangeArrowheads="1"/>
          </p:cNvSpPr>
          <p:nvPr/>
        </p:nvSpPr>
        <p:spPr bwMode="auto">
          <a:xfrm>
            <a:off x="2315616" y="4749407"/>
            <a:ext cx="5715000" cy="34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398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15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0x77FF1C68 = 0111 0111 1111 1111 0001 1100 0110 1000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8154" y="1782791"/>
            <a:ext cx="9091246" cy="23036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have a cache that has following configuration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Consists of 8 cache blocks (lines) 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data word is 4-byte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block is 32-byte (8 words per block)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4-way Set-Associative</a:t>
            </a:r>
          </a:p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load a word from 0x77FF1C68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429293" y="4188129"/>
            <a:ext cx="3072134" cy="592311"/>
            <a:chOff x="5727521" y="3253194"/>
            <a:chExt cx="2662516" cy="51333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889180" y="3766530"/>
              <a:ext cx="19274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727521" y="3253194"/>
              <a:ext cx="2662516" cy="357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Offset within a data word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977418" y="3608592"/>
              <a:ext cx="0" cy="148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230439" y="5059756"/>
            <a:ext cx="2749342" cy="1241957"/>
            <a:chOff x="5555181" y="4008603"/>
            <a:chExt cx="2382763" cy="107636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555181" y="4008603"/>
              <a:ext cx="333999" cy="14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55181" y="4173882"/>
              <a:ext cx="2382763" cy="911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Each data word’s offset </a:t>
              </a:r>
            </a:p>
            <a:p>
              <a:r>
                <a:rPr lang="en-US" sz="2077" dirty="0">
                  <a:solidFill>
                    <a:schemeClr val="accent1"/>
                  </a:solidFill>
                </a:rPr>
                <a:t>within a block</a:t>
              </a:r>
            </a:p>
            <a:p>
              <a:r>
                <a:rPr lang="en-US" sz="2077" dirty="0">
                  <a:solidFill>
                    <a:schemeClr val="accent1"/>
                  </a:solidFill>
                </a:rPr>
                <a:t>(2</a:t>
              </a:r>
              <a:r>
                <a:rPr lang="en-US" sz="2077" baseline="30000" dirty="0">
                  <a:solidFill>
                    <a:schemeClr val="accent1"/>
                  </a:solidFill>
                </a:rPr>
                <a:t>nd</a:t>
              </a:r>
              <a:r>
                <a:rPr lang="en-US" sz="2077" dirty="0">
                  <a:solidFill>
                    <a:schemeClr val="accent1"/>
                  </a:solidFill>
                </a:rPr>
                <a:t> word in a block)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732168" y="4010079"/>
              <a:ext cx="0" cy="16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02067" y="5170726"/>
            <a:ext cx="3311769" cy="616521"/>
            <a:chOff x="2670591" y="4104779"/>
            <a:chExt cx="2870200" cy="5343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670591" y="4104779"/>
              <a:ext cx="2870200" cy="947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97484" y="4282055"/>
              <a:ext cx="1017223" cy="357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 dirty="0">
                  <a:solidFill>
                    <a:srgbClr val="FF0000"/>
                  </a:solidFill>
                </a:rPr>
                <a:t>Block no.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874471" y="4118252"/>
              <a:ext cx="0" cy="1638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922917"/>
              </p:ext>
            </p:extLst>
          </p:nvPr>
        </p:nvGraphicFramePr>
        <p:xfrm>
          <a:off x="8030616" y="2942507"/>
          <a:ext cx="1922584" cy="1267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369">
                <a:tc gridSpan="4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204266" y="2496505"/>
            <a:ext cx="154574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cache blocks</a:t>
            </a:r>
          </a:p>
        </p:txBody>
      </p:sp>
      <p:sp>
        <p:nvSpPr>
          <p:cNvPr id="22" name="Right Brace 21"/>
          <p:cNvSpPr/>
          <p:nvPr/>
        </p:nvSpPr>
        <p:spPr>
          <a:xfrm rot="5400000">
            <a:off x="8448146" y="3465129"/>
            <a:ext cx="105925" cy="940986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25" name="Right Brace 24"/>
          <p:cNvSpPr/>
          <p:nvPr/>
        </p:nvSpPr>
        <p:spPr>
          <a:xfrm rot="5400000">
            <a:off x="9429744" y="3479099"/>
            <a:ext cx="105925" cy="940986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30" name="TextBox 29"/>
          <p:cNvSpPr txBox="1"/>
          <p:nvPr/>
        </p:nvSpPr>
        <p:spPr>
          <a:xfrm>
            <a:off x="7213836" y="3822178"/>
            <a:ext cx="91903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set no.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881A2-030F-4A29-B2DC-A800978F87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B9663-C679-4F61-8023-BA7C4A4ADF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7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More Detailed Mapping Example</a:t>
            </a:r>
            <a:endParaRPr lang="en-AU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step: Map the block number to cache block number</a:t>
            </a:r>
          </a:p>
        </p:txBody>
      </p:sp>
      <p:sp>
        <p:nvSpPr>
          <p:cNvPr id="6" name="Rectangle 106"/>
          <p:cNvSpPr>
            <a:spLocks noChangeArrowheads="1"/>
          </p:cNvSpPr>
          <p:nvPr/>
        </p:nvSpPr>
        <p:spPr bwMode="auto">
          <a:xfrm>
            <a:off x="2315616" y="4749407"/>
            <a:ext cx="5715000" cy="34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398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15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0x77FF1C68 = 0111 0111 1111 1111 0001 1100 0110 1000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8154" y="1707679"/>
            <a:ext cx="9091246" cy="23036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have a cache that has following configuration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Consists of 8 cache blocks (lines) 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data word is 4-byte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block is 32-byte (8 words per block)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4-way Set-Associative</a:t>
            </a:r>
          </a:p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load a word from 0x77FF1C68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429293" y="4219159"/>
            <a:ext cx="3072134" cy="561278"/>
            <a:chOff x="5727521" y="3280089"/>
            <a:chExt cx="2662516" cy="48644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889180" y="3766530"/>
              <a:ext cx="19274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727521" y="3280089"/>
              <a:ext cx="2662516" cy="357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Offset within a data word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977418" y="3608592"/>
              <a:ext cx="0" cy="1489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230439" y="5059756"/>
            <a:ext cx="2749342" cy="1241957"/>
            <a:chOff x="5555181" y="4008603"/>
            <a:chExt cx="2382763" cy="107636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555181" y="4008603"/>
              <a:ext cx="333999" cy="14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55181" y="4173882"/>
              <a:ext cx="2382763" cy="911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Each data word’s offset </a:t>
              </a:r>
            </a:p>
            <a:p>
              <a:r>
                <a:rPr lang="en-US" sz="2077" dirty="0">
                  <a:solidFill>
                    <a:schemeClr val="accent1"/>
                  </a:solidFill>
                </a:rPr>
                <a:t>within a block</a:t>
              </a:r>
            </a:p>
            <a:p>
              <a:r>
                <a:rPr lang="en-US" sz="2077" dirty="0">
                  <a:solidFill>
                    <a:schemeClr val="accent1"/>
                  </a:solidFill>
                </a:rPr>
                <a:t>(2</a:t>
              </a:r>
              <a:r>
                <a:rPr lang="en-US" sz="2077" baseline="30000" dirty="0">
                  <a:solidFill>
                    <a:schemeClr val="accent1"/>
                  </a:solidFill>
                </a:rPr>
                <a:t>nd</a:t>
              </a:r>
              <a:r>
                <a:rPr lang="en-US" sz="2077" dirty="0">
                  <a:solidFill>
                    <a:schemeClr val="accent1"/>
                  </a:solidFill>
                </a:rPr>
                <a:t> word in a block)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732168" y="4010079"/>
              <a:ext cx="0" cy="16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02067" y="5170726"/>
            <a:ext cx="3311769" cy="616521"/>
            <a:chOff x="2670591" y="4104779"/>
            <a:chExt cx="2870200" cy="53431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670591" y="4104779"/>
              <a:ext cx="2870200" cy="94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97484" y="4282055"/>
              <a:ext cx="1017223" cy="357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 dirty="0">
                  <a:solidFill>
                    <a:schemeClr val="accent1"/>
                  </a:solidFill>
                </a:rPr>
                <a:t>Block no.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874471" y="4118252"/>
              <a:ext cx="0" cy="16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556725" y="5743350"/>
            <a:ext cx="2303259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>
                <a:solidFill>
                  <a:srgbClr val="FF0000"/>
                </a:solidFill>
              </a:rPr>
              <a:t>% 2 sets</a:t>
            </a:r>
          </a:p>
          <a:p>
            <a:r>
              <a:rPr lang="en-US" sz="2077" dirty="0">
                <a:solidFill>
                  <a:srgbClr val="FF0000"/>
                </a:solidFill>
              </a:rPr>
              <a:t> = cache block no. 1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7109702" y="5316543"/>
            <a:ext cx="101780" cy="32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5400000" flipH="1" flipV="1">
            <a:off x="6504016" y="5631576"/>
            <a:ext cx="968128" cy="344653"/>
          </a:xfrm>
          <a:prstGeom prst="bentConnector3">
            <a:avLst>
              <a:gd name="adj1" fmla="val -217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93028"/>
              </p:ext>
            </p:extLst>
          </p:nvPr>
        </p:nvGraphicFramePr>
        <p:xfrm>
          <a:off x="8030616" y="2867395"/>
          <a:ext cx="1922584" cy="1267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369">
                <a:tc gridSpan="4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8204266" y="2421393"/>
            <a:ext cx="154574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cache blocks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8448146" y="3390017"/>
            <a:ext cx="105925" cy="940986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35" name="Right Brace 34"/>
          <p:cNvSpPr/>
          <p:nvPr/>
        </p:nvSpPr>
        <p:spPr>
          <a:xfrm rot="5400000">
            <a:off x="9429744" y="3403987"/>
            <a:ext cx="105925" cy="940986"/>
          </a:xfrm>
          <a:prstGeom prst="rightBrace">
            <a:avLst>
              <a:gd name="adj1" fmla="val 45833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36" name="TextBox 35"/>
          <p:cNvSpPr txBox="1"/>
          <p:nvPr/>
        </p:nvSpPr>
        <p:spPr>
          <a:xfrm>
            <a:off x="7213836" y="3747066"/>
            <a:ext cx="91903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set no.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78386"/>
              </p:ext>
            </p:extLst>
          </p:nvPr>
        </p:nvGraphicFramePr>
        <p:xfrm>
          <a:off x="9234169" y="2874769"/>
          <a:ext cx="240323" cy="76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val Callout 12"/>
          <p:cNvSpPr/>
          <p:nvPr/>
        </p:nvSpPr>
        <p:spPr>
          <a:xfrm>
            <a:off x="8204266" y="1516226"/>
            <a:ext cx="2639580" cy="905168"/>
          </a:xfrm>
          <a:prstGeom prst="wedgeEllipseCallou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pick any available block within set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0A81-694C-4443-9DC8-1C72A8522D3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60C34DE-ED34-44F5-A853-51067C9DAB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0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More Detailed Mapping Example</a:t>
            </a:r>
            <a:endParaRPr lang="en-AU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59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and all step: Find any available cache block and map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8154" y="1839655"/>
            <a:ext cx="9091246" cy="23036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have a cache that has following configuration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Consists of 8 cache blocks (lines) 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data word is 4-byte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block is 32-byte (8 words per block)</a:t>
            </a:r>
          </a:p>
          <a:p>
            <a:pPr marL="857216" lvl="1" indent="-329698">
              <a:spcBef>
                <a:spcPct val="20000"/>
              </a:spcBef>
              <a:buFont typeface="Arial"/>
              <a:buChar char="–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Fully-Associative</a:t>
            </a:r>
          </a:p>
          <a:p>
            <a:pPr marL="395638" indent="-395638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We load a word from 0x77FF1C68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160649"/>
              </p:ext>
            </p:extLst>
          </p:nvPr>
        </p:nvGraphicFramePr>
        <p:xfrm>
          <a:off x="8030616" y="2999371"/>
          <a:ext cx="1922584" cy="11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6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8204266" y="2553369"/>
            <a:ext cx="154574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/>
              <a:t>cache blocks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43651"/>
              </p:ext>
            </p:extLst>
          </p:nvPr>
        </p:nvGraphicFramePr>
        <p:xfrm>
          <a:off x="9229915" y="2999371"/>
          <a:ext cx="240323" cy="76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5868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5508" marR="105508" marT="52754" marB="5275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Oval Callout 34"/>
          <p:cNvSpPr/>
          <p:nvPr/>
        </p:nvSpPr>
        <p:spPr>
          <a:xfrm>
            <a:off x="8204266" y="1648202"/>
            <a:ext cx="2639580" cy="905168"/>
          </a:xfrm>
          <a:prstGeom prst="wedgeEllipseCallou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pick any available block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F79E8-395C-47BA-85CD-11C74BEFF4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86C80-805D-446B-893D-304CA46E3D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5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97F6-0E20-42A5-AF4E-77FDA383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" y="-181000"/>
            <a:ext cx="11934907" cy="870333"/>
          </a:xfrm>
        </p:spPr>
        <p:txBody>
          <a:bodyPr/>
          <a:lstStyle/>
          <a:p>
            <a:r>
              <a:rPr lang="en-US" sz="4400" dirty="0"/>
              <a:t>Memory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D2A0-A19E-4997-A627-746D2549A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FF91-D87E-437D-97F4-2D8DDDFD7E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5" y="686113"/>
            <a:ext cx="11934825" cy="5619437"/>
          </a:xfrm>
        </p:spPr>
        <p:txBody>
          <a:bodyPr>
            <a:normAutofit/>
          </a:bodyPr>
          <a:lstStyle/>
          <a:p>
            <a:r>
              <a:rPr lang="en-US" sz="2400" b="1" dirty="0"/>
              <a:t>Off-chip Memories (Memories outside CPU)</a:t>
            </a:r>
          </a:p>
          <a:p>
            <a:pPr lvl="1"/>
            <a:r>
              <a:rPr lang="en-US" sz="2000" dirty="0"/>
              <a:t>System Memory, Storage</a:t>
            </a:r>
          </a:p>
          <a:p>
            <a:pPr lvl="1"/>
            <a:r>
              <a:rPr lang="en-US" sz="2000" dirty="0"/>
              <a:t>Large but Slow</a:t>
            </a:r>
          </a:p>
          <a:p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409D92-9411-4790-9171-263A1B0CA771}"/>
              </a:ext>
            </a:extLst>
          </p:cNvPr>
          <p:cNvSpPr txBox="1"/>
          <p:nvPr/>
        </p:nvSpPr>
        <p:spPr>
          <a:xfrm>
            <a:off x="7050791" y="3411114"/>
            <a:ext cx="195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Memory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AF3A1F-C401-42EB-9602-DF007B62FAA1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8019510" y="3780446"/>
            <a:ext cx="8472" cy="11309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1E9727-18AF-40AA-9D41-7ACEE03BF8A7}"/>
              </a:ext>
            </a:extLst>
          </p:cNvPr>
          <p:cNvSpPr txBox="1"/>
          <p:nvPr/>
        </p:nvSpPr>
        <p:spPr>
          <a:xfrm>
            <a:off x="9894524" y="3443148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C923A7-7B68-4D91-AF86-0E5BE63B3129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10407996" y="3812480"/>
            <a:ext cx="8467" cy="11084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hard-disk-drive">
            <a:extLst>
              <a:ext uri="{FF2B5EF4-FFF2-40B4-BE49-F238E27FC236}">
                <a16:creationId xmlns:a16="http://schemas.microsoft.com/office/drawing/2014/main" id="{02E0890C-C2FB-48DB-BFFD-35AEC4DD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95" y="5173472"/>
            <a:ext cx="1771242" cy="99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41617-863B-4870-A6A1-CAF1CA36FD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391702" y="5504710"/>
            <a:ext cx="1888427" cy="494523"/>
          </a:xfrm>
          <a:prstGeom prst="rect">
            <a:avLst/>
          </a:prstGeom>
        </p:spPr>
      </p:pic>
      <p:sp>
        <p:nvSpPr>
          <p:cNvPr id="8" name="AutoShape 38">
            <a:extLst>
              <a:ext uri="{FF2B5EF4-FFF2-40B4-BE49-F238E27FC236}">
                <a16:creationId xmlns:a16="http://schemas.microsoft.com/office/drawing/2014/main" id="{A15F0639-9E26-474E-A435-51FB413A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764" y="5474864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AutoShape 38">
            <a:extLst>
              <a:ext uri="{FF2B5EF4-FFF2-40B4-BE49-F238E27FC236}">
                <a16:creationId xmlns:a16="http://schemas.microsoft.com/office/drawing/2014/main" id="{AE544A54-11B7-4F91-B2B4-1A5B801A9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154" y="5431376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2C5886-8D91-4753-A488-F13F450D6C27}"/>
              </a:ext>
            </a:extLst>
          </p:cNvPr>
          <p:cNvGrpSpPr/>
          <p:nvPr/>
        </p:nvGrpSpPr>
        <p:grpSpPr>
          <a:xfrm>
            <a:off x="1157734" y="1393770"/>
            <a:ext cx="5708825" cy="4689520"/>
            <a:chOff x="3823582" y="1484053"/>
            <a:chExt cx="4947648" cy="406425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090862-52F9-467C-A3B6-F5EE78BDFFFD}"/>
                </a:ext>
              </a:extLst>
            </p:cNvPr>
            <p:cNvSpPr/>
            <p:nvPr/>
          </p:nvSpPr>
          <p:spPr>
            <a:xfrm>
              <a:off x="3823582" y="1856636"/>
              <a:ext cx="4719537" cy="3691668"/>
            </a:xfrm>
            <a:prstGeom prst="rect">
              <a:avLst/>
            </a:prstGeom>
            <a:noFill/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sz="2077" dirty="0"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07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66693E2-EBA0-42F9-B493-4DCFAC3D8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407" y="1484053"/>
              <a:ext cx="1122823" cy="8421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DEE1273-A8D5-4C38-9EC9-B1D1F5704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8689" y="2698753"/>
              <a:ext cx="4153184" cy="2666161"/>
            </a:xfrm>
            <a:prstGeom prst="rect">
              <a:avLst/>
            </a:prstGeom>
          </p:spPr>
        </p:pic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8E424-D0F0-407E-9D37-1FF6002F63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5BFFF52-A70A-439B-ACFE-DDF7AC1640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9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Cache Replacement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E86DA3AD-DB07-43DC-A679-2DF18C5136D2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16589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altLang="en-US" sz="2400" b="1" dirty="0"/>
              <a:t>When loading a new block (on miss), if the cache is already full, which block should be replaced (in the set)?</a:t>
            </a:r>
            <a:endParaRPr lang="en-US" altLang="en-US" sz="2308" dirty="0"/>
          </a:p>
          <a:p>
            <a:pPr lvl="1"/>
            <a:r>
              <a:rPr lang="en-US" altLang="en-US" sz="1939" dirty="0"/>
              <a:t>Random: </a:t>
            </a:r>
            <a:r>
              <a:rPr lang="en-US" altLang="en-US" sz="2000" dirty="0"/>
              <a:t>Replace a randomly chosen line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1939" dirty="0"/>
              <a:t>FIFO: </a:t>
            </a:r>
            <a:r>
              <a:rPr lang="en-US" altLang="en-US" sz="2000" dirty="0"/>
              <a:t>Replace the oldest line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1939" dirty="0"/>
              <a:t>LRU (Least Recently Used): </a:t>
            </a:r>
            <a:r>
              <a:rPr lang="en-US" altLang="en-US" sz="2000" dirty="0"/>
              <a:t>Replace the least recently used line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Many others: Round Robin, LIFO, MRU, etc..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0B7B7-6F7C-4E8E-A547-AAE76EB17B2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35F6A-C3B1-41B0-AF0B-514E0A47B6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LRU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configuration:</a:t>
            </a:r>
          </a:p>
          <a:p>
            <a:pPr lvl="1"/>
            <a:r>
              <a:rPr lang="en-US" sz="2000" dirty="0"/>
              <a:t>Size: 4 blocks</a:t>
            </a:r>
          </a:p>
          <a:p>
            <a:pPr lvl="1"/>
            <a:r>
              <a:rPr lang="en-US" sz="2000" dirty="0"/>
              <a:t>Mapping: fully-associative</a:t>
            </a:r>
          </a:p>
          <a:p>
            <a:pPr lvl="1"/>
            <a:r>
              <a:rPr lang="en-US" sz="2000" dirty="0"/>
              <a:t>Replacement: LRU</a:t>
            </a:r>
          </a:p>
          <a:p>
            <a:pPr lvl="0"/>
            <a:r>
              <a:rPr lang="en-US" sz="2000" b="1" dirty="0"/>
              <a:t>Mem access sequence: (</a:t>
            </a:r>
            <a:r>
              <a:rPr lang="en-US" sz="2000" b="1" dirty="0">
                <a:solidFill>
                  <a:prstClr val="black"/>
                </a:solidFill>
              </a:rPr>
              <a:t>each character indicates a block address)</a:t>
            </a:r>
          </a:p>
          <a:p>
            <a:pPr lvl="1"/>
            <a:r>
              <a:rPr lang="en-US" sz="2000" dirty="0"/>
              <a:t>ABCDCDECG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4813" y="3558810"/>
          <a:ext cx="6562367" cy="2764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Accesses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974">
                <a:tc rowSpan="4">
                  <a:txBody>
                    <a:bodyPr/>
                    <a:lstStyle/>
                    <a:p>
                      <a:r>
                        <a:rPr lang="en-US" sz="2000" dirty="0"/>
                        <a:t>priority order</a:t>
                      </a:r>
                    </a:p>
                    <a:p>
                      <a:r>
                        <a:rPr lang="en-US" sz="2000" dirty="0"/>
                        <a:t>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(MRU)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cache miss</a:t>
                      </a:r>
                    </a:p>
                  </a:txBody>
                  <a:tcPr marL="105508" marR="105508" marT="52754" marB="52754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C20868-6D3D-45E7-9A4F-EAD4DF95D33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AF8AA7-576E-4C8B-8948-51C90AA494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LRU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C6D44E-0681-4EFA-AE34-7C293E020B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configuration:</a:t>
            </a:r>
          </a:p>
          <a:p>
            <a:pPr lvl="1"/>
            <a:r>
              <a:rPr lang="en-US" sz="2000" dirty="0"/>
              <a:t>Size: 4 blocks</a:t>
            </a:r>
          </a:p>
          <a:p>
            <a:pPr lvl="1"/>
            <a:r>
              <a:rPr lang="en-US" sz="2000" dirty="0"/>
              <a:t>Mapping: fully-associative</a:t>
            </a:r>
          </a:p>
          <a:p>
            <a:pPr lvl="1"/>
            <a:r>
              <a:rPr lang="en-US" sz="2000" dirty="0"/>
              <a:t>Replacement: LRU</a:t>
            </a:r>
          </a:p>
          <a:p>
            <a:pPr lvl="0"/>
            <a:r>
              <a:rPr lang="en-US" sz="2000" b="1" dirty="0"/>
              <a:t>Mem access sequence: (</a:t>
            </a:r>
            <a:r>
              <a:rPr lang="en-US" sz="2000" b="1" dirty="0">
                <a:solidFill>
                  <a:prstClr val="black"/>
                </a:solidFill>
              </a:rPr>
              <a:t>each character indicates a block address)</a:t>
            </a:r>
          </a:p>
          <a:p>
            <a:pPr lvl="1"/>
            <a:r>
              <a:rPr lang="en-US" sz="2000" dirty="0"/>
              <a:t>ABCDCDECG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4813" y="3558810"/>
          <a:ext cx="6562367" cy="2764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Accesses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 sz="2000" dirty="0"/>
                        <a:t>priority order</a:t>
                      </a:r>
                    </a:p>
                    <a:p>
                      <a:r>
                        <a:rPr lang="en-US" sz="2000" dirty="0"/>
                        <a:t>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(MRU)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cache miss</a:t>
                      </a:r>
                    </a:p>
                  </a:txBody>
                  <a:tcPr marL="105508" marR="105508" marT="52754" marB="52754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9537C-10BB-483A-A60F-A9C7EE25B1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62D8B-0CFD-4F15-ADAF-2BF3431F01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45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LRU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B1A5CE-9864-46EE-B30A-879B2974A7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configuration:</a:t>
            </a:r>
          </a:p>
          <a:p>
            <a:pPr lvl="1"/>
            <a:r>
              <a:rPr lang="en-US" sz="2000" dirty="0"/>
              <a:t>Size: 4 blocks</a:t>
            </a:r>
          </a:p>
          <a:p>
            <a:pPr lvl="1"/>
            <a:r>
              <a:rPr lang="en-US" sz="2000" dirty="0"/>
              <a:t>Mapping: fully-associative</a:t>
            </a:r>
          </a:p>
          <a:p>
            <a:pPr lvl="1"/>
            <a:r>
              <a:rPr lang="en-US" sz="2000" dirty="0"/>
              <a:t>Replacement: LRU</a:t>
            </a:r>
          </a:p>
          <a:p>
            <a:pPr lvl="0"/>
            <a:r>
              <a:rPr lang="en-US" sz="2000" b="1" dirty="0"/>
              <a:t>Mem access sequence: (</a:t>
            </a:r>
            <a:r>
              <a:rPr lang="en-US" sz="2000" b="1" dirty="0">
                <a:solidFill>
                  <a:prstClr val="black"/>
                </a:solidFill>
              </a:rPr>
              <a:t>each character indicates a block address)</a:t>
            </a:r>
          </a:p>
          <a:p>
            <a:pPr lvl="1"/>
            <a:r>
              <a:rPr lang="en-US" sz="2000" dirty="0"/>
              <a:t>ABCDCDECG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4813" y="3558810"/>
          <a:ext cx="6562367" cy="2764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Accesses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59">
                <a:tc rowSpan="4">
                  <a:txBody>
                    <a:bodyPr/>
                    <a:lstStyle/>
                    <a:p>
                      <a:r>
                        <a:rPr lang="en-US" sz="2000" dirty="0"/>
                        <a:t>priority order</a:t>
                      </a:r>
                    </a:p>
                    <a:p>
                      <a:r>
                        <a:rPr lang="en-US" sz="2000" dirty="0"/>
                        <a:t>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(MRU)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cache miss</a:t>
                      </a:r>
                    </a:p>
                  </a:txBody>
                  <a:tcPr marL="105508" marR="105508" marT="52754" marB="52754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E3B43-E97F-47CF-AEC6-4685D82C35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2A527-F210-4B41-BF30-EE8CCE9AB8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11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LRU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859B2-BB7D-4B75-96C5-9CC9A289ED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configuration:</a:t>
            </a:r>
          </a:p>
          <a:p>
            <a:pPr lvl="1"/>
            <a:r>
              <a:rPr lang="en-US" sz="2000" dirty="0"/>
              <a:t>Size: 4 blocks</a:t>
            </a:r>
          </a:p>
          <a:p>
            <a:pPr lvl="1"/>
            <a:r>
              <a:rPr lang="en-US" sz="2000" dirty="0"/>
              <a:t>Mapping: fully-associative</a:t>
            </a:r>
          </a:p>
          <a:p>
            <a:pPr lvl="1"/>
            <a:r>
              <a:rPr lang="en-US" sz="2000" dirty="0"/>
              <a:t>Replacement: LRU</a:t>
            </a:r>
          </a:p>
          <a:p>
            <a:pPr lvl="0"/>
            <a:r>
              <a:rPr lang="en-US" sz="2000" b="1" dirty="0"/>
              <a:t>Mem access sequence: (</a:t>
            </a:r>
            <a:r>
              <a:rPr lang="en-US" sz="2000" b="1" dirty="0">
                <a:solidFill>
                  <a:prstClr val="black"/>
                </a:solidFill>
              </a:rPr>
              <a:t>each character indicates a block address)</a:t>
            </a:r>
          </a:p>
          <a:p>
            <a:pPr lvl="1"/>
            <a:r>
              <a:rPr lang="en-US" sz="2000" dirty="0"/>
              <a:t>ABCDCDECG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4813" y="3558810"/>
          <a:ext cx="6562367" cy="2764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Accesses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 sz="2000" dirty="0"/>
                        <a:t>priority order</a:t>
                      </a:r>
                    </a:p>
                    <a:p>
                      <a:r>
                        <a:rPr lang="en-US" sz="2000" dirty="0"/>
                        <a:t>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(MRU)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cache miss</a:t>
                      </a:r>
                    </a:p>
                  </a:txBody>
                  <a:tcPr marL="105508" marR="105508" marT="52754" marB="52754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1DE0F-F780-4CAB-B202-3D1B0BE5FB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FEAE5-BF1E-4589-86B6-0DF1AAE489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86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LRU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568D15-C2D9-4B5F-877B-4B3457AAC0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configuration:</a:t>
            </a:r>
          </a:p>
          <a:p>
            <a:pPr lvl="1"/>
            <a:r>
              <a:rPr lang="en-US" sz="2000" dirty="0"/>
              <a:t>Size: 4 blocks</a:t>
            </a:r>
          </a:p>
          <a:p>
            <a:pPr lvl="1"/>
            <a:r>
              <a:rPr lang="en-US" sz="2000" dirty="0"/>
              <a:t>Mapping: fully-associative</a:t>
            </a:r>
          </a:p>
          <a:p>
            <a:pPr lvl="1"/>
            <a:r>
              <a:rPr lang="en-US" sz="2000" dirty="0"/>
              <a:t>Replacement: LRU</a:t>
            </a:r>
          </a:p>
          <a:p>
            <a:pPr lvl="0"/>
            <a:r>
              <a:rPr lang="en-US" sz="2000" b="1" dirty="0"/>
              <a:t>Mem access sequence: (</a:t>
            </a:r>
            <a:r>
              <a:rPr lang="en-US" sz="2000" b="1" dirty="0">
                <a:solidFill>
                  <a:prstClr val="black"/>
                </a:solidFill>
              </a:rPr>
              <a:t>each character indicates a block address)</a:t>
            </a:r>
          </a:p>
          <a:p>
            <a:pPr lvl="1"/>
            <a:r>
              <a:rPr lang="en-US" sz="2000" dirty="0"/>
              <a:t>ABCDCDECG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4813" y="3558810"/>
          <a:ext cx="6562367" cy="2764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Accesses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476">
                <a:tc rowSpan="4">
                  <a:txBody>
                    <a:bodyPr/>
                    <a:lstStyle/>
                    <a:p>
                      <a:r>
                        <a:rPr lang="en-US" sz="2000" dirty="0"/>
                        <a:t>priority order</a:t>
                      </a:r>
                    </a:p>
                    <a:p>
                      <a:r>
                        <a:rPr lang="en-US" sz="2000" dirty="0"/>
                        <a:t>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(MRU)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cache miss</a:t>
                      </a:r>
                    </a:p>
                  </a:txBody>
                  <a:tcPr marL="105508" marR="105508" marT="52754" marB="52754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6799385" y="4272028"/>
            <a:ext cx="248253" cy="310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D8EF3-125A-4338-AAF5-D925EBB1BA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BCD72B-EEA0-4061-9884-A9EB7E8B0F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60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LRU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18D733-E506-4CB6-9D0D-18B35B5A7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configuration:</a:t>
            </a:r>
          </a:p>
          <a:p>
            <a:pPr lvl="1"/>
            <a:r>
              <a:rPr lang="en-US" sz="2000" dirty="0"/>
              <a:t>Size: 4 blocks</a:t>
            </a:r>
          </a:p>
          <a:p>
            <a:pPr lvl="1"/>
            <a:r>
              <a:rPr lang="en-US" sz="2000" dirty="0"/>
              <a:t>Mapping: fully-associative</a:t>
            </a:r>
          </a:p>
          <a:p>
            <a:pPr lvl="1"/>
            <a:r>
              <a:rPr lang="en-US" sz="2000" dirty="0"/>
              <a:t>Replacement: LRU</a:t>
            </a:r>
          </a:p>
          <a:p>
            <a:pPr lvl="0"/>
            <a:r>
              <a:rPr lang="en-US" sz="2000" b="1" dirty="0"/>
              <a:t>Mem access sequence: (</a:t>
            </a:r>
            <a:r>
              <a:rPr lang="en-US" sz="2000" b="1" dirty="0">
                <a:solidFill>
                  <a:prstClr val="black"/>
                </a:solidFill>
              </a:rPr>
              <a:t>each character indicates a block address)</a:t>
            </a:r>
          </a:p>
          <a:p>
            <a:pPr lvl="1"/>
            <a:r>
              <a:rPr lang="en-US" sz="2000" dirty="0"/>
              <a:t>ABCDCDECG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4813" y="3558810"/>
          <a:ext cx="6562367" cy="2764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Accesses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30">
                <a:tc rowSpan="4">
                  <a:txBody>
                    <a:bodyPr/>
                    <a:lstStyle/>
                    <a:p>
                      <a:r>
                        <a:rPr lang="en-US" sz="2000" dirty="0"/>
                        <a:t>priority order</a:t>
                      </a:r>
                    </a:p>
                    <a:p>
                      <a:r>
                        <a:rPr lang="en-US" sz="2000" dirty="0"/>
                        <a:t>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(MRU)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cache miss</a:t>
                      </a:r>
                    </a:p>
                  </a:txBody>
                  <a:tcPr marL="105508" marR="105508" marT="52754" marB="52754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7409676" y="5373564"/>
            <a:ext cx="486163" cy="393068"/>
          </a:xfrm>
          <a:prstGeom prst="ellipse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7" name="TextBox 6"/>
          <p:cNvSpPr txBox="1"/>
          <p:nvPr/>
        </p:nvSpPr>
        <p:spPr>
          <a:xfrm>
            <a:off x="7895839" y="5234554"/>
            <a:ext cx="283917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b="1" dirty="0">
                <a:solidFill>
                  <a:schemeClr val="accent5"/>
                </a:solidFill>
              </a:rPr>
              <a:t>LRU to be replaced for 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285549" y="4251339"/>
            <a:ext cx="248253" cy="351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36E19C-03A3-4C94-AFEA-5641DFD0EB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35D3BF-D74F-4598-93BB-0805F08E24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5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LRU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4E9C23-C23B-425B-B299-649F1D0F4C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configuration:</a:t>
            </a:r>
          </a:p>
          <a:p>
            <a:pPr lvl="1"/>
            <a:r>
              <a:rPr lang="en-US" sz="2000" dirty="0"/>
              <a:t>Size: 4 blocks</a:t>
            </a:r>
          </a:p>
          <a:p>
            <a:pPr lvl="1"/>
            <a:r>
              <a:rPr lang="en-US" sz="2000" dirty="0"/>
              <a:t>Mapping: fully-associative</a:t>
            </a:r>
          </a:p>
          <a:p>
            <a:pPr lvl="1"/>
            <a:r>
              <a:rPr lang="en-US" sz="2000" dirty="0"/>
              <a:t>Replacement: LRU</a:t>
            </a:r>
          </a:p>
          <a:p>
            <a:pPr lvl="0"/>
            <a:r>
              <a:rPr lang="en-US" sz="2000" b="1" dirty="0"/>
              <a:t>Mem access sequence: (</a:t>
            </a:r>
            <a:r>
              <a:rPr lang="en-US" sz="2000" b="1" dirty="0">
                <a:solidFill>
                  <a:prstClr val="black"/>
                </a:solidFill>
              </a:rPr>
              <a:t>each character indicates a block address)</a:t>
            </a:r>
          </a:p>
          <a:p>
            <a:pPr lvl="1"/>
            <a:r>
              <a:rPr lang="en-US" sz="2000" dirty="0"/>
              <a:t>ABCDCDECG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4813" y="3558810"/>
          <a:ext cx="6562367" cy="2764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Accesses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 sz="2000" dirty="0"/>
                        <a:t>priority order</a:t>
                      </a:r>
                    </a:p>
                    <a:p>
                      <a:r>
                        <a:rPr lang="en-US" sz="2000" dirty="0"/>
                        <a:t>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(MRU)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cache miss</a:t>
                      </a:r>
                    </a:p>
                  </a:txBody>
                  <a:tcPr marL="105508" marR="105508" marT="52754" marB="52754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7451054" y="3951367"/>
            <a:ext cx="372378" cy="1344707"/>
          </a:xfrm>
          <a:prstGeom prst="ellipse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763995" y="4964714"/>
            <a:ext cx="155160" cy="187735"/>
          </a:xfrm>
          <a:prstGeom prst="straightConnector1">
            <a:avLst/>
          </a:prstGeom>
          <a:ln>
            <a:solidFill>
              <a:schemeClr val="accent5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932100" y="4411616"/>
            <a:ext cx="372378" cy="1344707"/>
          </a:xfrm>
          <a:prstGeom prst="ellipse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DB57B-74BA-41EB-91C2-0BE3290543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A91CB-0CAF-47BA-AE54-F8B89F4313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0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LRU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057F13-E31F-4B30-8C70-8F01AD3E36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configuration:</a:t>
            </a:r>
          </a:p>
          <a:p>
            <a:pPr lvl="1"/>
            <a:r>
              <a:rPr lang="en-US" sz="2000" dirty="0"/>
              <a:t>Size: 4 blocks</a:t>
            </a:r>
          </a:p>
          <a:p>
            <a:pPr lvl="1"/>
            <a:r>
              <a:rPr lang="en-US" sz="2000" dirty="0"/>
              <a:t>Mapping: fully-associative</a:t>
            </a:r>
          </a:p>
          <a:p>
            <a:pPr lvl="1"/>
            <a:r>
              <a:rPr lang="en-US" sz="2000" dirty="0"/>
              <a:t>Replacement: LRU</a:t>
            </a:r>
          </a:p>
          <a:p>
            <a:pPr lvl="0"/>
            <a:r>
              <a:rPr lang="en-US" sz="2000" b="1" dirty="0"/>
              <a:t>Mem access sequence: (</a:t>
            </a:r>
            <a:r>
              <a:rPr lang="en-US" sz="2000" b="1" dirty="0">
                <a:solidFill>
                  <a:prstClr val="black"/>
                </a:solidFill>
              </a:rPr>
              <a:t>each character indicates a block address)</a:t>
            </a:r>
          </a:p>
          <a:p>
            <a:pPr lvl="1"/>
            <a:r>
              <a:rPr lang="en-US" sz="2000" dirty="0"/>
              <a:t>ABCDCDECG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4813" y="3558810"/>
          <a:ext cx="6562367" cy="2764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Accesses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r>
                        <a:rPr lang="en-US" sz="2000" dirty="0"/>
                        <a:t>priority order</a:t>
                      </a:r>
                    </a:p>
                    <a:p>
                      <a:r>
                        <a:rPr lang="en-US" sz="2000" dirty="0"/>
                        <a:t>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(MRU)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cache miss</a:t>
                      </a:r>
                    </a:p>
                  </a:txBody>
                  <a:tcPr marL="105508" marR="105508" marT="52754" marB="52754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8247530" y="4354778"/>
            <a:ext cx="248253" cy="703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399622" y="5363835"/>
            <a:ext cx="486163" cy="393068"/>
          </a:xfrm>
          <a:prstGeom prst="ellipse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3" name="TextBox 12"/>
          <p:cNvSpPr txBox="1"/>
          <p:nvPr/>
        </p:nvSpPr>
        <p:spPr>
          <a:xfrm>
            <a:off x="8885785" y="5224825"/>
            <a:ext cx="1750159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b="1" dirty="0">
                <a:solidFill>
                  <a:schemeClr val="accent5"/>
                </a:solidFill>
              </a:rPr>
              <a:t>LRU to be </a:t>
            </a:r>
          </a:p>
          <a:p>
            <a:r>
              <a:rPr lang="en-US" sz="2077" b="1" dirty="0">
                <a:solidFill>
                  <a:schemeClr val="accent5"/>
                </a:solidFill>
              </a:rPr>
              <a:t>replaced for 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3F97C-9693-4167-B07B-4F8FABB0D60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EF243-4049-4D08-8EF8-C5499EA186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LRU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D94945-39D0-4551-822E-02DF77168F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Cache configuration:</a:t>
            </a:r>
          </a:p>
          <a:p>
            <a:pPr lvl="1"/>
            <a:r>
              <a:rPr lang="en-US" sz="2000" dirty="0"/>
              <a:t>Size: 4 blocks</a:t>
            </a:r>
          </a:p>
          <a:p>
            <a:pPr lvl="1"/>
            <a:r>
              <a:rPr lang="en-US" sz="2000" dirty="0"/>
              <a:t>Mapping: fully-associative</a:t>
            </a:r>
          </a:p>
          <a:p>
            <a:pPr lvl="1"/>
            <a:r>
              <a:rPr lang="en-US" sz="2000" dirty="0"/>
              <a:t>Replacement: LRU</a:t>
            </a:r>
          </a:p>
          <a:p>
            <a:pPr lvl="0"/>
            <a:r>
              <a:rPr lang="en-US" sz="2000" b="1" dirty="0"/>
              <a:t>Mem access sequence: (</a:t>
            </a:r>
            <a:r>
              <a:rPr lang="en-US" sz="2000" b="1" dirty="0">
                <a:solidFill>
                  <a:prstClr val="black"/>
                </a:solidFill>
              </a:rPr>
              <a:t>each character indicates a block address)</a:t>
            </a:r>
          </a:p>
          <a:p>
            <a:pPr lvl="1"/>
            <a:r>
              <a:rPr lang="en-US" sz="2000" dirty="0"/>
              <a:t>ABCDCDECG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4813" y="3558810"/>
          <a:ext cx="6562367" cy="2764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0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Accesses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L="105508" marR="105508" marT="52754" marB="5275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23">
                <a:tc rowSpan="4">
                  <a:txBody>
                    <a:bodyPr/>
                    <a:lstStyle/>
                    <a:p>
                      <a:r>
                        <a:rPr lang="en-US" sz="2000" dirty="0"/>
                        <a:t>priority order</a:t>
                      </a:r>
                    </a:p>
                    <a:p>
                      <a:r>
                        <a:rPr lang="en-US" sz="2000" dirty="0"/>
                        <a:t>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(MRU)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G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 (LRU)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55"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cache miss</a:t>
                      </a:r>
                    </a:p>
                  </a:txBody>
                  <a:tcPr marL="105508" marR="105508" marT="52754" marB="52754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h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8394513" y="4034117"/>
            <a:ext cx="372378" cy="1344707"/>
          </a:xfrm>
          <a:prstGeom prst="ellipse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746199" y="4737502"/>
            <a:ext cx="155160" cy="187735"/>
          </a:xfrm>
          <a:prstGeom prst="straightConnector1">
            <a:avLst/>
          </a:prstGeom>
          <a:ln>
            <a:solidFill>
              <a:schemeClr val="accent5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922052" y="4447872"/>
            <a:ext cx="372378" cy="1344707"/>
          </a:xfrm>
          <a:prstGeom prst="ellipse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F95D8-3404-40A3-BE9C-27B3B32CED5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876F0E-5828-4B42-B8B3-E344A50B0E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Memory Hierarchy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E2272-4D32-4C7A-A13F-D1A637E71E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6C791539-033D-4E97-BF9D-4FB0B7F35B0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74633" y="6477179"/>
            <a:ext cx="29308" cy="32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527517">
              <a:spcBef>
                <a:spcPct val="0"/>
              </a:spcBef>
              <a:buClrTx/>
              <a:buSzTx/>
              <a:buNone/>
            </a:pPr>
            <a:endParaRPr lang="en-US" altLang="en-US" sz="2077">
              <a:solidFill>
                <a:srgbClr val="4F81BD"/>
              </a:solidFill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FD478AEF-690C-4FEB-B485-8153A43DF29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52996" y="2216778"/>
            <a:ext cx="1448005" cy="36433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73269" tIns="29308" rIns="73269" bIns="29308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527517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77" b="1" dirty="0">
                <a:solidFill>
                  <a:prstClr val="black"/>
                </a:solidFill>
                <a:ea typeface="宋体" charset="-122"/>
              </a:rPr>
              <a:t>Processor</a:t>
            </a: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2BE37FCB-6292-4272-A4BA-39FAED97566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910521" y="2845221"/>
            <a:ext cx="1732956" cy="36433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3269" tIns="29308" rIns="73269" bIns="29308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527517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77" b="1" dirty="0">
                <a:solidFill>
                  <a:prstClr val="black"/>
                </a:solidFill>
                <a:ea typeface="宋体" charset="-122"/>
              </a:rPr>
              <a:t>Registers</a:t>
            </a:r>
          </a:p>
        </p:txBody>
      </p:sp>
      <p:sp>
        <p:nvSpPr>
          <p:cNvPr id="61" name="Rectangle 30">
            <a:extLst>
              <a:ext uri="{FF2B5EF4-FFF2-40B4-BE49-F238E27FC236}">
                <a16:creationId xmlns:a16="http://schemas.microsoft.com/office/drawing/2014/main" id="{F36D28FE-27AF-478C-B4A7-51BF5C3418E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37568" y="3536370"/>
            <a:ext cx="2078862" cy="36433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3269" tIns="29308" rIns="73269" bIns="29308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527517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77" b="1" dirty="0">
                <a:solidFill>
                  <a:prstClr val="black"/>
                </a:solidFill>
                <a:ea typeface="宋体" charset="-122"/>
              </a:rPr>
              <a:t>Cache</a:t>
            </a:r>
          </a:p>
        </p:txBody>
      </p:sp>
      <p:sp>
        <p:nvSpPr>
          <p:cNvPr id="63" name="Rectangle 30">
            <a:extLst>
              <a:ext uri="{FF2B5EF4-FFF2-40B4-BE49-F238E27FC236}">
                <a16:creationId xmlns:a16="http://schemas.microsoft.com/office/drawing/2014/main" id="{F9A82090-B7C9-4A25-A2C7-BDA654B5BE1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13351" y="4240788"/>
            <a:ext cx="2727294" cy="36433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3269" tIns="29308" rIns="73269" bIns="29308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527517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77" b="1" dirty="0">
                <a:solidFill>
                  <a:prstClr val="black"/>
                </a:solidFill>
                <a:ea typeface="宋体" charset="-122"/>
              </a:rPr>
              <a:t>Memory</a:t>
            </a:r>
          </a:p>
        </p:txBody>
      </p:sp>
      <p:sp>
        <p:nvSpPr>
          <p:cNvPr id="65" name="Rectangle 30">
            <a:extLst>
              <a:ext uri="{FF2B5EF4-FFF2-40B4-BE49-F238E27FC236}">
                <a16:creationId xmlns:a16="http://schemas.microsoft.com/office/drawing/2014/main" id="{D50B1DF1-964D-4F52-92A6-9CD9826A8B2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71499" y="4988095"/>
            <a:ext cx="4210997" cy="36433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3269" tIns="29308" rIns="73269" bIns="29308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527517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77" b="1" dirty="0">
                <a:solidFill>
                  <a:prstClr val="black"/>
                </a:solidFill>
                <a:ea typeface="宋体" charset="-122"/>
              </a:rPr>
              <a:t>HDD/SSD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D21574-F0BB-4E81-9D5C-3E95BEBB3A5E}"/>
              </a:ext>
            </a:extLst>
          </p:cNvPr>
          <p:cNvCxnSpPr>
            <a:cxnSpLocks/>
          </p:cNvCxnSpPr>
          <p:nvPr/>
        </p:nvCxnSpPr>
        <p:spPr>
          <a:xfrm flipV="1">
            <a:off x="1568627" y="2581115"/>
            <a:ext cx="0" cy="3485757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B0DEED1-B7AC-4B33-BB67-20B8232160E5}"/>
              </a:ext>
            </a:extLst>
          </p:cNvPr>
          <p:cNvSpPr txBox="1"/>
          <p:nvPr/>
        </p:nvSpPr>
        <p:spPr>
          <a:xfrm>
            <a:off x="753341" y="2396748"/>
            <a:ext cx="61106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E211B1-E6BB-4578-89E3-05D85D550EA3}"/>
              </a:ext>
            </a:extLst>
          </p:cNvPr>
          <p:cNvSpPr txBox="1"/>
          <p:nvPr/>
        </p:nvSpPr>
        <p:spPr>
          <a:xfrm>
            <a:off x="695275" y="5640719"/>
            <a:ext cx="6671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A7EBD9-8FBE-4FB0-B3EC-982B0F83AD6E}"/>
              </a:ext>
            </a:extLst>
          </p:cNvPr>
          <p:cNvSpPr txBox="1"/>
          <p:nvPr/>
        </p:nvSpPr>
        <p:spPr>
          <a:xfrm>
            <a:off x="1736068" y="5640719"/>
            <a:ext cx="81785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D40913-AD8C-42A8-A879-00B232EE0FC6}"/>
              </a:ext>
            </a:extLst>
          </p:cNvPr>
          <p:cNvSpPr txBox="1"/>
          <p:nvPr/>
        </p:nvSpPr>
        <p:spPr>
          <a:xfrm>
            <a:off x="1728577" y="2396748"/>
            <a:ext cx="1210588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82EEDF-E192-4D8A-8D7D-6CA2A4519EEE}"/>
              </a:ext>
            </a:extLst>
          </p:cNvPr>
          <p:cNvSpPr txBox="1"/>
          <p:nvPr/>
        </p:nvSpPr>
        <p:spPr>
          <a:xfrm>
            <a:off x="655702" y="1698787"/>
            <a:ext cx="968535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Access </a:t>
            </a:r>
          </a:p>
          <a:p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AFBF2-B95F-42F6-B02E-D38540D33E7D}"/>
              </a:ext>
            </a:extLst>
          </p:cNvPr>
          <p:cNvSpPr txBox="1"/>
          <p:nvPr/>
        </p:nvSpPr>
        <p:spPr>
          <a:xfrm>
            <a:off x="1728577" y="1746585"/>
            <a:ext cx="112883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Price/unit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DE3182-9D40-4356-85AA-3BA800EED477}"/>
              </a:ext>
            </a:extLst>
          </p:cNvPr>
          <p:cNvCxnSpPr/>
          <p:nvPr/>
        </p:nvCxnSpPr>
        <p:spPr>
          <a:xfrm>
            <a:off x="614340" y="2302503"/>
            <a:ext cx="2376807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86E343-ED71-4767-AFCA-F214BBEA7FAE}"/>
              </a:ext>
            </a:extLst>
          </p:cNvPr>
          <p:cNvSpPr txBox="1"/>
          <p:nvPr/>
        </p:nvSpPr>
        <p:spPr>
          <a:xfrm>
            <a:off x="1890106" y="3418561"/>
            <a:ext cx="1853392" cy="48295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6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0.5ns ~ 2.5ns</a:t>
            </a:r>
          </a:p>
          <a:p>
            <a:r>
              <a:rPr lang="en-US" sz="126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$2000 ~ $5000 per GB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60FC89-5D1C-4ED7-A3AC-53129EC0D103}"/>
              </a:ext>
            </a:extLst>
          </p:cNvPr>
          <p:cNvSpPr txBox="1"/>
          <p:nvPr/>
        </p:nvSpPr>
        <p:spPr>
          <a:xfrm>
            <a:off x="1794912" y="4151133"/>
            <a:ext cx="1494320" cy="48295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6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50ns ~ 200ns</a:t>
            </a:r>
          </a:p>
          <a:p>
            <a:r>
              <a:rPr lang="en-US" sz="126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$20 ~ $75 per GB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16F279-8942-4AAA-8608-3784D0F94A23}"/>
              </a:ext>
            </a:extLst>
          </p:cNvPr>
          <p:cNvSpPr txBox="1"/>
          <p:nvPr/>
        </p:nvSpPr>
        <p:spPr>
          <a:xfrm>
            <a:off x="1715409" y="4894376"/>
            <a:ext cx="1449436" cy="48295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6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5ms ~ 20ms</a:t>
            </a:r>
          </a:p>
          <a:p>
            <a:r>
              <a:rPr lang="en-US" sz="126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$0.2 ~ $2 per GB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EF52A5-ADE4-47F4-B788-D96B1DB55D08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743498" y="3660038"/>
            <a:ext cx="588260" cy="2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85A8A13-82E1-4D6C-8DC2-E62C7F9C946B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289232" y="4392610"/>
            <a:ext cx="515617" cy="5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C6A72B3-6E70-447C-95C7-C7E7108ECC13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3164845" y="5135853"/>
            <a:ext cx="4184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DA62558-592D-4416-A702-F23DDE63DCAE}"/>
              </a:ext>
            </a:extLst>
          </p:cNvPr>
          <p:cNvSpPr txBox="1"/>
          <p:nvPr/>
        </p:nvSpPr>
        <p:spPr>
          <a:xfrm>
            <a:off x="7343225" y="2974534"/>
            <a:ext cx="1130513" cy="83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15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On-chip:</a:t>
            </a:r>
          </a:p>
          <a:p>
            <a:r>
              <a:rPr lang="en-US" sz="1615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 of memory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7959E5CC-DA77-4C72-A74E-2CAB7668B6F6}"/>
              </a:ext>
            </a:extLst>
          </p:cNvPr>
          <p:cNvSpPr/>
          <p:nvPr/>
        </p:nvSpPr>
        <p:spPr>
          <a:xfrm>
            <a:off x="7056949" y="2885807"/>
            <a:ext cx="279886" cy="1039749"/>
          </a:xfrm>
          <a:prstGeom prst="rightBrace">
            <a:avLst>
              <a:gd name="adj1" fmla="val 26663"/>
              <a:gd name="adj2" fmla="val 50000"/>
            </a:avLst>
          </a:prstGeom>
          <a:ln w="19050">
            <a:solidFill>
              <a:srgbClr val="00B05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D88294-C65A-4AC2-950D-6F716F697922}"/>
              </a:ext>
            </a:extLst>
          </p:cNvPr>
          <p:cNvSpPr txBox="1"/>
          <p:nvPr/>
        </p:nvSpPr>
        <p:spPr>
          <a:xfrm>
            <a:off x="9287382" y="3536370"/>
            <a:ext cx="175945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 Memory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98636084-55B5-4BB2-A709-9A93FDBBA6BF}"/>
              </a:ext>
            </a:extLst>
          </p:cNvPr>
          <p:cNvSpPr/>
          <p:nvPr/>
        </p:nvSpPr>
        <p:spPr>
          <a:xfrm>
            <a:off x="8940642" y="2837536"/>
            <a:ext cx="279886" cy="1764929"/>
          </a:xfrm>
          <a:prstGeom prst="rightBrace">
            <a:avLst>
              <a:gd name="adj1" fmla="val 26663"/>
              <a:gd name="adj2" fmla="val 50000"/>
            </a:avLst>
          </a:prstGeom>
          <a:ln w="19050">
            <a:solidFill>
              <a:srgbClr val="FFC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>
              <a:solidFill>
                <a:srgbClr val="FFC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C1477F-F3DE-47D4-BEB7-8089B4678FC2}"/>
              </a:ext>
            </a:extLst>
          </p:cNvPr>
          <p:cNvSpPr txBox="1"/>
          <p:nvPr/>
        </p:nvSpPr>
        <p:spPr>
          <a:xfrm>
            <a:off x="9250758" y="4988095"/>
            <a:ext cx="2223686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Non-volatile Memory</a:t>
            </a:r>
          </a:p>
          <a:p>
            <a:pPr algn="ctr"/>
            <a:r>
              <a:rPr lang="en-US" sz="1615" b="1" dirty="0">
                <a:latin typeface="Arial" panose="020B0604020202020204" pitchFamily="34" charset="0"/>
                <a:cs typeface="Arial" panose="020B0604020202020204" pitchFamily="34" charset="0"/>
              </a:rPr>
              <a:t>(NVM)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22CC652-2F32-46E1-9363-495BDA71031E}"/>
              </a:ext>
            </a:extLst>
          </p:cNvPr>
          <p:cNvSpPr/>
          <p:nvPr/>
        </p:nvSpPr>
        <p:spPr>
          <a:xfrm>
            <a:off x="8940642" y="4988095"/>
            <a:ext cx="279886" cy="393530"/>
          </a:xfrm>
          <a:prstGeom prst="rightBrace">
            <a:avLst>
              <a:gd name="adj1" fmla="val 26663"/>
              <a:gd name="adj2" fmla="val 50000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F8B2B2-FC0E-4B5F-8DBE-27739BE8CCB8}"/>
              </a:ext>
            </a:extLst>
          </p:cNvPr>
          <p:cNvSpPr txBox="1"/>
          <p:nvPr/>
        </p:nvSpPr>
        <p:spPr>
          <a:xfrm>
            <a:off x="7609284" y="4128260"/>
            <a:ext cx="1359668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Off-chip:</a:t>
            </a:r>
          </a:p>
          <a:p>
            <a:r>
              <a:rPr lang="en-US" sz="1615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memory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F886518F-F435-482E-988B-D4E919E91F41}"/>
              </a:ext>
            </a:extLst>
          </p:cNvPr>
          <p:cNvSpPr/>
          <p:nvPr/>
        </p:nvSpPr>
        <p:spPr>
          <a:xfrm>
            <a:off x="7329398" y="4245519"/>
            <a:ext cx="279886" cy="364337"/>
          </a:xfrm>
          <a:prstGeom prst="rightBrace">
            <a:avLst>
              <a:gd name="adj1" fmla="val 26663"/>
              <a:gd name="adj2" fmla="val 50000"/>
            </a:avLst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>
              <a:solidFill>
                <a:srgbClr val="0070C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552601-D39F-4772-9B61-E8CDBD6D9A41}"/>
              </a:ext>
            </a:extLst>
          </p:cNvPr>
          <p:cNvSpPr txBox="1"/>
          <p:nvPr/>
        </p:nvSpPr>
        <p:spPr>
          <a:xfrm>
            <a:off x="6643477" y="1354886"/>
            <a:ext cx="272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managed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register = 1 word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6A74B6-9DE8-447C-AD0D-A191602A1CBF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6654864" y="2001217"/>
            <a:ext cx="1352260" cy="855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022EB9D-F4C5-4CD3-A5EB-12F58F146828}"/>
              </a:ext>
            </a:extLst>
          </p:cNvPr>
          <p:cNvSpPr txBox="1"/>
          <p:nvPr/>
        </p:nvSpPr>
        <p:spPr>
          <a:xfrm>
            <a:off x="2982664" y="1322052"/>
            <a:ext cx="288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managed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block = multiple words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447B221-6838-48BD-A5A0-D0F4259A517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425032" y="1968383"/>
            <a:ext cx="288085" cy="1567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7F13E-71AF-4BEE-9CC8-64BFE80C5DC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4A15C-BA39-4714-BF95-A27556BAAF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5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9" grpId="0" animBg="1"/>
      <p:bldP spid="61" grpId="0" animBg="1"/>
      <p:bldP spid="63" grpId="0" animBg="1"/>
      <p:bldP spid="65" grpId="0" animBg="1"/>
      <p:bldP spid="27" grpId="0"/>
      <p:bldP spid="28" grpId="0"/>
      <p:bldP spid="30" grpId="0"/>
      <p:bldP spid="31" grpId="0"/>
      <p:bldP spid="32" grpId="0"/>
      <p:bldP spid="33" grpId="0"/>
      <p:bldP spid="35" grpId="0" animBg="1"/>
      <p:bldP spid="39" grpId="0" animBg="1"/>
      <p:bldP spid="40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Cache Policies: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136BF476-888D-4917-90B4-914C31A6BD23}" type="slidenum">
              <a:rPr lang="en-US" altLang="zh-TW"/>
              <a:pPr/>
              <a:t>70</a:t>
            </a:fld>
            <a:endParaRPr lang="en-US" altLang="zh-TW" dirty="0"/>
          </a:p>
        </p:txBody>
      </p:sp>
      <p:sp>
        <p:nvSpPr>
          <p:cNvPr id="16179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Allocation policy: do we allocate a block in cache for the missed data?</a:t>
            </a:r>
          </a:p>
          <a:p>
            <a:endParaRPr lang="en-US" altLang="en-US" sz="2400" b="1" dirty="0"/>
          </a:p>
          <a:p>
            <a:r>
              <a:rPr lang="en-US" altLang="en-US" sz="2400" b="1" dirty="0">
                <a:solidFill>
                  <a:srgbClr val="00B050"/>
                </a:solidFill>
              </a:rPr>
              <a:t>Read policies:</a:t>
            </a:r>
          </a:p>
          <a:p>
            <a:pPr lvl="1"/>
            <a:r>
              <a:rPr lang="en-US" altLang="en-US" sz="2200" dirty="0">
                <a:solidFill>
                  <a:srgbClr val="00B050"/>
                </a:solidFill>
              </a:rPr>
              <a:t>Read Hit: </a:t>
            </a:r>
            <a:r>
              <a:rPr lang="en-US" sz="2200" dirty="0">
                <a:solidFill>
                  <a:srgbClr val="00B050"/>
                </a:solidFill>
              </a:rPr>
              <a:t>this is what we want. Only one data read from the cache.</a:t>
            </a:r>
          </a:p>
          <a:p>
            <a:pPr lvl="1"/>
            <a:endParaRPr lang="en-US" altLang="en-US" sz="2200" dirty="0">
              <a:solidFill>
                <a:srgbClr val="00B050"/>
              </a:solidFill>
            </a:endParaRPr>
          </a:p>
          <a:p>
            <a:pPr lvl="1"/>
            <a:r>
              <a:rPr lang="en-US" altLang="en-US" sz="2200" dirty="0">
                <a:solidFill>
                  <a:srgbClr val="00B050"/>
                </a:solidFill>
              </a:rPr>
              <a:t>Read Miss: needs to fetch from lower level, but just write to the register once after that</a:t>
            </a:r>
          </a:p>
          <a:p>
            <a:pPr lvl="2"/>
            <a:r>
              <a:rPr lang="en-US" altLang="en-US" sz="2200" dirty="0">
                <a:solidFill>
                  <a:srgbClr val="00B050"/>
                </a:solidFill>
              </a:rPr>
              <a:t>read-allocate (with replacement policy) vs. no-read-allocate (i.e., cache bypassing)</a:t>
            </a:r>
          </a:p>
          <a:p>
            <a:endParaRPr lang="en-US" altLang="en-US" sz="2400" dirty="0"/>
          </a:p>
          <a:p>
            <a:r>
              <a:rPr lang="en-US" altLang="en-US" sz="2400" b="1" dirty="0"/>
              <a:t>Write policies (only for the data cache): consistency &amp; performance tradeoffs</a:t>
            </a:r>
          </a:p>
          <a:p>
            <a:pPr lvl="1"/>
            <a:r>
              <a:rPr lang="en-US" altLang="en-US" sz="2200" dirty="0"/>
              <a:t>Write Hit: </a:t>
            </a:r>
            <a:r>
              <a:rPr lang="en-US" altLang="en-US" sz="2200" u="sng" dirty="0"/>
              <a:t>behavior and number of writes depends on write policy</a:t>
            </a:r>
          </a:p>
          <a:p>
            <a:pPr lvl="2"/>
            <a:r>
              <a:rPr lang="en-US" altLang="en-US" sz="2200" dirty="0"/>
              <a:t>Write-through vs. write-back vs. write-evict</a:t>
            </a:r>
          </a:p>
          <a:p>
            <a:pPr lvl="1"/>
            <a:endParaRPr lang="en-US" altLang="en-US" sz="2200" dirty="0"/>
          </a:p>
          <a:p>
            <a:pPr lvl="1"/>
            <a:r>
              <a:rPr lang="en-US" altLang="en-US" sz="2200" dirty="0"/>
              <a:t>Write Miss: </a:t>
            </a:r>
            <a:r>
              <a:rPr lang="en-US" altLang="en-US" sz="2200" u="sng" dirty="0"/>
              <a:t>needs to first read from lower level, then apply write policies</a:t>
            </a:r>
          </a:p>
          <a:p>
            <a:pPr lvl="2"/>
            <a:r>
              <a:rPr lang="en-US" altLang="en-US" sz="2200" dirty="0"/>
              <a:t>Write-allocate (with replacement policy): Write-through vs. Write-back</a:t>
            </a:r>
          </a:p>
          <a:p>
            <a:pPr lvl="2"/>
            <a:endParaRPr lang="en-US" altLang="en-US" sz="2200" dirty="0"/>
          </a:p>
          <a:p>
            <a:pPr lvl="2"/>
            <a:r>
              <a:rPr lang="en-US" altLang="en-US" sz="2200" dirty="0"/>
              <a:t>No-write-allocate (bypassing): Write-evict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2E8C-3D9D-4E7B-9BC9-E782111D40F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6F002-D1C4-49D5-8B82-9A58ADB605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Write Policy: Write-back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136BF476-888D-4917-90B4-914C31A6BD23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16179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Write-back: inconsistent with lower level</a:t>
            </a:r>
          </a:p>
          <a:p>
            <a:pPr lvl="1"/>
            <a:r>
              <a:rPr lang="en-US" altLang="en-US" sz="2000" dirty="0"/>
              <a:t>The value is written only to the cache line.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The modified (dirty) cache line is written to the lower level </a:t>
            </a:r>
            <a:r>
              <a:rPr lang="en-US" altLang="en-US" sz="2000" u="sng" dirty="0"/>
              <a:t>only when it is evicted</a:t>
            </a:r>
            <a:r>
              <a:rPr lang="en-US" altLang="en-US" sz="2000" dirty="0"/>
              <a:t>.</a:t>
            </a:r>
          </a:p>
          <a:p>
            <a:pPr lvl="2"/>
            <a:r>
              <a:rPr lang="en-US" altLang="en-US" sz="2000" dirty="0"/>
              <a:t>1 dirty bit is needed for each cache line.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A write-back buffer to update lower level with evicted dirty blocks</a:t>
            </a:r>
          </a:p>
          <a:p>
            <a:pPr lvl="2"/>
            <a:r>
              <a:rPr lang="en-US" altLang="en-US" sz="2000" dirty="0"/>
              <a:t>Must write </a:t>
            </a:r>
            <a:r>
              <a:rPr lang="en-US" altLang="en-US" sz="2000" u="sng" dirty="0"/>
              <a:t>a full block</a:t>
            </a:r>
            <a:r>
              <a:rPr lang="en-US" altLang="en-US" sz="2000" dirty="0"/>
              <a:t> at this point since we do not know which word is modified</a:t>
            </a:r>
          </a:p>
          <a:p>
            <a:pPr lvl="2"/>
            <a:endParaRPr lang="en-US" altLang="en-US" sz="2000" dirty="0"/>
          </a:p>
          <a:p>
            <a:pPr lvl="1"/>
            <a:r>
              <a:rPr lang="en-US" altLang="en-US" sz="2000" dirty="0"/>
              <a:t>Example: assume cache block containing word address A is initially in the cache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8256" y="5116588"/>
            <a:ext cx="6162976" cy="123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312139" y="5348190"/>
            <a:ext cx="205869" cy="13352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5" dirty="0"/>
              <a:t>A</a:t>
            </a:r>
            <a:endParaRPr lang="en-US" sz="2077" dirty="0"/>
          </a:p>
        </p:txBody>
      </p:sp>
      <p:sp>
        <p:nvSpPr>
          <p:cNvPr id="10" name="Rectangle 9"/>
          <p:cNvSpPr/>
          <p:nvPr/>
        </p:nvSpPr>
        <p:spPr>
          <a:xfrm>
            <a:off x="6791819" y="5279069"/>
            <a:ext cx="205869" cy="13352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51418" y="5345831"/>
            <a:ext cx="960720" cy="66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22660" y="5028094"/>
            <a:ext cx="85113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SW to 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16426" y="5345832"/>
            <a:ext cx="210312" cy="133527"/>
          </a:xfrm>
          <a:prstGeom prst="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6791819" y="5474572"/>
            <a:ext cx="205869" cy="13352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324" y="496013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dirty bit (A) =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8324" y="4957781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dirty bit (A) = 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68F41-F06B-4B41-A13B-7380DA0D787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4A19A-1AEF-4370-B01A-A9BE1E67B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  <p:bldP spid="11" grpId="0"/>
      <p:bldP spid="14" grpId="0" animBg="1"/>
      <p:bldP spid="15" grpId="0" animBg="1"/>
      <p:bldP spid="12" grpId="0"/>
      <p:bldP spid="17" grpId="0"/>
      <p:bldP spid="1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Write Policy: Write-back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136BF476-888D-4917-90B4-914C31A6BD23}" type="slidenum">
              <a:rPr lang="en-US" altLang="zh-TW"/>
              <a:pPr/>
              <a:t>72</a:t>
            </a:fld>
            <a:endParaRPr lang="en-US" altLang="zh-TW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4519FE3F-EEA7-4EAF-85E7-BF109EB08A9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Write-back: inconsistent with lower level</a:t>
            </a:r>
          </a:p>
          <a:p>
            <a:pPr lvl="1"/>
            <a:r>
              <a:rPr lang="en-US" altLang="en-US" sz="2000" dirty="0"/>
              <a:t>The value is written only to the cache line.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The modified (dirty) cache line is written to the lower level </a:t>
            </a:r>
            <a:r>
              <a:rPr lang="en-US" altLang="en-US" sz="2000" u="sng" dirty="0"/>
              <a:t>only when it is evicted</a:t>
            </a:r>
            <a:r>
              <a:rPr lang="en-US" altLang="en-US" sz="2000" dirty="0"/>
              <a:t>.</a:t>
            </a:r>
          </a:p>
          <a:p>
            <a:pPr lvl="2"/>
            <a:r>
              <a:rPr lang="en-US" altLang="en-US" sz="2000" dirty="0"/>
              <a:t>1 dirty bit is needed for each cache line.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A write-back buffer to update lower level with evicted dirty blocks</a:t>
            </a:r>
          </a:p>
          <a:p>
            <a:pPr lvl="2"/>
            <a:r>
              <a:rPr lang="en-US" altLang="en-US" sz="2000" dirty="0"/>
              <a:t>Must write </a:t>
            </a:r>
            <a:r>
              <a:rPr lang="en-US" altLang="en-US" sz="2000" u="sng" dirty="0"/>
              <a:t>a full block</a:t>
            </a:r>
            <a:r>
              <a:rPr lang="en-US" altLang="en-US" sz="2000" dirty="0"/>
              <a:t> at this point since we do not know which word is modified</a:t>
            </a:r>
          </a:p>
          <a:p>
            <a:pPr lvl="2"/>
            <a:endParaRPr lang="en-US" altLang="en-US" sz="2000" dirty="0"/>
          </a:p>
          <a:p>
            <a:pPr lvl="1"/>
            <a:r>
              <a:rPr lang="en-US" altLang="en-US" sz="2000" dirty="0"/>
              <a:t>Example: assume cache block containing word address A is initially in the cache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8258" y="5113039"/>
            <a:ext cx="6162976" cy="123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791821" y="5275520"/>
            <a:ext cx="205869" cy="13352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51420" y="5342282"/>
            <a:ext cx="960720" cy="66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22662" y="5024545"/>
            <a:ext cx="602344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LW 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15794" y="5342283"/>
            <a:ext cx="210312" cy="133527"/>
          </a:xfrm>
          <a:prstGeom prst="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6791821" y="5471023"/>
            <a:ext cx="205869" cy="13352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9750" y="5238614"/>
            <a:ext cx="1774717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 few cycles later...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99846" y="6222288"/>
            <a:ext cx="398211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L1 is full and A is selected to be replaced by 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48326" y="4956590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dirty bit (A) = 1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7825293" y="5002957"/>
            <a:ext cx="3396601" cy="1389762"/>
          </a:xfrm>
          <a:prstGeom prst="wedgeEllipseCallout">
            <a:avLst>
              <a:gd name="adj1" fmla="val -58841"/>
              <a:gd name="adj2" fmla="val -20520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 was not modified (dirty bit = 0) when replaced, A is not updated to lower mem.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89DFF-61E4-447B-9C2D-3263C7520C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E228D-5B77-4D61-96DC-86E6A440F5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08867 0.0432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215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1207 -0.0187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67 0.04328 L 0.13893 -0.0097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1" grpId="1"/>
      <p:bldP spid="14" grpId="0" animBg="1"/>
      <p:bldP spid="14" grpId="1" animBg="1"/>
      <p:bldP spid="15" grpId="0" animBg="1"/>
      <p:bldP spid="5" grpId="0"/>
      <p:bldP spid="16" grpId="0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Write Policy: Write-through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136BF476-888D-4917-90B4-914C31A6BD23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16179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Write-through: consistent with lower level</a:t>
            </a:r>
          </a:p>
          <a:p>
            <a:pPr lvl="1"/>
            <a:r>
              <a:rPr lang="en-US" altLang="en-US" sz="2000" dirty="0"/>
              <a:t>The value is written to both the cache line and the lower-level memory.</a:t>
            </a:r>
          </a:p>
          <a:p>
            <a:pPr lvl="2"/>
            <a:r>
              <a:rPr lang="en-US" sz="2000" dirty="0"/>
              <a:t>No need to write a full block to the lower level (e.g., only write 4B for a SW)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Write buffer can be used so cache does not need to wait for the write to lower level</a:t>
            </a:r>
          </a:p>
          <a:p>
            <a:pPr lvl="2"/>
            <a:r>
              <a:rPr lang="en-US" sz="2000" dirty="0"/>
              <a:t>stall only if the write buffer is full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Example: assume cache block containing word address A is initially in the cache</a:t>
            </a:r>
          </a:p>
          <a:p>
            <a:endParaRPr lang="en-US" altLang="en-US" sz="2308" dirty="0"/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9456" y="4592896"/>
            <a:ext cx="5321932" cy="117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5555595" y="4808995"/>
            <a:ext cx="205869" cy="13352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5" dirty="0"/>
              <a:t>A</a:t>
            </a:r>
            <a:endParaRPr lang="en-US" sz="2077" dirty="0"/>
          </a:p>
        </p:txBody>
      </p:sp>
      <p:sp>
        <p:nvSpPr>
          <p:cNvPr id="20" name="Rectangle 19"/>
          <p:cNvSpPr/>
          <p:nvPr/>
        </p:nvSpPr>
        <p:spPr>
          <a:xfrm>
            <a:off x="6829407" y="4739873"/>
            <a:ext cx="205869" cy="13352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5" dirty="0"/>
              <a:t>A</a:t>
            </a:r>
          </a:p>
        </p:txBody>
      </p:sp>
      <p:cxnSp>
        <p:nvCxnSpPr>
          <p:cNvPr id="21" name="Straight Arrow Connector 20"/>
          <p:cNvCxnSpPr>
            <a:stCxn id="22" idx="2"/>
          </p:cNvCxnSpPr>
          <p:nvPr/>
        </p:nvCxnSpPr>
        <p:spPr>
          <a:xfrm>
            <a:off x="4629142" y="4736864"/>
            <a:ext cx="911441" cy="136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03577" y="4396001"/>
            <a:ext cx="85113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15" dirty="0">
                <a:solidFill>
                  <a:srgbClr val="FF0000"/>
                </a:solidFill>
              </a:rPr>
              <a:t>SW to 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9884" y="4812028"/>
            <a:ext cx="205869" cy="133527"/>
          </a:xfrm>
          <a:prstGeom prst="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5" dirty="0"/>
              <a:t>A</a:t>
            </a:r>
            <a:endParaRPr lang="en-US" sz="2077" dirty="0"/>
          </a:p>
        </p:txBody>
      </p:sp>
      <p:cxnSp>
        <p:nvCxnSpPr>
          <p:cNvPr id="26" name="Elbow Connector 25"/>
          <p:cNvCxnSpPr/>
          <p:nvPr/>
        </p:nvCxnSpPr>
        <p:spPr>
          <a:xfrm rot="16200000" flipH="1">
            <a:off x="4944910" y="4859847"/>
            <a:ext cx="658378" cy="532967"/>
          </a:xfrm>
          <a:prstGeom prst="bentConnector3">
            <a:avLst>
              <a:gd name="adj1" fmla="val 995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555595" y="5362380"/>
            <a:ext cx="205869" cy="13352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5" dirty="0"/>
              <a:t>A</a:t>
            </a:r>
            <a:endParaRPr lang="en-US" sz="2077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E004F-7848-4BBF-B590-225C9795E7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B84A3-ADC4-4994-8F16-BAFF5DDFD5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8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2" grpId="0"/>
      <p:bldP spid="23" grpId="0" animBg="1"/>
      <p:bldP spid="3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Write Policy: Write-through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136BF476-888D-4917-90B4-914C31A6BD23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C65404BA-E6E3-4840-99AF-6C3D8CCD756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Write-through: consistent with lower level</a:t>
            </a:r>
          </a:p>
          <a:p>
            <a:pPr lvl="1"/>
            <a:r>
              <a:rPr lang="en-US" altLang="en-US" sz="2000" dirty="0"/>
              <a:t>The value is written to both the cache line and the lower-level memory.</a:t>
            </a:r>
          </a:p>
          <a:p>
            <a:pPr lvl="2"/>
            <a:r>
              <a:rPr lang="en-US" sz="2000" dirty="0"/>
              <a:t>No need to write a full block to the lower level (e.g., only write 4B for a SW)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Write buffer can be used so cache does not need to wait for the write to lower level</a:t>
            </a:r>
          </a:p>
          <a:p>
            <a:pPr lvl="2"/>
            <a:r>
              <a:rPr lang="en-US" sz="2000" dirty="0"/>
              <a:t>stall only if the write buffer is full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Example: assume cache block containing word address A is initially in the cache</a:t>
            </a:r>
          </a:p>
          <a:p>
            <a:endParaRPr lang="en-US" altLang="en-US" sz="2308" dirty="0"/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9456" y="4592896"/>
            <a:ext cx="5321932" cy="117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6829407" y="4739873"/>
            <a:ext cx="205869" cy="13352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5" dirty="0"/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7294" y="4812028"/>
            <a:ext cx="210312" cy="13352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5" dirty="0"/>
              <a:t>A</a:t>
            </a:r>
            <a:endParaRPr lang="en-US" sz="2077" dirty="0"/>
          </a:p>
        </p:txBody>
      </p:sp>
      <p:sp>
        <p:nvSpPr>
          <p:cNvPr id="30" name="Rectangle 29"/>
          <p:cNvSpPr/>
          <p:nvPr/>
        </p:nvSpPr>
        <p:spPr>
          <a:xfrm>
            <a:off x="5555595" y="5362380"/>
            <a:ext cx="205869" cy="13352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5" dirty="0"/>
              <a:t>A</a:t>
            </a:r>
            <a:endParaRPr lang="en-US" sz="2077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38323-4522-4119-96CA-7B2B7C641BA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23693-FB05-40C5-87D7-46EA364E51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5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2735E-7 L 0.12031 -0.089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-44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Write Policy: Write-evict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136BF476-888D-4917-90B4-914C31A6BD23}" type="slidenum">
              <a:rPr lang="en-US" altLang="zh-TW"/>
              <a:pPr/>
              <a:t>75</a:t>
            </a:fld>
            <a:endParaRPr lang="en-US" altLang="zh-TW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4519FE3F-EEA7-4EAF-85E7-BF109EB08A9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Write-evict (no-write): no consistency issue</a:t>
            </a:r>
          </a:p>
          <a:p>
            <a:pPr lvl="1"/>
            <a:r>
              <a:rPr lang="en-US" altLang="en-US" sz="2000" dirty="0"/>
              <a:t>The value is written only to the lower level (i.e., bypassing).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No need to fetch the data first if it is missing in the cache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If the block containing the write address exists in the cache, evict it.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The write only needs to send the data specified by the store instruction (e.g., 4 Bytes).</a:t>
            </a:r>
          </a:p>
          <a:p>
            <a:pPr lvl="1"/>
            <a:endParaRPr lang="en-US" altLang="en-US" sz="2000" dirty="0"/>
          </a:p>
          <a:p>
            <a:pPr lvl="1"/>
            <a:r>
              <a:rPr lang="en-US" sz="2000" dirty="0"/>
              <a:t>Write buffer can be used so cache does not need to wait for the write to lower level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More expensive when there is read after write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D39FE-0C05-4FA6-A045-305A87F2E1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3218B-6A88-44F3-9AA7-49577826CF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0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Cache Miss Behavior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136BF476-888D-4917-90B4-914C31A6BD23}" type="slidenum">
              <a:rPr lang="en-US" altLang="zh-TW"/>
              <a:pPr/>
              <a:t>76</a:t>
            </a:fld>
            <a:endParaRPr lang="en-US" altLang="zh-TW" dirty="0"/>
          </a:p>
        </p:txBody>
      </p:sp>
      <p:sp>
        <p:nvSpPr>
          <p:cNvPr id="16179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800" b="1" dirty="0"/>
              <a:t>Read miss: </a:t>
            </a:r>
          </a:p>
          <a:p>
            <a:pPr lvl="1"/>
            <a:r>
              <a:rPr lang="en-US" altLang="en-US" sz="2400" b="1" dirty="0"/>
              <a:t>+Write-through</a:t>
            </a:r>
            <a:r>
              <a:rPr lang="en-US" altLang="en-US" sz="2400" dirty="0"/>
              <a:t>: evict victim block + fetch block from lower level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b="1" dirty="0"/>
              <a:t>+Write-back</a:t>
            </a:r>
            <a:r>
              <a:rPr lang="en-US" altLang="en-US" sz="2400" dirty="0"/>
              <a:t>: evict victim block + write back evicted block if dirty + fetch block from lower level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b="1" dirty="0"/>
              <a:t>+No-write</a:t>
            </a:r>
            <a:r>
              <a:rPr lang="en-US" altLang="en-US" sz="2400" dirty="0"/>
              <a:t>: find victim block + fetch block from lower level</a:t>
            </a:r>
          </a:p>
          <a:p>
            <a:pPr lvl="1"/>
            <a:endParaRPr lang="en-US" altLang="en-US" sz="2400" dirty="0"/>
          </a:p>
          <a:p>
            <a:r>
              <a:rPr lang="en-US" altLang="en-US" sz="2800" b="1" dirty="0"/>
              <a:t>Write miss:</a:t>
            </a:r>
          </a:p>
          <a:p>
            <a:pPr lvl="1"/>
            <a:r>
              <a:rPr lang="en-US" sz="2400" dirty="0"/>
              <a:t>Write-allocate:</a:t>
            </a:r>
          </a:p>
          <a:p>
            <a:pPr lvl="2"/>
            <a:r>
              <a:rPr lang="en-US" altLang="en-US" sz="2400" b="1" dirty="0"/>
              <a:t>+Write-through</a:t>
            </a:r>
            <a:r>
              <a:rPr lang="en-US" altLang="en-US" sz="2400" dirty="0"/>
              <a:t>: evict victim block + fetch block from lower level + store word to block + </a:t>
            </a:r>
            <a:r>
              <a:rPr lang="en-US" altLang="en-US" sz="2400" u="sng" dirty="0"/>
              <a:t>store word to lower level</a:t>
            </a:r>
          </a:p>
          <a:p>
            <a:pPr lvl="2"/>
            <a:endParaRPr lang="en-US" altLang="en-US" sz="2400" dirty="0"/>
          </a:p>
          <a:p>
            <a:pPr lvl="2"/>
            <a:r>
              <a:rPr lang="en-US" altLang="en-US" sz="2400" b="1" dirty="0"/>
              <a:t>+Write-back</a:t>
            </a:r>
            <a:r>
              <a:rPr lang="en-US" altLang="en-US" sz="2400" dirty="0"/>
              <a:t>: evict victim block + </a:t>
            </a:r>
            <a:r>
              <a:rPr lang="en-US" altLang="en-US" sz="2400" u="sng" dirty="0"/>
              <a:t>write back evicted block if dirty </a:t>
            </a:r>
            <a:r>
              <a:rPr lang="en-US" altLang="en-US" sz="2400" dirty="0"/>
              <a:t>+ fetch block from lower level </a:t>
            </a:r>
            <a:r>
              <a:rPr lang="en-US" sz="2400" dirty="0"/>
              <a:t>+ </a:t>
            </a:r>
            <a:r>
              <a:rPr lang="en-US" altLang="en-US" sz="2400" dirty="0"/>
              <a:t>store word to block </a:t>
            </a:r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No-write-allocate: </a:t>
            </a:r>
            <a:r>
              <a:rPr lang="en-US" sz="2400" b="1" dirty="0"/>
              <a:t>+Write-evict</a:t>
            </a:r>
            <a:r>
              <a:rPr lang="en-US" sz="2400" dirty="0"/>
              <a:t>: store word to lower level directly</a:t>
            </a:r>
          </a:p>
          <a:p>
            <a:pPr lvl="1"/>
            <a:endParaRPr lang="en-US" sz="1939" dirty="0"/>
          </a:p>
          <a:p>
            <a:pPr lvl="1"/>
            <a:endParaRPr lang="en-US" altLang="en-US" sz="1800" dirty="0"/>
          </a:p>
          <a:p>
            <a:pPr lvl="1"/>
            <a:endParaRPr lang="en-US" sz="1939" dirty="0"/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sz="2400" dirty="0"/>
          </a:p>
          <a:p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02DF70-FE9E-4BC8-B4AE-D0FCEA90B6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5CF60-2F04-4207-8102-2B868EFB3F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Other Cache Policy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136BF476-888D-4917-90B4-914C31A6BD23}" type="slidenum">
              <a:rPr lang="en-US" altLang="zh-TW"/>
              <a:pPr/>
              <a:t>77</a:t>
            </a:fld>
            <a:endParaRPr lang="en-US" altLang="zh-TW" dirty="0"/>
          </a:p>
        </p:txBody>
      </p:sp>
      <p:sp>
        <p:nvSpPr>
          <p:cNvPr id="16179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b="1" dirty="0"/>
              <a:t>Some caches support multiple policies</a:t>
            </a:r>
          </a:p>
          <a:p>
            <a:pPr lvl="1"/>
            <a:r>
              <a:rPr lang="en-US" sz="2200" dirty="0"/>
              <a:t>Can achieve different delay/bandwidth tradeoffs or even dynamically change</a:t>
            </a:r>
          </a:p>
          <a:p>
            <a:endParaRPr lang="en-US" sz="2600" b="1" dirty="0"/>
          </a:p>
          <a:p>
            <a:endParaRPr lang="en-US" sz="2600" b="1" dirty="0"/>
          </a:p>
          <a:p>
            <a:r>
              <a:rPr lang="en-US" sz="2600" b="1" dirty="0"/>
              <a:t>Write hit and write miss can use different policies </a:t>
            </a:r>
          </a:p>
          <a:p>
            <a:pPr lvl="1"/>
            <a:r>
              <a:rPr lang="en-US" sz="2400" dirty="0"/>
              <a:t>E.g., write-hit write-evict + write-miss write-allocate-write-back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r>
              <a:rPr lang="en-US" sz="2600" b="1" dirty="0"/>
              <a:t>Different cache levels can also use different policies</a:t>
            </a:r>
          </a:p>
          <a:p>
            <a:pPr lvl="1"/>
            <a:r>
              <a:rPr lang="en-US" sz="2400" dirty="0"/>
              <a:t>E.g., L1 use write-evict + L2 use write-back</a:t>
            </a:r>
          </a:p>
          <a:p>
            <a:pPr lvl="1"/>
            <a:endParaRPr lang="en-US" altLang="en-US" sz="2600" dirty="0"/>
          </a:p>
          <a:p>
            <a:pPr lvl="1"/>
            <a:endParaRPr lang="en-US" altLang="en-US" sz="2600" dirty="0"/>
          </a:p>
          <a:p>
            <a:r>
              <a:rPr lang="en-US" sz="2600" b="1" dirty="0"/>
              <a:t>Cache can also be completely bypassed (not the same as write-evict)</a:t>
            </a:r>
          </a:p>
          <a:p>
            <a:pPr lvl="1"/>
            <a:r>
              <a:rPr lang="en-US" sz="2400" dirty="0"/>
              <a:t>E.g., bypassing L1</a:t>
            </a:r>
          </a:p>
          <a:p>
            <a:endParaRPr lang="en-US" altLang="en-US" sz="2861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73178-686D-4BFE-936F-B3D95DEFD0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4E18A-9B33-4554-AEDF-18EDC7465A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Reduce Miss Rate (1): Code Optimization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9661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Misses occur if sequentially accessed array elements come from different cache blocks </a:t>
            </a:r>
          </a:p>
          <a:p>
            <a:endParaRPr lang="en-US" altLang="en-US" sz="2400" dirty="0"/>
          </a:p>
          <a:p>
            <a:r>
              <a:rPr lang="en-US" altLang="en-US" sz="2400" b="1" dirty="0"/>
              <a:t>Code optimizations </a:t>
            </a:r>
            <a:r>
              <a:rPr lang="en-US" altLang="en-US" sz="2400" b="1" dirty="0">
                <a:sym typeface="Wingdings" panose="05000000000000000000" pitchFamily="2" charset="2"/>
              </a:rPr>
              <a:t> </a:t>
            </a:r>
            <a:r>
              <a:rPr lang="en-US" altLang="en-US" sz="2400" b="1" dirty="0"/>
              <a:t>No hardware change</a:t>
            </a:r>
          </a:p>
          <a:p>
            <a:pPr lvl="1"/>
            <a:r>
              <a:rPr lang="en-US" altLang="en-US" sz="2000" dirty="0"/>
              <a:t>Rely on programmers or compilers</a:t>
            </a:r>
          </a:p>
          <a:p>
            <a:endParaRPr lang="en-US" altLang="en-US" sz="2400" dirty="0"/>
          </a:p>
          <a:p>
            <a:r>
              <a:rPr lang="en-US" altLang="en-US" sz="2400" b="1" dirty="0"/>
              <a:t>Examples:</a:t>
            </a:r>
          </a:p>
          <a:p>
            <a:pPr lvl="1"/>
            <a:r>
              <a:rPr lang="en-US" altLang="en-US" sz="2000" dirty="0"/>
              <a:t>Loop interchange: In nested loops, outer loop becomes inner loop and vice versa 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Loop blocking: partition large array into smaller blocks, thus fitting the accessed array elements into cache size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67B34-41F9-42EE-BAC3-6F0DAC645E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53E88-1216-44A5-A701-BE8E089475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2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Loop Interchange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79</a:t>
            </a:fld>
            <a:endParaRPr lang="en-US" dirty="0"/>
          </a:p>
        </p:txBody>
      </p:sp>
      <p:graphicFrame>
        <p:nvGraphicFramePr>
          <p:cNvPr id="39" name="Content Placeholder 3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68634870"/>
              </p:ext>
            </p:extLst>
          </p:nvPr>
        </p:nvGraphicFramePr>
        <p:xfrm>
          <a:off x="5928355" y="2055667"/>
          <a:ext cx="1894530" cy="168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89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06216" y="2211177"/>
            <a:ext cx="3460750" cy="107721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Before */</a:t>
            </a:r>
          </a:p>
          <a:p>
            <a:pPr algn="l" eaLnBrk="0" hangingPunct="0"/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for (j=0; j&lt;5; </a:t>
            </a:r>
            <a:r>
              <a:rPr lang="en-US" altLang="en-US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j++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chemeClr val="tx2"/>
                </a:solidFill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chemeClr val="tx2"/>
                </a:solidFill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chemeClr val="tx2"/>
                </a:solidFill>
                <a:latin typeface="Courier New" panose="02070309020205020404" pitchFamily="49" charset="0"/>
              </a:rPr>
              <a:t>&lt;5; 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chemeClr val="tx2"/>
                </a:solidFill>
                <a:latin typeface="Courier New" panose="02070309020205020404" pitchFamily="49" charset="0"/>
              </a:rPr>
              <a:t>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x[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j</a:t>
            </a:r>
            <a:r>
              <a:rPr lang="en-US" altLang="en-US" sz="1600" dirty="0">
                <a:latin typeface="Courier New" panose="02070309020205020404" pitchFamily="49" charset="0"/>
              </a:rPr>
              <a:t>] = 2*x[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j</a:t>
            </a:r>
            <a:r>
              <a:rPr lang="en-US" altLang="en-US" sz="1600" dirty="0">
                <a:latin typeface="Courier New" panose="02070309020205020404" pitchFamily="49" charset="0"/>
              </a:rPr>
              <a:t>]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06216" y="4615982"/>
            <a:ext cx="3381375" cy="107721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After */</a:t>
            </a:r>
          </a:p>
          <a:p>
            <a:pPr algn="l" eaLnBrk="0" hangingPunct="0"/>
            <a:r>
              <a:rPr lang="en-US" altLang="en-US" sz="1600" dirty="0">
                <a:solidFill>
                  <a:schemeClr val="tx2"/>
                </a:solidFill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chemeClr val="tx2"/>
                </a:solidFill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chemeClr val="tx2"/>
                </a:solidFill>
                <a:latin typeface="Courier New" panose="02070309020205020404" pitchFamily="49" charset="0"/>
              </a:rPr>
              <a:t>&lt;5; 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chemeClr val="tx2"/>
                </a:solidFill>
                <a:latin typeface="Courier New" panose="02070309020205020404" pitchFamily="49" charset="0"/>
              </a:rPr>
              <a:t>++) </a:t>
            </a:r>
          </a:p>
          <a:p>
            <a:pPr algn="l" eaLnBrk="0" hangingPunct="0"/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for (j=0; j&lt;5; </a:t>
            </a:r>
            <a:r>
              <a:rPr lang="en-US" altLang="en-US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j++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x[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j</a:t>
            </a:r>
            <a:r>
              <a:rPr lang="en-US" altLang="en-US" sz="1600" dirty="0">
                <a:latin typeface="Courier New" panose="02070309020205020404" pitchFamily="49" charset="0"/>
              </a:rPr>
              <a:t>] = 2*x[</a:t>
            </a:r>
            <a:r>
              <a:rPr lang="en-US" altLang="en-US" sz="16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j</a:t>
            </a:r>
            <a:r>
              <a:rPr lang="en-US" altLang="en-US" sz="1600" dirty="0">
                <a:latin typeface="Courier New" panose="02070309020205020404" pitchFamily="49" charset="0"/>
              </a:rPr>
              <a:t>] </a:t>
            </a:r>
          </a:p>
        </p:txBody>
      </p:sp>
      <p:sp>
        <p:nvSpPr>
          <p:cNvPr id="7" name="Text Box 90"/>
          <p:cNvSpPr txBox="1">
            <a:spLocks noChangeArrowheads="1"/>
          </p:cNvSpPr>
          <p:nvPr/>
        </p:nvSpPr>
        <p:spPr bwMode="auto">
          <a:xfrm>
            <a:off x="2359988" y="3352235"/>
            <a:ext cx="24741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b="1" dirty="0"/>
              <a:t>Column-major ordering </a:t>
            </a:r>
          </a:p>
        </p:txBody>
      </p:sp>
      <p:sp>
        <p:nvSpPr>
          <p:cNvPr id="37" name="Right Arrow 36"/>
          <p:cNvSpPr/>
          <p:nvPr/>
        </p:nvSpPr>
        <p:spPr>
          <a:xfrm rot="5400000">
            <a:off x="3395194" y="3754536"/>
            <a:ext cx="341348" cy="4551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38" name="Text Box 90"/>
          <p:cNvSpPr txBox="1">
            <a:spLocks noChangeArrowheads="1"/>
          </p:cNvSpPr>
          <p:nvPr/>
        </p:nvSpPr>
        <p:spPr bwMode="auto">
          <a:xfrm>
            <a:off x="2586524" y="4198729"/>
            <a:ext cx="210576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b="1" dirty="0">
                <a:sym typeface="Wingdings" panose="05000000000000000000" pitchFamily="2" charset="2"/>
              </a:rPr>
              <a:t>Row-major ordering</a:t>
            </a:r>
            <a:endParaRPr lang="en-US" altLang="en-US" b="1" dirty="0"/>
          </a:p>
        </p:txBody>
      </p:sp>
      <p:graphicFrame>
        <p:nvGraphicFramePr>
          <p:cNvPr id="40" name="Content Placeholder 38"/>
          <p:cNvGraphicFramePr>
            <a:graphicFrameLocks/>
          </p:cNvGraphicFramePr>
          <p:nvPr/>
        </p:nvGraphicFramePr>
        <p:xfrm>
          <a:off x="5941637" y="2044794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 flipH="1">
            <a:off x="5827857" y="2034450"/>
            <a:ext cx="10344" cy="8445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610636" y="1946112"/>
            <a:ext cx="245580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 err="1"/>
              <a:t>i</a:t>
            </a:r>
            <a:endParaRPr lang="en-US" sz="2077" dirty="0"/>
          </a:p>
        </p:txBody>
      </p:sp>
      <p:sp>
        <p:nvSpPr>
          <p:cNvPr id="44" name="TextBox 43"/>
          <p:cNvSpPr txBox="1"/>
          <p:nvPr/>
        </p:nvSpPr>
        <p:spPr>
          <a:xfrm>
            <a:off x="5923539" y="1552071"/>
            <a:ext cx="24878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 err="1"/>
              <a:t>j</a:t>
            </a:r>
            <a:endParaRPr lang="en-US" sz="2077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956883" y="1946112"/>
            <a:ext cx="765447" cy="8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Content Placeholder 38"/>
          <p:cNvGraphicFramePr>
            <a:graphicFrameLocks/>
          </p:cNvGraphicFramePr>
          <p:nvPr/>
        </p:nvGraphicFramePr>
        <p:xfrm>
          <a:off x="5941634" y="2375804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Content Placeholder 38"/>
          <p:cNvGraphicFramePr>
            <a:graphicFrameLocks/>
          </p:cNvGraphicFramePr>
          <p:nvPr/>
        </p:nvGraphicFramePr>
        <p:xfrm>
          <a:off x="5941628" y="2713743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Content Placeholder 38"/>
          <p:cNvGraphicFramePr>
            <a:graphicFrameLocks/>
          </p:cNvGraphicFramePr>
          <p:nvPr/>
        </p:nvGraphicFramePr>
        <p:xfrm>
          <a:off x="5938910" y="3051688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Content Placeholder 38"/>
          <p:cNvGraphicFramePr>
            <a:graphicFrameLocks/>
          </p:cNvGraphicFramePr>
          <p:nvPr/>
        </p:nvGraphicFramePr>
        <p:xfrm>
          <a:off x="5936189" y="3394792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Content Placeholder 38"/>
          <p:cNvGraphicFramePr>
            <a:graphicFrameLocks/>
          </p:cNvGraphicFramePr>
          <p:nvPr/>
        </p:nvGraphicFramePr>
        <p:xfrm>
          <a:off x="5884751" y="4399438"/>
          <a:ext cx="1938135" cy="168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" name="Content Placeholder 38"/>
          <p:cNvGraphicFramePr>
            <a:graphicFrameLocks/>
          </p:cNvGraphicFramePr>
          <p:nvPr/>
        </p:nvGraphicFramePr>
        <p:xfrm>
          <a:off x="5884746" y="4399438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5770968" y="4390425"/>
            <a:ext cx="10344" cy="8445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553746" y="4302087"/>
            <a:ext cx="245580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 err="1"/>
              <a:t>i</a:t>
            </a:r>
            <a:endParaRPr lang="en-US" sz="2077" dirty="0"/>
          </a:p>
        </p:txBody>
      </p:sp>
      <p:sp>
        <p:nvSpPr>
          <p:cNvPr id="55" name="TextBox 54"/>
          <p:cNvSpPr txBox="1"/>
          <p:nvPr/>
        </p:nvSpPr>
        <p:spPr>
          <a:xfrm>
            <a:off x="5866650" y="3908046"/>
            <a:ext cx="24878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77" dirty="0" err="1"/>
              <a:t>j</a:t>
            </a:r>
            <a:endParaRPr lang="en-US" sz="2077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9994" y="4302087"/>
            <a:ext cx="765447" cy="8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Content Placeholder 38"/>
          <p:cNvGraphicFramePr>
            <a:graphicFrameLocks/>
          </p:cNvGraphicFramePr>
          <p:nvPr/>
        </p:nvGraphicFramePr>
        <p:xfrm>
          <a:off x="6277811" y="4400776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Content Placeholder 38"/>
          <p:cNvGraphicFramePr>
            <a:graphicFrameLocks/>
          </p:cNvGraphicFramePr>
          <p:nvPr/>
        </p:nvGraphicFramePr>
        <p:xfrm>
          <a:off x="6660532" y="4397365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Content Placeholder 38"/>
          <p:cNvGraphicFramePr>
            <a:graphicFrameLocks/>
          </p:cNvGraphicFramePr>
          <p:nvPr/>
        </p:nvGraphicFramePr>
        <p:xfrm>
          <a:off x="7050878" y="4404301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" name="Content Placeholder 38"/>
          <p:cNvGraphicFramePr>
            <a:graphicFrameLocks/>
          </p:cNvGraphicFramePr>
          <p:nvPr/>
        </p:nvGraphicFramePr>
        <p:xfrm>
          <a:off x="7441225" y="4406057"/>
          <a:ext cx="387627" cy="33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5508" marR="105508" marT="52754" marB="52754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Oval Callout 60"/>
          <p:cNvSpPr/>
          <p:nvPr/>
        </p:nvSpPr>
        <p:spPr>
          <a:xfrm>
            <a:off x="7983212" y="1946111"/>
            <a:ext cx="3099343" cy="1307169"/>
          </a:xfrm>
          <a:prstGeom prst="wedgeEllipseCallout">
            <a:avLst>
              <a:gd name="adj1" fmla="val -52111"/>
              <a:gd name="adj2" fmla="val 55140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each loop iteration accesses different cache line</a:t>
            </a:r>
          </a:p>
        </p:txBody>
      </p:sp>
      <p:sp>
        <p:nvSpPr>
          <p:cNvPr id="62" name="Oval Callout 61"/>
          <p:cNvSpPr/>
          <p:nvPr/>
        </p:nvSpPr>
        <p:spPr>
          <a:xfrm>
            <a:off x="7983212" y="4362722"/>
            <a:ext cx="3253059" cy="1307170"/>
          </a:xfrm>
          <a:prstGeom prst="wedgeEllipseCallout">
            <a:avLst>
              <a:gd name="adj1" fmla="val -52150"/>
              <a:gd name="adj2" fmla="val 52768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same cache line is accessed for a couple of iterations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33738" y="1051013"/>
            <a:ext cx="4416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Assume: cache line size = 5 words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addresses are accessed in each iteration of inner loop?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899995" y="1978223"/>
            <a:ext cx="2083217" cy="4895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8" name="TextBox 7"/>
          <p:cNvSpPr txBox="1"/>
          <p:nvPr/>
        </p:nvSpPr>
        <p:spPr>
          <a:xfrm>
            <a:off x="6339606" y="1232457"/>
            <a:ext cx="3471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five consecutive words belong to a cache line</a:t>
            </a:r>
          </a:p>
        </p:txBody>
      </p:sp>
      <p:cxnSp>
        <p:nvCxnSpPr>
          <p:cNvPr id="10" name="Curved Connector 9"/>
          <p:cNvCxnSpPr>
            <a:stCxn id="8" idx="2"/>
            <a:endCxn id="3" idx="0"/>
          </p:cNvCxnSpPr>
          <p:nvPr/>
        </p:nvCxnSpPr>
        <p:spPr>
          <a:xfrm rot="5400000">
            <a:off x="7289461" y="1192377"/>
            <a:ext cx="437989" cy="1133702"/>
          </a:xfrm>
          <a:prstGeom prst="curved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C3D8DE4-B374-4217-98E0-935D23BF05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D6DBD7-5FD6-460D-BABA-A0686A19AF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0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  <p:bldP spid="38" grpId="0"/>
      <p:bldP spid="54" grpId="0"/>
      <p:bldP spid="55" grpId="0"/>
      <p:bldP spid="61" grpId="0" animBg="1"/>
      <p:bldP spid="62" grpId="0" animBg="1"/>
      <p:bldP spid="3" grpId="0" animBg="1"/>
      <p:bldP spid="3" grpId="1" animBg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5FB7-0B9C-48EC-8D2C-C9F1503E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Memories in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60665-3E6F-4791-9226-219F3DAA3C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D8B08-AC8D-493B-9A30-9933C67C03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Windows</a:t>
            </a:r>
          </a:p>
          <a:p>
            <a:pPr lvl="1"/>
            <a:r>
              <a:rPr lang="en-US" sz="2000" dirty="0"/>
              <a:t>This PC </a:t>
            </a:r>
            <a:r>
              <a:rPr lang="en-US" sz="2000" dirty="0">
                <a:sym typeface="Wingdings" panose="05000000000000000000" pitchFamily="2" charset="2"/>
              </a:rPr>
              <a:t> Properties</a:t>
            </a:r>
          </a:p>
          <a:p>
            <a:pPr lvl="1"/>
            <a:r>
              <a:rPr lang="en-US" sz="2000" dirty="0" err="1"/>
              <a:t>cmd</a:t>
            </a:r>
            <a:r>
              <a:rPr lang="en-US" sz="2000" dirty="0"/>
              <a:t> window </a:t>
            </a:r>
            <a:r>
              <a:rPr lang="en-US" sz="2000" dirty="0">
                <a:sym typeface="Wingdings" panose="05000000000000000000" pitchFamily="2" charset="2"/>
              </a:rPr>
              <a:t> wmic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3</a:t>
            </a:r>
            <a:r>
              <a:rPr lang="en-US" sz="2000" baseline="30000" dirty="0">
                <a:sym typeface="Wingdings" panose="05000000000000000000" pitchFamily="2" charset="2"/>
              </a:rPr>
              <a:t>rd</a:t>
            </a:r>
            <a:r>
              <a:rPr lang="en-US" sz="2000" dirty="0">
                <a:sym typeface="Wingdings" panose="05000000000000000000" pitchFamily="2" charset="2"/>
              </a:rPr>
              <a:t> party tool like CPU-Z</a:t>
            </a: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endParaRPr lang="en-US" sz="2461" b="1" dirty="0"/>
          </a:p>
          <a:p>
            <a:endParaRPr lang="en-US" sz="2461" b="1" dirty="0"/>
          </a:p>
          <a:p>
            <a:endParaRPr lang="en-US" sz="2461" b="1" dirty="0"/>
          </a:p>
          <a:p>
            <a:r>
              <a:rPr lang="en-US" sz="2400" b="1" dirty="0"/>
              <a:t>Linux</a:t>
            </a:r>
          </a:p>
          <a:p>
            <a:pPr lvl="1"/>
            <a:r>
              <a:rPr lang="en-US" sz="2000" dirty="0" err="1"/>
              <a:t>lscpu</a:t>
            </a:r>
            <a:endParaRPr lang="en-US" sz="2000" dirty="0"/>
          </a:p>
          <a:p>
            <a:pPr lvl="1"/>
            <a:r>
              <a:rPr lang="en-US" sz="2000" dirty="0"/>
              <a:t>cat /proc/</a:t>
            </a:r>
            <a:r>
              <a:rPr lang="en-US" sz="2000" dirty="0" err="1"/>
              <a:t>cpuinfo</a:t>
            </a:r>
            <a:endParaRPr lang="en-US" sz="2000" dirty="0"/>
          </a:p>
          <a:p>
            <a:pPr lvl="1"/>
            <a:r>
              <a:rPr lang="en-US" sz="2000" dirty="0"/>
              <a:t>etc.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6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8F8C-E385-4CA5-8735-C8AD1CA7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072" y="1575088"/>
            <a:ext cx="3514547" cy="3514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04377-8E15-4F28-9B16-43E16923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94" y="2991499"/>
            <a:ext cx="3924875" cy="1198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08649-38A8-4801-8675-FCB75476C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26" y="1669748"/>
            <a:ext cx="2057548" cy="1857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039D16-F914-470E-8327-DA922E6CB26B}"/>
              </a:ext>
            </a:extLst>
          </p:cNvPr>
          <p:cNvSpPr/>
          <p:nvPr/>
        </p:nvSpPr>
        <p:spPr>
          <a:xfrm>
            <a:off x="1099642" y="3889142"/>
            <a:ext cx="1257976" cy="162320"/>
          </a:xfrm>
          <a:prstGeom prst="rect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27B80-BE4D-4876-B8FC-6D706CB9C615}"/>
              </a:ext>
            </a:extLst>
          </p:cNvPr>
          <p:cNvSpPr txBox="1"/>
          <p:nvPr/>
        </p:nvSpPr>
        <p:spPr>
          <a:xfrm>
            <a:off x="922492" y="4081328"/>
            <a:ext cx="177484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15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9A2C4-BEF3-4083-804A-2714FFDEE58B}"/>
              </a:ext>
            </a:extLst>
          </p:cNvPr>
          <p:cNvSpPr/>
          <p:nvPr/>
        </p:nvSpPr>
        <p:spPr>
          <a:xfrm>
            <a:off x="5176500" y="2864860"/>
            <a:ext cx="1728156" cy="162320"/>
          </a:xfrm>
          <a:prstGeom prst="rect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1A71C-AB35-4D85-9C66-6664518302AB}"/>
              </a:ext>
            </a:extLst>
          </p:cNvPr>
          <p:cNvSpPr txBox="1"/>
          <p:nvPr/>
        </p:nvSpPr>
        <p:spPr>
          <a:xfrm>
            <a:off x="6236543" y="2991499"/>
            <a:ext cx="95571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15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E84A13-CCC4-4077-AFFA-CFF020DEA5E7}"/>
              </a:ext>
            </a:extLst>
          </p:cNvPr>
          <p:cNvSpPr/>
          <p:nvPr/>
        </p:nvSpPr>
        <p:spPr>
          <a:xfrm>
            <a:off x="9332700" y="3620178"/>
            <a:ext cx="1837428" cy="838968"/>
          </a:xfrm>
          <a:prstGeom prst="rect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392F5-D65D-4E4C-AE64-7EDC00590F7B}"/>
              </a:ext>
            </a:extLst>
          </p:cNvPr>
          <p:cNvSpPr txBox="1"/>
          <p:nvPr/>
        </p:nvSpPr>
        <p:spPr>
          <a:xfrm>
            <a:off x="10025141" y="3329633"/>
            <a:ext cx="922047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15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2870A5-EBB5-4A08-A2F3-95FBAE3BF63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B249903-E5C6-4E03-9D42-1C0E9454CE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4" grpId="0" animBg="1"/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AF1A8B-4976-4F0E-9376-0DA3875634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924800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94096" y="3810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381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2334126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/>
          <p:cNvGraphicFramePr>
            <a:graphicFrameLocks/>
          </p:cNvGraphicFramePr>
          <p:nvPr/>
        </p:nvGraphicFramePr>
        <p:xfrm>
          <a:off x="5163174" y="313944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34126" y="1390485"/>
            <a:ext cx="6114547" cy="135421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Before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j++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=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+ A[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][k] * B[k][j]; 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5011" y="1009769"/>
            <a:ext cx="4847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traditional matrix multiplication: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0BC589-EE4B-4574-A87F-61B1AC848A33}"/>
              </a:ext>
            </a:extLst>
          </p:cNvPr>
          <p:cNvSpPr/>
          <p:nvPr/>
        </p:nvSpPr>
        <p:spPr>
          <a:xfrm>
            <a:off x="2279891" y="5614829"/>
            <a:ext cx="8111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generate one output element (red color), the 6 elements of each input matrix (gray color) will be accessed.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5F74C9A-9410-405B-881C-13D0342EC4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DEB98A9-8B32-422C-A1F1-56467BF915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168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924800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94096" y="3810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381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2334126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/>
          <p:cNvGraphicFramePr>
            <a:graphicFrameLocks/>
          </p:cNvGraphicFramePr>
          <p:nvPr/>
        </p:nvGraphicFramePr>
        <p:xfrm>
          <a:off x="5163174" y="313944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1348155" y="71367"/>
            <a:ext cx="9495691" cy="693322"/>
          </a:xfrm>
          <a:prstGeom prst="rect">
            <a:avLst/>
          </a:prstGeom>
        </p:spPr>
        <p:txBody>
          <a:bodyPr vert="horz" lIns="105508" tIns="52754" rIns="105508" bIns="52754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Loop Blocking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34126" y="1390485"/>
            <a:ext cx="6114547" cy="135421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Before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j++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=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+ A[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][k] * B[k][j];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E354BF-5B12-4012-BD3E-77B9092C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8BA1A0-78DF-4722-A9B5-5AA10E5705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56CD53-F6A1-4FC1-9D31-3B355319D18E}"/>
              </a:ext>
            </a:extLst>
          </p:cNvPr>
          <p:cNvSpPr/>
          <p:nvPr/>
        </p:nvSpPr>
        <p:spPr>
          <a:xfrm>
            <a:off x="1975011" y="1009769"/>
            <a:ext cx="4847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traditional matrix multiplication: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9656B-6F9D-47DD-BA75-A0E41FBD91BE}"/>
              </a:ext>
            </a:extLst>
          </p:cNvPr>
          <p:cNvSpPr/>
          <p:nvPr/>
        </p:nvSpPr>
        <p:spPr>
          <a:xfrm>
            <a:off x="2279891" y="5614829"/>
            <a:ext cx="8111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generate one output element (red color), the 6 elements of each input matrix (gray color) will be accessed.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9E0CBFB-6E16-4BBF-9F53-AEC07F998B6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A1D98F6-42AA-494F-8F5B-823384B2B0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718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924800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94096" y="3810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381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2334126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/>
          <p:cNvGraphicFramePr>
            <a:graphicFrameLocks/>
          </p:cNvGraphicFramePr>
          <p:nvPr/>
        </p:nvGraphicFramePr>
        <p:xfrm>
          <a:off x="5163174" y="313944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30D2C-A4E4-4C33-BDC1-5F66738E40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34126" y="1390485"/>
            <a:ext cx="6114547" cy="135421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Before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j++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=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+ A[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][k] * B[k][j];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47018-0726-457A-8A5D-931F3D5830DD}"/>
              </a:ext>
            </a:extLst>
          </p:cNvPr>
          <p:cNvSpPr/>
          <p:nvPr/>
        </p:nvSpPr>
        <p:spPr>
          <a:xfrm>
            <a:off x="1975011" y="1009769"/>
            <a:ext cx="4847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traditional matrix multiplication: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3CE04C-4AE2-4F1B-B453-9A447AC681CE}"/>
              </a:ext>
            </a:extLst>
          </p:cNvPr>
          <p:cNvSpPr/>
          <p:nvPr/>
        </p:nvSpPr>
        <p:spPr>
          <a:xfrm>
            <a:off x="2279891" y="5614829"/>
            <a:ext cx="8111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generate one output element (red color), the 6 elements of each input matrix (gray color) will be accessed.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123371-1228-466E-9FFB-3339F3EB348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A9EEB4B-0984-4D79-8565-4A77E543E0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604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924800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94096" y="3810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381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2334126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/>
          <p:cNvGraphicFramePr>
            <a:graphicFrameLocks/>
          </p:cNvGraphicFramePr>
          <p:nvPr/>
        </p:nvGraphicFramePr>
        <p:xfrm>
          <a:off x="5163174" y="313944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7C5A23-C542-4158-9373-D1449A1F5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34126" y="1390485"/>
            <a:ext cx="6114547" cy="135421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Before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j++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=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+ A[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][k] * B[k][j];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B51E9-6A59-4349-BFE2-3B658033F502}"/>
              </a:ext>
            </a:extLst>
          </p:cNvPr>
          <p:cNvSpPr/>
          <p:nvPr/>
        </p:nvSpPr>
        <p:spPr>
          <a:xfrm>
            <a:off x="1975011" y="1009769"/>
            <a:ext cx="4847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traditional matrix multiplication: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DDEAE-1001-4C0F-A6FC-AE0FB0A2907D}"/>
              </a:ext>
            </a:extLst>
          </p:cNvPr>
          <p:cNvSpPr/>
          <p:nvPr/>
        </p:nvSpPr>
        <p:spPr>
          <a:xfrm>
            <a:off x="2279891" y="5614829"/>
            <a:ext cx="8111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generate one output element (red color), the 6 elements of each input matrix (gray color) will be accessed.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C4958B5-D474-48CE-A9B7-7C5607A9B3B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1BEC49C-DE8E-4FAC-B3AC-BAF7FB33D2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22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924800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94096" y="3810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381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2334126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/>
          <p:cNvGraphicFramePr>
            <a:graphicFrameLocks/>
          </p:cNvGraphicFramePr>
          <p:nvPr/>
        </p:nvGraphicFramePr>
        <p:xfrm>
          <a:off x="5163174" y="313944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868929-118B-4AF9-ACAF-5EC98E3A5B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34126" y="1390485"/>
            <a:ext cx="6114547" cy="135421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Before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j++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=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+ A[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][k] * B[k][j];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E6AC3-18AB-4C3E-9033-2CE0881DB638}"/>
              </a:ext>
            </a:extLst>
          </p:cNvPr>
          <p:cNvSpPr/>
          <p:nvPr/>
        </p:nvSpPr>
        <p:spPr>
          <a:xfrm>
            <a:off x="2279891" y="5614829"/>
            <a:ext cx="8111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generate one output element (red color), the 6 elements of each input matrix (gray color) will be accessed.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B9E06-6435-4C56-959B-CD40920D40F2}"/>
              </a:ext>
            </a:extLst>
          </p:cNvPr>
          <p:cNvSpPr/>
          <p:nvPr/>
        </p:nvSpPr>
        <p:spPr>
          <a:xfrm>
            <a:off x="1975011" y="1009769"/>
            <a:ext cx="4847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traditional matrix multiplication: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721714-5075-4D6B-9CE9-D92F40E3B3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8E0602F-DED8-4EAF-9FB6-31020B6ACF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339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924800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94096" y="3810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381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2334126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/>
          <p:cNvGraphicFramePr>
            <a:graphicFrameLocks/>
          </p:cNvGraphicFramePr>
          <p:nvPr/>
        </p:nvGraphicFramePr>
        <p:xfrm>
          <a:off x="5163174" y="313944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FF5C3E-21C9-4425-9A02-75AA7F2795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34126" y="1390485"/>
            <a:ext cx="6114547" cy="135421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Before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j++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=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+ A[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][k] * B[k][j]; 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2139EB9E-0108-49F7-8B20-34B3979D27BA}"/>
              </a:ext>
            </a:extLst>
          </p:cNvPr>
          <p:cNvSpPr/>
          <p:nvPr/>
        </p:nvSpPr>
        <p:spPr>
          <a:xfrm>
            <a:off x="7207272" y="1159427"/>
            <a:ext cx="4309819" cy="1688546"/>
          </a:xfrm>
          <a:prstGeom prst="wedgeEllipseCallout">
            <a:avLst>
              <a:gd name="adj1" fmla="val -42860"/>
              <a:gd name="adj2" fmla="val 48026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second matrix may always encounter misses because individual data are from different cache blocks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63FFAF-16B1-48AF-BE9D-2955CEC20B0D}"/>
              </a:ext>
            </a:extLst>
          </p:cNvPr>
          <p:cNvSpPr/>
          <p:nvPr/>
        </p:nvSpPr>
        <p:spPr>
          <a:xfrm>
            <a:off x="1975011" y="1009769"/>
            <a:ext cx="4847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traditional matrix multiplication: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C7017-813F-4797-891A-7F8E8784EB49}"/>
              </a:ext>
            </a:extLst>
          </p:cNvPr>
          <p:cNvSpPr/>
          <p:nvPr/>
        </p:nvSpPr>
        <p:spPr>
          <a:xfrm>
            <a:off x="2279891" y="5614829"/>
            <a:ext cx="8111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generate one output element (red color), the 6 elements of each input matrix (gray color) will be accessed.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B4B24FF-D6FA-4454-B194-8EC8A9BE2C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98C6C42-108F-4D93-82A8-2D9205C716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66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924800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94096" y="3810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381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2334126" y="312420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/>
          <p:cNvGraphicFramePr>
            <a:graphicFrameLocks/>
          </p:cNvGraphicFramePr>
          <p:nvPr/>
        </p:nvGraphicFramePr>
        <p:xfrm>
          <a:off x="5163174" y="3139440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8069180" y="3235542"/>
            <a:ext cx="1888972" cy="1937898"/>
          </a:xfrm>
          <a:custGeom>
            <a:avLst/>
            <a:gdLst>
              <a:gd name="connsiteX0" fmla="*/ 0 w 1888972"/>
              <a:gd name="connsiteY0" fmla="*/ 37047 h 1937898"/>
              <a:gd name="connsiteX1" fmla="*/ 1888958 w 1888972"/>
              <a:gd name="connsiteY1" fmla="*/ 37047 h 1937898"/>
              <a:gd name="connsiteX2" fmla="*/ 36095 w 1888972"/>
              <a:gd name="connsiteY2" fmla="*/ 422058 h 1937898"/>
              <a:gd name="connsiteX3" fmla="*/ 1852863 w 1888972"/>
              <a:gd name="connsiteY3" fmla="*/ 434090 h 1937898"/>
              <a:gd name="connsiteX4" fmla="*/ 72189 w 1888972"/>
              <a:gd name="connsiteY4" fmla="*/ 819100 h 1937898"/>
              <a:gd name="connsiteX5" fmla="*/ 1828800 w 1888972"/>
              <a:gd name="connsiteY5" fmla="*/ 819100 h 1937898"/>
              <a:gd name="connsiteX6" fmla="*/ 72189 w 1888972"/>
              <a:gd name="connsiteY6" fmla="*/ 1192079 h 1937898"/>
              <a:gd name="connsiteX7" fmla="*/ 1840832 w 1888972"/>
              <a:gd name="connsiteY7" fmla="*/ 1204111 h 1937898"/>
              <a:gd name="connsiteX8" fmla="*/ 84221 w 1888972"/>
              <a:gd name="connsiteY8" fmla="*/ 1516932 h 1937898"/>
              <a:gd name="connsiteX9" fmla="*/ 1864895 w 1888972"/>
              <a:gd name="connsiteY9" fmla="*/ 1540995 h 1937898"/>
              <a:gd name="connsiteX10" fmla="*/ 120316 w 1888972"/>
              <a:gd name="connsiteY10" fmla="*/ 1889911 h 1937898"/>
              <a:gd name="connsiteX11" fmla="*/ 1864895 w 1888972"/>
              <a:gd name="connsiteY11" fmla="*/ 1926005 h 193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88972" h="1937898">
                <a:moveTo>
                  <a:pt x="0" y="37047"/>
                </a:moveTo>
                <a:cubicBezTo>
                  <a:pt x="941471" y="4963"/>
                  <a:pt x="1882942" y="-27121"/>
                  <a:pt x="1888958" y="37047"/>
                </a:cubicBezTo>
                <a:cubicBezTo>
                  <a:pt x="1894974" y="101215"/>
                  <a:pt x="42111" y="355884"/>
                  <a:pt x="36095" y="422058"/>
                </a:cubicBezTo>
                <a:cubicBezTo>
                  <a:pt x="30079" y="488232"/>
                  <a:pt x="1846847" y="367916"/>
                  <a:pt x="1852863" y="434090"/>
                </a:cubicBezTo>
                <a:cubicBezTo>
                  <a:pt x="1858879" y="500264"/>
                  <a:pt x="76199" y="754932"/>
                  <a:pt x="72189" y="819100"/>
                </a:cubicBezTo>
                <a:cubicBezTo>
                  <a:pt x="68179" y="883268"/>
                  <a:pt x="1828800" y="756937"/>
                  <a:pt x="1828800" y="819100"/>
                </a:cubicBezTo>
                <a:cubicBezTo>
                  <a:pt x="1828800" y="881263"/>
                  <a:pt x="70184" y="1127911"/>
                  <a:pt x="72189" y="1192079"/>
                </a:cubicBezTo>
                <a:cubicBezTo>
                  <a:pt x="74194" y="1256247"/>
                  <a:pt x="1838827" y="1149969"/>
                  <a:pt x="1840832" y="1204111"/>
                </a:cubicBezTo>
                <a:cubicBezTo>
                  <a:pt x="1842837" y="1258253"/>
                  <a:pt x="80211" y="1460785"/>
                  <a:pt x="84221" y="1516932"/>
                </a:cubicBezTo>
                <a:cubicBezTo>
                  <a:pt x="88231" y="1573079"/>
                  <a:pt x="1858879" y="1478832"/>
                  <a:pt x="1864895" y="1540995"/>
                </a:cubicBezTo>
                <a:cubicBezTo>
                  <a:pt x="1870911" y="1603158"/>
                  <a:pt x="120316" y="1825743"/>
                  <a:pt x="120316" y="1889911"/>
                </a:cubicBezTo>
                <a:cubicBezTo>
                  <a:pt x="120316" y="1954079"/>
                  <a:pt x="992605" y="1940042"/>
                  <a:pt x="1864895" y="1926005"/>
                </a:cubicBezTo>
              </a:path>
            </a:pathLst>
          </a:cu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214C54-9BED-4D3C-9E5A-0A1B77F1D6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334126" y="1390485"/>
            <a:ext cx="6114547" cy="135421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Before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j++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= C[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][j] + A[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][k] * B[k][j]; 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7708072" y="1221511"/>
            <a:ext cx="4113104" cy="1715165"/>
          </a:xfrm>
          <a:prstGeom prst="wedgeEllipseCallout">
            <a:avLst>
              <a:gd name="adj1" fmla="val -39657"/>
              <a:gd name="adj2" fmla="val 50737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N is large, the cache line that has been accessed is likely to be replaced before next access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1C5CBE-C5D8-44E6-A408-1F9E283AB9B9}"/>
              </a:ext>
            </a:extLst>
          </p:cNvPr>
          <p:cNvSpPr/>
          <p:nvPr/>
        </p:nvSpPr>
        <p:spPr>
          <a:xfrm>
            <a:off x="1975011" y="1009769"/>
            <a:ext cx="4847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traditional matrix multiplication: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0832B-72E3-4F2E-A8AF-0053D7A2B93E}"/>
              </a:ext>
            </a:extLst>
          </p:cNvPr>
          <p:cNvSpPr/>
          <p:nvPr/>
        </p:nvSpPr>
        <p:spPr>
          <a:xfrm>
            <a:off x="2279891" y="5614829"/>
            <a:ext cx="8111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generate one output element (red color), the 6 elements of each input matrix (gray color) will be accessed.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206A16C-4EE9-4649-82F0-699DD376A23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CAE8570-E002-4B48-B5E1-590CEE46A2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8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88C7AA-65E7-430E-987C-4CD32C3436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/>
        </p:nvGraphicFramePr>
        <p:xfrm>
          <a:off x="7915341" y="3930719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84637" y="46165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81941" y="46165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/>
        </p:nvGraphicFramePr>
        <p:xfrm>
          <a:off x="2324667" y="3930719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/>
        </p:nvGraphicFramePr>
        <p:xfrm>
          <a:off x="5153715" y="3945959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2316645" y="3910449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48077" y="3906655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03308" y="3918465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100959" y="1489264"/>
            <a:ext cx="8023413" cy="206210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After (block size = 4)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j=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k=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for (ii=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; ii&lt;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; ii++)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for (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=j;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 for (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=k;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		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= 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+ A[ii][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 * B[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]; 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595865" y="1810329"/>
            <a:ext cx="3485423" cy="1237689"/>
          </a:xfrm>
          <a:prstGeom prst="wedgeEllipseCallout">
            <a:avLst>
              <a:gd name="adj1" fmla="val -42860"/>
              <a:gd name="adj2" fmla="val 48026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Matrix is computed in a smaller block unit</a:t>
            </a: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 higher locality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9B6D06-8197-4708-B851-3672FC4A1195}"/>
              </a:ext>
            </a:extLst>
          </p:cNvPr>
          <p:cNvSpPr/>
          <p:nvPr/>
        </p:nvSpPr>
        <p:spPr>
          <a:xfrm>
            <a:off x="1975011" y="1009769"/>
            <a:ext cx="5093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block-based matrix multiplication: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CB2811-6B24-4778-B70A-9833398A96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F61355-2717-460E-A6F5-25D5114FC6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8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E062B-7890-48A3-9E80-1D38D27ACB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/>
        </p:nvGraphicFramePr>
        <p:xfrm>
          <a:off x="7915464" y="3931027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84760" y="4616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82064" y="4616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/>
        </p:nvGraphicFramePr>
        <p:xfrm>
          <a:off x="2324790" y="3931027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/>
        </p:nvGraphicFramePr>
        <p:xfrm>
          <a:off x="5153838" y="3946267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2316768" y="3910757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48201" y="3906963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03432" y="3918773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100959" y="1489264"/>
            <a:ext cx="8023413" cy="206210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After (block size = 4)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j=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k=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for (ii=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; ii&lt;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; ii++)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for (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=j;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 for (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=k;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		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= 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+ A[ii][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 * B[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];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A9866-79CA-4125-8923-9527DDB25123}"/>
              </a:ext>
            </a:extLst>
          </p:cNvPr>
          <p:cNvSpPr/>
          <p:nvPr/>
        </p:nvSpPr>
        <p:spPr>
          <a:xfrm>
            <a:off x="1975011" y="1009769"/>
            <a:ext cx="5093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block-based matrix multiplication: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F6A77A-2205-4D7E-9622-3E8CF5ED47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625030-30C5-4595-8AD6-F26DCCE87D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306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868A3E-BAB9-4E52-8D88-99247BD022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/>
        </p:nvGraphicFramePr>
        <p:xfrm>
          <a:off x="7915274" y="3931841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84570" y="461764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81874" y="46176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/>
        </p:nvGraphicFramePr>
        <p:xfrm>
          <a:off x="2324600" y="3931841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/>
        </p:nvGraphicFramePr>
        <p:xfrm>
          <a:off x="5153648" y="3947081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2316578" y="3911571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48011" y="3907777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03242" y="3919587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100959" y="1489264"/>
            <a:ext cx="8023413" cy="206210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After (block size = 4)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j=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k=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for (ii=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; ii&lt;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; ii++)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for (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=j;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 for (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=k;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		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= 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+ A[ii][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 * B[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];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CFF9D-F39A-4457-AAAE-B242CB3B0410}"/>
              </a:ext>
            </a:extLst>
          </p:cNvPr>
          <p:cNvSpPr/>
          <p:nvPr/>
        </p:nvSpPr>
        <p:spPr>
          <a:xfrm>
            <a:off x="1975011" y="1009769"/>
            <a:ext cx="5093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block-based matrix multiplication: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5D1720-072E-436D-A9DC-909878F0B0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109FA3-0742-46E7-8C37-B4B92B9EF5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3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Why?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D48F45A9-E1E2-4F61-82D6-BBFE0EC6AE95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5360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2400" b="1" dirty="0"/>
              <a:t>Two Types of Locality:</a:t>
            </a:r>
          </a:p>
          <a:p>
            <a:pPr lvl="1"/>
            <a:r>
              <a:rPr lang="en-US" altLang="en-US" sz="2000" b="1" dirty="0">
                <a:solidFill>
                  <a:srgbClr val="00B050"/>
                </a:solidFill>
              </a:rPr>
              <a:t>Temporal Locality</a:t>
            </a:r>
            <a:r>
              <a:rPr lang="en-US" altLang="en-US" sz="2000" b="1" dirty="0"/>
              <a:t> </a:t>
            </a:r>
            <a:r>
              <a:rPr lang="en-US" altLang="en-US" sz="2000" dirty="0"/>
              <a:t>(Locality in Time): If an address is referenced, it tends to be referenced again (</a:t>
            </a:r>
            <a:r>
              <a:rPr lang="en-US" altLang="en-US" sz="2077" dirty="0"/>
              <a:t>e.g., loops, variable reuse)</a:t>
            </a:r>
          </a:p>
          <a:p>
            <a:pPr lvl="2"/>
            <a:endParaRPr lang="en-US" altLang="en-US" sz="2077" dirty="0"/>
          </a:p>
          <a:p>
            <a:pPr lvl="1"/>
            <a:r>
              <a:rPr lang="en-US" altLang="en-US" sz="2000" b="1" dirty="0">
                <a:solidFill>
                  <a:srgbClr val="00B050"/>
                </a:solidFill>
              </a:rPr>
              <a:t>Spatial Locality</a:t>
            </a:r>
            <a:r>
              <a:rPr lang="en-US" altLang="en-US" sz="2000" b="1" dirty="0"/>
              <a:t> </a:t>
            </a:r>
            <a:r>
              <a:rPr lang="en-US" altLang="en-US" sz="2000" dirty="0"/>
              <a:t>(Locality in Space): If an address is referenced, neighboring addresses tend to be referenced (</a:t>
            </a:r>
            <a:r>
              <a:rPr lang="en-US" altLang="en-US" sz="2077" dirty="0"/>
              <a:t>e.g., array, stack, etc.)</a:t>
            </a:r>
          </a:p>
          <a:p>
            <a:endParaRPr lang="en-US" altLang="en-US" sz="2308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AA1057-6BC3-4B42-AB08-155716D01ABC}"/>
              </a:ext>
            </a:extLst>
          </p:cNvPr>
          <p:cNvGrpSpPr/>
          <p:nvPr/>
        </p:nvGrpSpPr>
        <p:grpSpPr>
          <a:xfrm>
            <a:off x="1770633" y="3459996"/>
            <a:ext cx="7431331" cy="3022357"/>
            <a:chOff x="2201742" y="3058073"/>
            <a:chExt cx="7431331" cy="3022357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78D2D2B5-483F-4664-9040-0AE32BC4FBC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68429" y="3070896"/>
              <a:ext cx="7264644" cy="3009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2077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BF3E8DB3-0577-4DA9-AADA-69428B52B5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5607" y="3058073"/>
              <a:ext cx="12823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E59829F-9C0A-4FDA-ADE9-4669108BE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987" y="3902502"/>
              <a:ext cx="721702" cy="1108198"/>
            </a:xfrm>
            <a:custGeom>
              <a:avLst/>
              <a:gdLst>
                <a:gd name="T0" fmla="*/ 0 w 394"/>
                <a:gd name="T1" fmla="*/ 0 h 605"/>
                <a:gd name="T2" fmla="*/ 394 w 394"/>
                <a:gd name="T3" fmla="*/ 0 h 605"/>
                <a:gd name="T4" fmla="*/ 394 w 394"/>
                <a:gd name="T5" fmla="*/ 605 h 605"/>
                <a:gd name="T6" fmla="*/ 0 w 394"/>
                <a:gd name="T7" fmla="*/ 605 h 605"/>
                <a:gd name="T8" fmla="*/ 0 w 394"/>
                <a:gd name="T9" fmla="*/ 0 h 605"/>
                <a:gd name="T10" fmla="*/ 0 w 394"/>
                <a:gd name="T11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605">
                  <a:moveTo>
                    <a:pt x="0" y="0"/>
                  </a:moveTo>
                  <a:lnTo>
                    <a:pt x="394" y="0"/>
                  </a:lnTo>
                  <a:lnTo>
                    <a:pt x="394" y="605"/>
                  </a:lnTo>
                  <a:lnTo>
                    <a:pt x="0" y="60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3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3408B3E-32F5-429D-A0BC-21192FC89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088" y="4206569"/>
              <a:ext cx="564173" cy="357188"/>
            </a:xfrm>
            <a:custGeom>
              <a:avLst/>
              <a:gdLst>
                <a:gd name="T0" fmla="*/ 0 w 308"/>
                <a:gd name="T1" fmla="*/ 0 h 195"/>
                <a:gd name="T2" fmla="*/ 308 w 308"/>
                <a:gd name="T3" fmla="*/ 0 h 195"/>
                <a:gd name="T4" fmla="*/ 308 w 308"/>
                <a:gd name="T5" fmla="*/ 195 h 195"/>
                <a:gd name="T6" fmla="*/ 0 w 308"/>
                <a:gd name="T7" fmla="*/ 195 h 195"/>
                <a:gd name="T8" fmla="*/ 0 w 308"/>
                <a:gd name="T9" fmla="*/ 0 h 195"/>
                <a:gd name="T10" fmla="*/ 0 w 308"/>
                <a:gd name="T1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95">
                  <a:moveTo>
                    <a:pt x="0" y="0"/>
                  </a:moveTo>
                  <a:lnTo>
                    <a:pt x="308" y="0"/>
                  </a:lnTo>
                  <a:lnTo>
                    <a:pt x="308" y="195"/>
                  </a:lnTo>
                  <a:lnTo>
                    <a:pt x="0" y="19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3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B47FD222-0C26-4CFD-974D-FEAF0B2FE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313" y="4248698"/>
              <a:ext cx="43962" cy="86092"/>
            </a:xfrm>
            <a:custGeom>
              <a:avLst/>
              <a:gdLst>
                <a:gd name="T0" fmla="*/ 6 w 24"/>
                <a:gd name="T1" fmla="*/ 47 h 47"/>
                <a:gd name="T2" fmla="*/ 6 w 24"/>
                <a:gd name="T3" fmla="*/ 23 h 47"/>
                <a:gd name="T4" fmla="*/ 6 w 24"/>
                <a:gd name="T5" fmla="*/ 23 h 47"/>
                <a:gd name="T6" fmla="*/ 8 w 24"/>
                <a:gd name="T7" fmla="*/ 14 h 47"/>
                <a:gd name="T8" fmla="*/ 8 w 24"/>
                <a:gd name="T9" fmla="*/ 14 h 47"/>
                <a:gd name="T10" fmla="*/ 12 w 24"/>
                <a:gd name="T11" fmla="*/ 10 h 47"/>
                <a:gd name="T12" fmla="*/ 12 w 24"/>
                <a:gd name="T13" fmla="*/ 10 h 47"/>
                <a:gd name="T14" fmla="*/ 15 w 24"/>
                <a:gd name="T15" fmla="*/ 9 h 47"/>
                <a:gd name="T16" fmla="*/ 15 w 24"/>
                <a:gd name="T17" fmla="*/ 9 h 47"/>
                <a:gd name="T18" fmla="*/ 22 w 24"/>
                <a:gd name="T19" fmla="*/ 10 h 47"/>
                <a:gd name="T20" fmla="*/ 24 w 24"/>
                <a:gd name="T21" fmla="*/ 3 h 47"/>
                <a:gd name="T22" fmla="*/ 24 w 24"/>
                <a:gd name="T23" fmla="*/ 3 h 47"/>
                <a:gd name="T24" fmla="*/ 20 w 24"/>
                <a:gd name="T25" fmla="*/ 2 h 47"/>
                <a:gd name="T26" fmla="*/ 17 w 24"/>
                <a:gd name="T27" fmla="*/ 0 h 47"/>
                <a:gd name="T28" fmla="*/ 17 w 24"/>
                <a:gd name="T29" fmla="*/ 0 h 47"/>
                <a:gd name="T30" fmla="*/ 12 w 24"/>
                <a:gd name="T31" fmla="*/ 2 h 47"/>
                <a:gd name="T32" fmla="*/ 12 w 24"/>
                <a:gd name="T33" fmla="*/ 2 h 47"/>
                <a:gd name="T34" fmla="*/ 6 w 24"/>
                <a:gd name="T35" fmla="*/ 9 h 47"/>
                <a:gd name="T36" fmla="*/ 6 w 24"/>
                <a:gd name="T37" fmla="*/ 2 h 47"/>
                <a:gd name="T38" fmla="*/ 0 w 24"/>
                <a:gd name="T39" fmla="*/ 2 h 47"/>
                <a:gd name="T40" fmla="*/ 0 w 24"/>
                <a:gd name="T41" fmla="*/ 47 h 47"/>
                <a:gd name="T42" fmla="*/ 6 w 24"/>
                <a:gd name="T43" fmla="*/ 47 h 47"/>
                <a:gd name="T44" fmla="*/ 6 w 24"/>
                <a:gd name="T4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47">
                  <a:moveTo>
                    <a:pt x="6" y="47"/>
                  </a:moveTo>
                  <a:lnTo>
                    <a:pt x="6" y="23"/>
                  </a:lnTo>
                  <a:lnTo>
                    <a:pt x="6" y="23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22" y="1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6" y="9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47"/>
                  </a:lnTo>
                  <a:lnTo>
                    <a:pt x="6" y="47"/>
                  </a:lnTo>
                  <a:lnTo>
                    <a:pt x="6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704210C-6612-42C3-A6EB-D9736DD74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557" y="4248698"/>
              <a:ext cx="78765" cy="89755"/>
            </a:xfrm>
            <a:custGeom>
              <a:avLst/>
              <a:gdLst>
                <a:gd name="T0" fmla="*/ 29 w 43"/>
                <a:gd name="T1" fmla="*/ 40 h 49"/>
                <a:gd name="T2" fmla="*/ 29 w 43"/>
                <a:gd name="T3" fmla="*/ 40 h 49"/>
                <a:gd name="T4" fmla="*/ 25 w 43"/>
                <a:gd name="T5" fmla="*/ 42 h 49"/>
                <a:gd name="T6" fmla="*/ 22 w 43"/>
                <a:gd name="T7" fmla="*/ 42 h 49"/>
                <a:gd name="T8" fmla="*/ 22 w 43"/>
                <a:gd name="T9" fmla="*/ 42 h 49"/>
                <a:gd name="T10" fmla="*/ 17 w 43"/>
                <a:gd name="T11" fmla="*/ 42 h 49"/>
                <a:gd name="T12" fmla="*/ 12 w 43"/>
                <a:gd name="T13" fmla="*/ 38 h 49"/>
                <a:gd name="T14" fmla="*/ 12 w 43"/>
                <a:gd name="T15" fmla="*/ 38 h 49"/>
                <a:gd name="T16" fmla="*/ 10 w 43"/>
                <a:gd name="T17" fmla="*/ 33 h 49"/>
                <a:gd name="T18" fmla="*/ 8 w 43"/>
                <a:gd name="T19" fmla="*/ 26 h 49"/>
                <a:gd name="T20" fmla="*/ 43 w 43"/>
                <a:gd name="T21" fmla="*/ 26 h 49"/>
                <a:gd name="T22" fmla="*/ 43 w 43"/>
                <a:gd name="T23" fmla="*/ 26 h 49"/>
                <a:gd name="T24" fmla="*/ 43 w 43"/>
                <a:gd name="T25" fmla="*/ 24 h 49"/>
                <a:gd name="T26" fmla="*/ 43 w 43"/>
                <a:gd name="T27" fmla="*/ 24 h 49"/>
                <a:gd name="T28" fmla="*/ 41 w 43"/>
                <a:gd name="T29" fmla="*/ 14 h 49"/>
                <a:gd name="T30" fmla="*/ 36 w 43"/>
                <a:gd name="T31" fmla="*/ 7 h 49"/>
                <a:gd name="T32" fmla="*/ 36 w 43"/>
                <a:gd name="T33" fmla="*/ 7 h 49"/>
                <a:gd name="T34" fmla="*/ 29 w 43"/>
                <a:gd name="T35" fmla="*/ 2 h 49"/>
                <a:gd name="T36" fmla="*/ 22 w 43"/>
                <a:gd name="T37" fmla="*/ 0 h 49"/>
                <a:gd name="T38" fmla="*/ 22 w 43"/>
                <a:gd name="T39" fmla="*/ 0 h 49"/>
                <a:gd name="T40" fmla="*/ 13 w 43"/>
                <a:gd name="T41" fmla="*/ 2 h 49"/>
                <a:gd name="T42" fmla="*/ 6 w 43"/>
                <a:gd name="T43" fmla="*/ 7 h 49"/>
                <a:gd name="T44" fmla="*/ 6 w 43"/>
                <a:gd name="T45" fmla="*/ 7 h 49"/>
                <a:gd name="T46" fmla="*/ 1 w 43"/>
                <a:gd name="T47" fmla="*/ 14 h 49"/>
                <a:gd name="T48" fmla="*/ 0 w 43"/>
                <a:gd name="T49" fmla="*/ 24 h 49"/>
                <a:gd name="T50" fmla="*/ 0 w 43"/>
                <a:gd name="T51" fmla="*/ 24 h 49"/>
                <a:gd name="T52" fmla="*/ 1 w 43"/>
                <a:gd name="T53" fmla="*/ 35 h 49"/>
                <a:gd name="T54" fmla="*/ 6 w 43"/>
                <a:gd name="T55" fmla="*/ 42 h 49"/>
                <a:gd name="T56" fmla="*/ 6 w 43"/>
                <a:gd name="T57" fmla="*/ 42 h 49"/>
                <a:gd name="T58" fmla="*/ 13 w 43"/>
                <a:gd name="T59" fmla="*/ 47 h 49"/>
                <a:gd name="T60" fmla="*/ 22 w 43"/>
                <a:gd name="T61" fmla="*/ 49 h 49"/>
                <a:gd name="T62" fmla="*/ 22 w 43"/>
                <a:gd name="T63" fmla="*/ 49 h 49"/>
                <a:gd name="T64" fmla="*/ 29 w 43"/>
                <a:gd name="T65" fmla="*/ 47 h 49"/>
                <a:gd name="T66" fmla="*/ 34 w 43"/>
                <a:gd name="T67" fmla="*/ 45 h 49"/>
                <a:gd name="T68" fmla="*/ 34 w 43"/>
                <a:gd name="T69" fmla="*/ 45 h 49"/>
                <a:gd name="T70" fmla="*/ 39 w 43"/>
                <a:gd name="T71" fmla="*/ 40 h 49"/>
                <a:gd name="T72" fmla="*/ 41 w 43"/>
                <a:gd name="T73" fmla="*/ 33 h 49"/>
                <a:gd name="T74" fmla="*/ 34 w 43"/>
                <a:gd name="T75" fmla="*/ 33 h 49"/>
                <a:gd name="T76" fmla="*/ 34 w 43"/>
                <a:gd name="T77" fmla="*/ 33 h 49"/>
                <a:gd name="T78" fmla="*/ 32 w 43"/>
                <a:gd name="T79" fmla="*/ 36 h 49"/>
                <a:gd name="T80" fmla="*/ 29 w 43"/>
                <a:gd name="T81" fmla="*/ 40 h 49"/>
                <a:gd name="T82" fmla="*/ 29 w 43"/>
                <a:gd name="T83" fmla="*/ 40 h 49"/>
                <a:gd name="T84" fmla="*/ 13 w 43"/>
                <a:gd name="T85" fmla="*/ 10 h 49"/>
                <a:gd name="T86" fmla="*/ 13 w 43"/>
                <a:gd name="T87" fmla="*/ 10 h 49"/>
                <a:gd name="T88" fmla="*/ 17 w 43"/>
                <a:gd name="T89" fmla="*/ 7 h 49"/>
                <a:gd name="T90" fmla="*/ 22 w 43"/>
                <a:gd name="T91" fmla="*/ 7 h 49"/>
                <a:gd name="T92" fmla="*/ 22 w 43"/>
                <a:gd name="T93" fmla="*/ 7 h 49"/>
                <a:gd name="T94" fmla="*/ 27 w 43"/>
                <a:gd name="T95" fmla="*/ 7 h 49"/>
                <a:gd name="T96" fmla="*/ 31 w 43"/>
                <a:gd name="T97" fmla="*/ 10 h 49"/>
                <a:gd name="T98" fmla="*/ 31 w 43"/>
                <a:gd name="T99" fmla="*/ 10 h 49"/>
                <a:gd name="T100" fmla="*/ 32 w 43"/>
                <a:gd name="T101" fmla="*/ 16 h 49"/>
                <a:gd name="T102" fmla="*/ 34 w 43"/>
                <a:gd name="T103" fmla="*/ 19 h 49"/>
                <a:gd name="T104" fmla="*/ 8 w 43"/>
                <a:gd name="T105" fmla="*/ 19 h 49"/>
                <a:gd name="T106" fmla="*/ 8 w 43"/>
                <a:gd name="T107" fmla="*/ 19 h 49"/>
                <a:gd name="T108" fmla="*/ 10 w 43"/>
                <a:gd name="T109" fmla="*/ 14 h 49"/>
                <a:gd name="T110" fmla="*/ 13 w 43"/>
                <a:gd name="T111" fmla="*/ 10 h 49"/>
                <a:gd name="T112" fmla="*/ 13 w 43"/>
                <a:gd name="T113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" h="49">
                  <a:moveTo>
                    <a:pt x="29" y="40"/>
                  </a:moveTo>
                  <a:lnTo>
                    <a:pt x="29" y="40"/>
                  </a:lnTo>
                  <a:lnTo>
                    <a:pt x="25" y="42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17" y="42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3"/>
                  </a:lnTo>
                  <a:lnTo>
                    <a:pt x="8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1" y="14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29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3" y="2"/>
                  </a:lnTo>
                  <a:lnTo>
                    <a:pt x="6" y="7"/>
                  </a:lnTo>
                  <a:lnTo>
                    <a:pt x="6" y="7"/>
                  </a:lnTo>
                  <a:lnTo>
                    <a:pt x="1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35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3" y="47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9" y="47"/>
                  </a:lnTo>
                  <a:lnTo>
                    <a:pt x="34" y="45"/>
                  </a:lnTo>
                  <a:lnTo>
                    <a:pt x="34" y="45"/>
                  </a:lnTo>
                  <a:lnTo>
                    <a:pt x="39" y="40"/>
                  </a:lnTo>
                  <a:lnTo>
                    <a:pt x="41" y="33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2" y="36"/>
                  </a:lnTo>
                  <a:lnTo>
                    <a:pt x="29" y="40"/>
                  </a:lnTo>
                  <a:lnTo>
                    <a:pt x="29" y="40"/>
                  </a:lnTo>
                  <a:close/>
                  <a:moveTo>
                    <a:pt x="13" y="10"/>
                  </a:moveTo>
                  <a:lnTo>
                    <a:pt x="13" y="10"/>
                  </a:lnTo>
                  <a:lnTo>
                    <a:pt x="17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7" y="7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2" y="16"/>
                  </a:lnTo>
                  <a:lnTo>
                    <a:pt x="34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10" y="14"/>
                  </a:lnTo>
                  <a:lnTo>
                    <a:pt x="13" y="10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2488B51-850D-48D4-B798-34B2E0F67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1480" y="4248698"/>
              <a:ext cx="73269" cy="120894"/>
            </a:xfrm>
            <a:custGeom>
              <a:avLst/>
              <a:gdLst>
                <a:gd name="T0" fmla="*/ 7 w 40"/>
                <a:gd name="T1" fmla="*/ 62 h 66"/>
                <a:gd name="T2" fmla="*/ 21 w 40"/>
                <a:gd name="T3" fmla="*/ 66 h 66"/>
                <a:gd name="T4" fmla="*/ 26 w 40"/>
                <a:gd name="T5" fmla="*/ 66 h 66"/>
                <a:gd name="T6" fmla="*/ 31 w 40"/>
                <a:gd name="T7" fmla="*/ 62 h 66"/>
                <a:gd name="T8" fmla="*/ 38 w 40"/>
                <a:gd name="T9" fmla="*/ 55 h 66"/>
                <a:gd name="T10" fmla="*/ 40 w 40"/>
                <a:gd name="T11" fmla="*/ 50 h 66"/>
                <a:gd name="T12" fmla="*/ 40 w 40"/>
                <a:gd name="T13" fmla="*/ 2 h 66"/>
                <a:gd name="T14" fmla="*/ 33 w 40"/>
                <a:gd name="T15" fmla="*/ 7 h 66"/>
                <a:gd name="T16" fmla="*/ 28 w 40"/>
                <a:gd name="T17" fmla="*/ 2 h 66"/>
                <a:gd name="T18" fmla="*/ 21 w 40"/>
                <a:gd name="T19" fmla="*/ 0 h 66"/>
                <a:gd name="T20" fmla="*/ 10 w 40"/>
                <a:gd name="T21" fmla="*/ 3 h 66"/>
                <a:gd name="T22" fmla="*/ 5 w 40"/>
                <a:gd name="T23" fmla="*/ 7 h 66"/>
                <a:gd name="T24" fmla="*/ 3 w 40"/>
                <a:gd name="T25" fmla="*/ 12 h 66"/>
                <a:gd name="T26" fmla="*/ 0 w 40"/>
                <a:gd name="T27" fmla="*/ 24 h 66"/>
                <a:gd name="T28" fmla="*/ 2 w 40"/>
                <a:gd name="T29" fmla="*/ 33 h 66"/>
                <a:gd name="T30" fmla="*/ 5 w 40"/>
                <a:gd name="T31" fmla="*/ 40 h 66"/>
                <a:gd name="T32" fmla="*/ 21 w 40"/>
                <a:gd name="T33" fmla="*/ 47 h 66"/>
                <a:gd name="T34" fmla="*/ 28 w 40"/>
                <a:gd name="T35" fmla="*/ 45 h 66"/>
                <a:gd name="T36" fmla="*/ 33 w 40"/>
                <a:gd name="T37" fmla="*/ 42 h 66"/>
                <a:gd name="T38" fmla="*/ 33 w 40"/>
                <a:gd name="T39" fmla="*/ 50 h 66"/>
                <a:gd name="T40" fmla="*/ 28 w 40"/>
                <a:gd name="T41" fmla="*/ 57 h 66"/>
                <a:gd name="T42" fmla="*/ 24 w 40"/>
                <a:gd name="T43" fmla="*/ 59 h 66"/>
                <a:gd name="T44" fmla="*/ 21 w 40"/>
                <a:gd name="T45" fmla="*/ 59 h 66"/>
                <a:gd name="T46" fmla="*/ 12 w 40"/>
                <a:gd name="T47" fmla="*/ 57 h 66"/>
                <a:gd name="T48" fmla="*/ 10 w 40"/>
                <a:gd name="T49" fmla="*/ 55 h 66"/>
                <a:gd name="T50" fmla="*/ 2 w 40"/>
                <a:gd name="T51" fmla="*/ 50 h 66"/>
                <a:gd name="T52" fmla="*/ 3 w 40"/>
                <a:gd name="T53" fmla="*/ 57 h 66"/>
                <a:gd name="T54" fmla="*/ 7 w 40"/>
                <a:gd name="T55" fmla="*/ 62 h 66"/>
                <a:gd name="T56" fmla="*/ 12 w 40"/>
                <a:gd name="T57" fmla="*/ 10 h 66"/>
                <a:gd name="T58" fmla="*/ 21 w 40"/>
                <a:gd name="T59" fmla="*/ 7 h 66"/>
                <a:gd name="T60" fmla="*/ 26 w 40"/>
                <a:gd name="T61" fmla="*/ 7 h 66"/>
                <a:gd name="T62" fmla="*/ 29 w 40"/>
                <a:gd name="T63" fmla="*/ 10 h 66"/>
                <a:gd name="T64" fmla="*/ 33 w 40"/>
                <a:gd name="T65" fmla="*/ 24 h 66"/>
                <a:gd name="T66" fmla="*/ 33 w 40"/>
                <a:gd name="T67" fmla="*/ 31 h 66"/>
                <a:gd name="T68" fmla="*/ 29 w 40"/>
                <a:gd name="T69" fmla="*/ 36 h 66"/>
                <a:gd name="T70" fmla="*/ 21 w 40"/>
                <a:gd name="T71" fmla="*/ 40 h 66"/>
                <a:gd name="T72" fmla="*/ 16 w 40"/>
                <a:gd name="T73" fmla="*/ 40 h 66"/>
                <a:gd name="T74" fmla="*/ 12 w 40"/>
                <a:gd name="T75" fmla="*/ 36 h 66"/>
                <a:gd name="T76" fmla="*/ 9 w 40"/>
                <a:gd name="T77" fmla="*/ 23 h 66"/>
                <a:gd name="T78" fmla="*/ 9 w 40"/>
                <a:gd name="T79" fmla="*/ 16 h 66"/>
                <a:gd name="T80" fmla="*/ 12 w 40"/>
                <a:gd name="T81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" h="66">
                  <a:moveTo>
                    <a:pt x="7" y="62"/>
                  </a:moveTo>
                  <a:lnTo>
                    <a:pt x="7" y="62"/>
                  </a:lnTo>
                  <a:lnTo>
                    <a:pt x="12" y="64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6" y="66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36" y="61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40" y="50"/>
                  </a:lnTo>
                  <a:lnTo>
                    <a:pt x="40" y="42"/>
                  </a:lnTo>
                  <a:lnTo>
                    <a:pt x="40" y="2"/>
                  </a:lnTo>
                  <a:lnTo>
                    <a:pt x="33" y="2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28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2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5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7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2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8" y="45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1" y="54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4" y="59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16" y="59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0" y="55"/>
                  </a:lnTo>
                  <a:lnTo>
                    <a:pt x="10" y="52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3" y="57"/>
                  </a:lnTo>
                  <a:lnTo>
                    <a:pt x="7" y="62"/>
                  </a:lnTo>
                  <a:lnTo>
                    <a:pt x="7" y="62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6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6" y="7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33" y="16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31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6" y="40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16" y="4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9" y="31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16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D9743BF-54AF-44B0-9A59-B2E9AF4D0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6730" y="4219390"/>
              <a:ext cx="16486" cy="115400"/>
            </a:xfrm>
            <a:custGeom>
              <a:avLst/>
              <a:gdLst>
                <a:gd name="T0" fmla="*/ 9 w 9"/>
                <a:gd name="T1" fmla="*/ 9 h 63"/>
                <a:gd name="T2" fmla="*/ 9 w 9"/>
                <a:gd name="T3" fmla="*/ 0 h 63"/>
                <a:gd name="T4" fmla="*/ 0 w 9"/>
                <a:gd name="T5" fmla="*/ 0 h 63"/>
                <a:gd name="T6" fmla="*/ 0 w 9"/>
                <a:gd name="T7" fmla="*/ 9 h 63"/>
                <a:gd name="T8" fmla="*/ 9 w 9"/>
                <a:gd name="T9" fmla="*/ 9 h 63"/>
                <a:gd name="T10" fmla="*/ 9 w 9"/>
                <a:gd name="T11" fmla="*/ 9 h 63"/>
                <a:gd name="T12" fmla="*/ 9 w 9"/>
                <a:gd name="T13" fmla="*/ 63 h 63"/>
                <a:gd name="T14" fmla="*/ 9 w 9"/>
                <a:gd name="T15" fmla="*/ 18 h 63"/>
                <a:gd name="T16" fmla="*/ 0 w 9"/>
                <a:gd name="T17" fmla="*/ 18 h 63"/>
                <a:gd name="T18" fmla="*/ 0 w 9"/>
                <a:gd name="T19" fmla="*/ 63 h 63"/>
                <a:gd name="T20" fmla="*/ 9 w 9"/>
                <a:gd name="T21" fmla="*/ 63 h 63"/>
                <a:gd name="T22" fmla="*/ 9 w 9"/>
                <a:gd name="T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63">
                  <a:moveTo>
                    <a:pt x="9" y="9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9"/>
                  </a:lnTo>
                  <a:close/>
                  <a:moveTo>
                    <a:pt x="9" y="63"/>
                  </a:moveTo>
                  <a:lnTo>
                    <a:pt x="9" y="18"/>
                  </a:lnTo>
                  <a:lnTo>
                    <a:pt x="0" y="18"/>
                  </a:lnTo>
                  <a:lnTo>
                    <a:pt x="0" y="63"/>
                  </a:lnTo>
                  <a:lnTo>
                    <a:pt x="9" y="63"/>
                  </a:lnTo>
                  <a:lnTo>
                    <a:pt x="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4067BB2-6EEA-4E4B-93A5-3BFDA9005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869" y="4248698"/>
              <a:ext cx="67775" cy="89755"/>
            </a:xfrm>
            <a:custGeom>
              <a:avLst/>
              <a:gdLst>
                <a:gd name="T0" fmla="*/ 5 w 37"/>
                <a:gd name="T1" fmla="*/ 45 h 49"/>
                <a:gd name="T2" fmla="*/ 19 w 37"/>
                <a:gd name="T3" fmla="*/ 49 h 49"/>
                <a:gd name="T4" fmla="*/ 28 w 37"/>
                <a:gd name="T5" fmla="*/ 47 h 49"/>
                <a:gd name="T6" fmla="*/ 33 w 37"/>
                <a:gd name="T7" fmla="*/ 43 h 49"/>
                <a:gd name="T8" fmla="*/ 35 w 37"/>
                <a:gd name="T9" fmla="*/ 42 h 49"/>
                <a:gd name="T10" fmla="*/ 37 w 37"/>
                <a:gd name="T11" fmla="*/ 33 h 49"/>
                <a:gd name="T12" fmla="*/ 37 w 37"/>
                <a:gd name="T13" fmla="*/ 29 h 49"/>
                <a:gd name="T14" fmla="*/ 35 w 37"/>
                <a:gd name="T15" fmla="*/ 28 h 49"/>
                <a:gd name="T16" fmla="*/ 30 w 37"/>
                <a:gd name="T17" fmla="*/ 23 h 49"/>
                <a:gd name="T18" fmla="*/ 19 w 37"/>
                <a:gd name="T19" fmla="*/ 19 h 49"/>
                <a:gd name="T20" fmla="*/ 12 w 37"/>
                <a:gd name="T21" fmla="*/ 17 h 49"/>
                <a:gd name="T22" fmla="*/ 9 w 37"/>
                <a:gd name="T23" fmla="*/ 16 h 49"/>
                <a:gd name="T24" fmla="*/ 9 w 37"/>
                <a:gd name="T25" fmla="*/ 12 h 49"/>
                <a:gd name="T26" fmla="*/ 11 w 37"/>
                <a:gd name="T27" fmla="*/ 9 h 49"/>
                <a:gd name="T28" fmla="*/ 14 w 37"/>
                <a:gd name="T29" fmla="*/ 7 h 49"/>
                <a:gd name="T30" fmla="*/ 18 w 37"/>
                <a:gd name="T31" fmla="*/ 7 h 49"/>
                <a:gd name="T32" fmla="*/ 24 w 37"/>
                <a:gd name="T33" fmla="*/ 9 h 49"/>
                <a:gd name="T34" fmla="*/ 28 w 37"/>
                <a:gd name="T35" fmla="*/ 10 h 49"/>
                <a:gd name="T36" fmla="*/ 35 w 37"/>
                <a:gd name="T37" fmla="*/ 14 h 49"/>
                <a:gd name="T38" fmla="*/ 33 w 37"/>
                <a:gd name="T39" fmla="*/ 5 h 49"/>
                <a:gd name="T40" fmla="*/ 31 w 37"/>
                <a:gd name="T41" fmla="*/ 3 h 49"/>
                <a:gd name="T42" fmla="*/ 28 w 37"/>
                <a:gd name="T43" fmla="*/ 2 h 49"/>
                <a:gd name="T44" fmla="*/ 18 w 37"/>
                <a:gd name="T45" fmla="*/ 0 h 49"/>
                <a:gd name="T46" fmla="*/ 11 w 37"/>
                <a:gd name="T47" fmla="*/ 2 h 49"/>
                <a:gd name="T48" fmla="*/ 5 w 37"/>
                <a:gd name="T49" fmla="*/ 3 h 49"/>
                <a:gd name="T50" fmla="*/ 2 w 37"/>
                <a:gd name="T51" fmla="*/ 7 h 49"/>
                <a:gd name="T52" fmla="*/ 0 w 37"/>
                <a:gd name="T53" fmla="*/ 14 h 49"/>
                <a:gd name="T54" fmla="*/ 2 w 37"/>
                <a:gd name="T55" fmla="*/ 19 h 49"/>
                <a:gd name="T56" fmla="*/ 7 w 37"/>
                <a:gd name="T57" fmla="*/ 24 h 49"/>
                <a:gd name="T58" fmla="*/ 19 w 37"/>
                <a:gd name="T59" fmla="*/ 28 h 49"/>
                <a:gd name="T60" fmla="*/ 28 w 37"/>
                <a:gd name="T61" fmla="*/ 29 h 49"/>
                <a:gd name="T62" fmla="*/ 30 w 37"/>
                <a:gd name="T63" fmla="*/ 35 h 49"/>
                <a:gd name="T64" fmla="*/ 30 w 37"/>
                <a:gd name="T65" fmla="*/ 36 h 49"/>
                <a:gd name="T66" fmla="*/ 26 w 37"/>
                <a:gd name="T67" fmla="*/ 40 h 49"/>
                <a:gd name="T68" fmla="*/ 19 w 37"/>
                <a:gd name="T69" fmla="*/ 42 h 49"/>
                <a:gd name="T70" fmla="*/ 14 w 37"/>
                <a:gd name="T71" fmla="*/ 42 h 49"/>
                <a:gd name="T72" fmla="*/ 11 w 37"/>
                <a:gd name="T73" fmla="*/ 40 h 49"/>
                <a:gd name="T74" fmla="*/ 7 w 37"/>
                <a:gd name="T75" fmla="*/ 33 h 49"/>
                <a:gd name="T76" fmla="*/ 0 w 37"/>
                <a:gd name="T77" fmla="*/ 33 h 49"/>
                <a:gd name="T78" fmla="*/ 5 w 37"/>
                <a:gd name="T79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" h="49">
                  <a:moveTo>
                    <a:pt x="5" y="45"/>
                  </a:moveTo>
                  <a:lnTo>
                    <a:pt x="5" y="45"/>
                  </a:lnTo>
                  <a:lnTo>
                    <a:pt x="11" y="47"/>
                  </a:lnTo>
                  <a:lnTo>
                    <a:pt x="19" y="49"/>
                  </a:lnTo>
                  <a:lnTo>
                    <a:pt x="19" y="49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33" y="43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7" y="38"/>
                  </a:lnTo>
                  <a:lnTo>
                    <a:pt x="37" y="33"/>
                  </a:lnTo>
                  <a:lnTo>
                    <a:pt x="37" y="33"/>
                  </a:lnTo>
                  <a:lnTo>
                    <a:pt x="37" y="29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4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3" y="7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8" y="10"/>
                  </a:lnTo>
                  <a:lnTo>
                    <a:pt x="28" y="14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0" y="33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4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40"/>
                  </a:lnTo>
                  <a:lnTo>
                    <a:pt x="5" y="45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F25E73C-7562-4245-88EC-30BEDED0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802" y="4223054"/>
              <a:ext cx="40298" cy="115400"/>
            </a:xfrm>
            <a:custGeom>
              <a:avLst/>
              <a:gdLst>
                <a:gd name="T0" fmla="*/ 19 w 22"/>
                <a:gd name="T1" fmla="*/ 54 h 63"/>
                <a:gd name="T2" fmla="*/ 19 w 22"/>
                <a:gd name="T3" fmla="*/ 54 h 63"/>
                <a:gd name="T4" fmla="*/ 15 w 22"/>
                <a:gd name="T5" fmla="*/ 54 h 63"/>
                <a:gd name="T6" fmla="*/ 15 w 22"/>
                <a:gd name="T7" fmla="*/ 54 h 63"/>
                <a:gd name="T8" fmla="*/ 14 w 22"/>
                <a:gd name="T9" fmla="*/ 52 h 63"/>
                <a:gd name="T10" fmla="*/ 14 w 22"/>
                <a:gd name="T11" fmla="*/ 52 h 63"/>
                <a:gd name="T12" fmla="*/ 14 w 22"/>
                <a:gd name="T13" fmla="*/ 49 h 63"/>
                <a:gd name="T14" fmla="*/ 14 w 22"/>
                <a:gd name="T15" fmla="*/ 21 h 63"/>
                <a:gd name="T16" fmla="*/ 21 w 22"/>
                <a:gd name="T17" fmla="*/ 21 h 63"/>
                <a:gd name="T18" fmla="*/ 21 w 22"/>
                <a:gd name="T19" fmla="*/ 16 h 63"/>
                <a:gd name="T20" fmla="*/ 14 w 22"/>
                <a:gd name="T21" fmla="*/ 16 h 63"/>
                <a:gd name="T22" fmla="*/ 14 w 22"/>
                <a:gd name="T23" fmla="*/ 0 h 63"/>
                <a:gd name="T24" fmla="*/ 7 w 22"/>
                <a:gd name="T25" fmla="*/ 4 h 63"/>
                <a:gd name="T26" fmla="*/ 7 w 22"/>
                <a:gd name="T27" fmla="*/ 16 h 63"/>
                <a:gd name="T28" fmla="*/ 0 w 22"/>
                <a:gd name="T29" fmla="*/ 16 h 63"/>
                <a:gd name="T30" fmla="*/ 0 w 22"/>
                <a:gd name="T31" fmla="*/ 21 h 63"/>
                <a:gd name="T32" fmla="*/ 7 w 22"/>
                <a:gd name="T33" fmla="*/ 21 h 63"/>
                <a:gd name="T34" fmla="*/ 7 w 22"/>
                <a:gd name="T35" fmla="*/ 47 h 63"/>
                <a:gd name="T36" fmla="*/ 7 w 22"/>
                <a:gd name="T37" fmla="*/ 47 h 63"/>
                <a:gd name="T38" fmla="*/ 7 w 22"/>
                <a:gd name="T39" fmla="*/ 57 h 63"/>
                <a:gd name="T40" fmla="*/ 7 w 22"/>
                <a:gd name="T41" fmla="*/ 57 h 63"/>
                <a:gd name="T42" fmla="*/ 10 w 22"/>
                <a:gd name="T43" fmla="*/ 61 h 63"/>
                <a:gd name="T44" fmla="*/ 10 w 22"/>
                <a:gd name="T45" fmla="*/ 61 h 63"/>
                <a:gd name="T46" fmla="*/ 17 w 22"/>
                <a:gd name="T47" fmla="*/ 63 h 63"/>
                <a:gd name="T48" fmla="*/ 17 w 22"/>
                <a:gd name="T49" fmla="*/ 63 h 63"/>
                <a:gd name="T50" fmla="*/ 22 w 22"/>
                <a:gd name="T51" fmla="*/ 61 h 63"/>
                <a:gd name="T52" fmla="*/ 21 w 22"/>
                <a:gd name="T53" fmla="*/ 54 h 63"/>
                <a:gd name="T54" fmla="*/ 21 w 22"/>
                <a:gd name="T55" fmla="*/ 54 h 63"/>
                <a:gd name="T56" fmla="*/ 19 w 22"/>
                <a:gd name="T57" fmla="*/ 54 h 63"/>
                <a:gd name="T58" fmla="*/ 19 w 22"/>
                <a:gd name="T59" fmla="*/ 54 h 63"/>
                <a:gd name="T60" fmla="*/ 19 w 22"/>
                <a:gd name="T61" fmla="*/ 5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63">
                  <a:moveTo>
                    <a:pt x="19" y="54"/>
                  </a:moveTo>
                  <a:lnTo>
                    <a:pt x="19" y="54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49"/>
                  </a:lnTo>
                  <a:lnTo>
                    <a:pt x="14" y="21"/>
                  </a:lnTo>
                  <a:lnTo>
                    <a:pt x="21" y="21"/>
                  </a:lnTo>
                  <a:lnTo>
                    <a:pt x="21" y="16"/>
                  </a:lnTo>
                  <a:lnTo>
                    <a:pt x="14" y="16"/>
                  </a:lnTo>
                  <a:lnTo>
                    <a:pt x="14" y="0"/>
                  </a:lnTo>
                  <a:lnTo>
                    <a:pt x="7" y="4"/>
                  </a:lnTo>
                  <a:lnTo>
                    <a:pt x="7" y="16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7" y="21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22" y="61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19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D489A8B2-5CEF-4A7F-B033-29DC20A03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2427" y="4248698"/>
              <a:ext cx="78765" cy="89755"/>
            </a:xfrm>
            <a:custGeom>
              <a:avLst/>
              <a:gdLst>
                <a:gd name="T0" fmla="*/ 29 w 43"/>
                <a:gd name="T1" fmla="*/ 40 h 49"/>
                <a:gd name="T2" fmla="*/ 29 w 43"/>
                <a:gd name="T3" fmla="*/ 40 h 49"/>
                <a:gd name="T4" fmla="*/ 26 w 43"/>
                <a:gd name="T5" fmla="*/ 42 h 49"/>
                <a:gd name="T6" fmla="*/ 22 w 43"/>
                <a:gd name="T7" fmla="*/ 42 h 49"/>
                <a:gd name="T8" fmla="*/ 22 w 43"/>
                <a:gd name="T9" fmla="*/ 42 h 49"/>
                <a:gd name="T10" fmla="*/ 17 w 43"/>
                <a:gd name="T11" fmla="*/ 42 h 49"/>
                <a:gd name="T12" fmla="*/ 12 w 43"/>
                <a:gd name="T13" fmla="*/ 38 h 49"/>
                <a:gd name="T14" fmla="*/ 12 w 43"/>
                <a:gd name="T15" fmla="*/ 38 h 49"/>
                <a:gd name="T16" fmla="*/ 10 w 43"/>
                <a:gd name="T17" fmla="*/ 33 h 49"/>
                <a:gd name="T18" fmla="*/ 8 w 43"/>
                <a:gd name="T19" fmla="*/ 26 h 49"/>
                <a:gd name="T20" fmla="*/ 43 w 43"/>
                <a:gd name="T21" fmla="*/ 26 h 49"/>
                <a:gd name="T22" fmla="*/ 43 w 43"/>
                <a:gd name="T23" fmla="*/ 26 h 49"/>
                <a:gd name="T24" fmla="*/ 43 w 43"/>
                <a:gd name="T25" fmla="*/ 24 h 49"/>
                <a:gd name="T26" fmla="*/ 43 w 43"/>
                <a:gd name="T27" fmla="*/ 24 h 49"/>
                <a:gd name="T28" fmla="*/ 41 w 43"/>
                <a:gd name="T29" fmla="*/ 14 h 49"/>
                <a:gd name="T30" fmla="*/ 36 w 43"/>
                <a:gd name="T31" fmla="*/ 7 h 49"/>
                <a:gd name="T32" fmla="*/ 36 w 43"/>
                <a:gd name="T33" fmla="*/ 7 h 49"/>
                <a:gd name="T34" fmla="*/ 29 w 43"/>
                <a:gd name="T35" fmla="*/ 2 h 49"/>
                <a:gd name="T36" fmla="*/ 22 w 43"/>
                <a:gd name="T37" fmla="*/ 0 h 49"/>
                <a:gd name="T38" fmla="*/ 22 w 43"/>
                <a:gd name="T39" fmla="*/ 0 h 49"/>
                <a:gd name="T40" fmla="*/ 14 w 43"/>
                <a:gd name="T41" fmla="*/ 2 h 49"/>
                <a:gd name="T42" fmla="*/ 7 w 43"/>
                <a:gd name="T43" fmla="*/ 7 h 49"/>
                <a:gd name="T44" fmla="*/ 7 w 43"/>
                <a:gd name="T45" fmla="*/ 7 h 49"/>
                <a:gd name="T46" fmla="*/ 1 w 43"/>
                <a:gd name="T47" fmla="*/ 14 h 49"/>
                <a:gd name="T48" fmla="*/ 0 w 43"/>
                <a:gd name="T49" fmla="*/ 24 h 49"/>
                <a:gd name="T50" fmla="*/ 0 w 43"/>
                <a:gd name="T51" fmla="*/ 24 h 49"/>
                <a:gd name="T52" fmla="*/ 1 w 43"/>
                <a:gd name="T53" fmla="*/ 35 h 49"/>
                <a:gd name="T54" fmla="*/ 7 w 43"/>
                <a:gd name="T55" fmla="*/ 42 h 49"/>
                <a:gd name="T56" fmla="*/ 7 w 43"/>
                <a:gd name="T57" fmla="*/ 42 h 49"/>
                <a:gd name="T58" fmla="*/ 14 w 43"/>
                <a:gd name="T59" fmla="*/ 47 h 49"/>
                <a:gd name="T60" fmla="*/ 22 w 43"/>
                <a:gd name="T61" fmla="*/ 49 h 49"/>
                <a:gd name="T62" fmla="*/ 22 w 43"/>
                <a:gd name="T63" fmla="*/ 49 h 49"/>
                <a:gd name="T64" fmla="*/ 29 w 43"/>
                <a:gd name="T65" fmla="*/ 47 h 49"/>
                <a:gd name="T66" fmla="*/ 34 w 43"/>
                <a:gd name="T67" fmla="*/ 45 h 49"/>
                <a:gd name="T68" fmla="*/ 34 w 43"/>
                <a:gd name="T69" fmla="*/ 45 h 49"/>
                <a:gd name="T70" fmla="*/ 40 w 43"/>
                <a:gd name="T71" fmla="*/ 40 h 49"/>
                <a:gd name="T72" fmla="*/ 41 w 43"/>
                <a:gd name="T73" fmla="*/ 33 h 49"/>
                <a:gd name="T74" fmla="*/ 34 w 43"/>
                <a:gd name="T75" fmla="*/ 33 h 49"/>
                <a:gd name="T76" fmla="*/ 34 w 43"/>
                <a:gd name="T77" fmla="*/ 33 h 49"/>
                <a:gd name="T78" fmla="*/ 33 w 43"/>
                <a:gd name="T79" fmla="*/ 36 h 49"/>
                <a:gd name="T80" fmla="*/ 29 w 43"/>
                <a:gd name="T81" fmla="*/ 40 h 49"/>
                <a:gd name="T82" fmla="*/ 29 w 43"/>
                <a:gd name="T83" fmla="*/ 40 h 49"/>
                <a:gd name="T84" fmla="*/ 14 w 43"/>
                <a:gd name="T85" fmla="*/ 10 h 49"/>
                <a:gd name="T86" fmla="*/ 14 w 43"/>
                <a:gd name="T87" fmla="*/ 10 h 49"/>
                <a:gd name="T88" fmla="*/ 17 w 43"/>
                <a:gd name="T89" fmla="*/ 7 h 49"/>
                <a:gd name="T90" fmla="*/ 22 w 43"/>
                <a:gd name="T91" fmla="*/ 7 h 49"/>
                <a:gd name="T92" fmla="*/ 22 w 43"/>
                <a:gd name="T93" fmla="*/ 7 h 49"/>
                <a:gd name="T94" fmla="*/ 27 w 43"/>
                <a:gd name="T95" fmla="*/ 7 h 49"/>
                <a:gd name="T96" fmla="*/ 31 w 43"/>
                <a:gd name="T97" fmla="*/ 10 h 49"/>
                <a:gd name="T98" fmla="*/ 31 w 43"/>
                <a:gd name="T99" fmla="*/ 10 h 49"/>
                <a:gd name="T100" fmla="*/ 33 w 43"/>
                <a:gd name="T101" fmla="*/ 16 h 49"/>
                <a:gd name="T102" fmla="*/ 34 w 43"/>
                <a:gd name="T103" fmla="*/ 19 h 49"/>
                <a:gd name="T104" fmla="*/ 8 w 43"/>
                <a:gd name="T105" fmla="*/ 19 h 49"/>
                <a:gd name="T106" fmla="*/ 8 w 43"/>
                <a:gd name="T107" fmla="*/ 19 h 49"/>
                <a:gd name="T108" fmla="*/ 10 w 43"/>
                <a:gd name="T109" fmla="*/ 14 h 49"/>
                <a:gd name="T110" fmla="*/ 14 w 43"/>
                <a:gd name="T111" fmla="*/ 10 h 49"/>
                <a:gd name="T112" fmla="*/ 14 w 43"/>
                <a:gd name="T113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" h="49">
                  <a:moveTo>
                    <a:pt x="29" y="40"/>
                  </a:moveTo>
                  <a:lnTo>
                    <a:pt x="29" y="40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17" y="42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3"/>
                  </a:lnTo>
                  <a:lnTo>
                    <a:pt x="8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1" y="14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29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35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9" y="47"/>
                  </a:lnTo>
                  <a:lnTo>
                    <a:pt x="34" y="45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1" y="33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3" y="36"/>
                  </a:lnTo>
                  <a:lnTo>
                    <a:pt x="29" y="40"/>
                  </a:lnTo>
                  <a:lnTo>
                    <a:pt x="29" y="40"/>
                  </a:lnTo>
                  <a:close/>
                  <a:moveTo>
                    <a:pt x="14" y="10"/>
                  </a:moveTo>
                  <a:lnTo>
                    <a:pt x="14" y="10"/>
                  </a:lnTo>
                  <a:lnTo>
                    <a:pt x="17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7" y="7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6"/>
                  </a:lnTo>
                  <a:lnTo>
                    <a:pt x="34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43142AC-F417-4815-8724-62BC8FD9B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296" y="4248698"/>
              <a:ext cx="43962" cy="86092"/>
            </a:xfrm>
            <a:custGeom>
              <a:avLst/>
              <a:gdLst>
                <a:gd name="T0" fmla="*/ 7 w 24"/>
                <a:gd name="T1" fmla="*/ 47 h 47"/>
                <a:gd name="T2" fmla="*/ 7 w 24"/>
                <a:gd name="T3" fmla="*/ 23 h 47"/>
                <a:gd name="T4" fmla="*/ 7 w 24"/>
                <a:gd name="T5" fmla="*/ 23 h 47"/>
                <a:gd name="T6" fmla="*/ 8 w 24"/>
                <a:gd name="T7" fmla="*/ 14 h 47"/>
                <a:gd name="T8" fmla="*/ 8 w 24"/>
                <a:gd name="T9" fmla="*/ 14 h 47"/>
                <a:gd name="T10" fmla="*/ 12 w 24"/>
                <a:gd name="T11" fmla="*/ 10 h 47"/>
                <a:gd name="T12" fmla="*/ 12 w 24"/>
                <a:gd name="T13" fmla="*/ 10 h 47"/>
                <a:gd name="T14" fmla="*/ 15 w 24"/>
                <a:gd name="T15" fmla="*/ 9 h 47"/>
                <a:gd name="T16" fmla="*/ 15 w 24"/>
                <a:gd name="T17" fmla="*/ 9 h 47"/>
                <a:gd name="T18" fmla="*/ 22 w 24"/>
                <a:gd name="T19" fmla="*/ 10 h 47"/>
                <a:gd name="T20" fmla="*/ 24 w 24"/>
                <a:gd name="T21" fmla="*/ 3 h 47"/>
                <a:gd name="T22" fmla="*/ 24 w 24"/>
                <a:gd name="T23" fmla="*/ 3 h 47"/>
                <a:gd name="T24" fmla="*/ 20 w 24"/>
                <a:gd name="T25" fmla="*/ 2 h 47"/>
                <a:gd name="T26" fmla="*/ 17 w 24"/>
                <a:gd name="T27" fmla="*/ 0 h 47"/>
                <a:gd name="T28" fmla="*/ 17 w 24"/>
                <a:gd name="T29" fmla="*/ 0 h 47"/>
                <a:gd name="T30" fmla="*/ 12 w 24"/>
                <a:gd name="T31" fmla="*/ 2 h 47"/>
                <a:gd name="T32" fmla="*/ 12 w 24"/>
                <a:gd name="T33" fmla="*/ 2 h 47"/>
                <a:gd name="T34" fmla="*/ 7 w 24"/>
                <a:gd name="T35" fmla="*/ 9 h 47"/>
                <a:gd name="T36" fmla="*/ 7 w 24"/>
                <a:gd name="T37" fmla="*/ 2 h 47"/>
                <a:gd name="T38" fmla="*/ 0 w 24"/>
                <a:gd name="T39" fmla="*/ 2 h 47"/>
                <a:gd name="T40" fmla="*/ 0 w 24"/>
                <a:gd name="T41" fmla="*/ 47 h 47"/>
                <a:gd name="T42" fmla="*/ 7 w 24"/>
                <a:gd name="T43" fmla="*/ 47 h 47"/>
                <a:gd name="T44" fmla="*/ 7 w 24"/>
                <a:gd name="T4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47">
                  <a:moveTo>
                    <a:pt x="7" y="47"/>
                  </a:moveTo>
                  <a:lnTo>
                    <a:pt x="7" y="23"/>
                  </a:lnTo>
                  <a:lnTo>
                    <a:pt x="7" y="23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22" y="1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7" y="9"/>
                  </a:lnTo>
                  <a:lnTo>
                    <a:pt x="7" y="2"/>
                  </a:lnTo>
                  <a:lnTo>
                    <a:pt x="0" y="2"/>
                  </a:lnTo>
                  <a:lnTo>
                    <a:pt x="0" y="47"/>
                  </a:lnTo>
                  <a:lnTo>
                    <a:pt x="7" y="47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2B5DD9C-3929-4BBB-AA6C-8FDEBC91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607" y="4382415"/>
              <a:ext cx="47625" cy="117231"/>
            </a:xfrm>
            <a:custGeom>
              <a:avLst/>
              <a:gdLst>
                <a:gd name="T0" fmla="*/ 14 w 26"/>
                <a:gd name="T1" fmla="*/ 64 h 64"/>
                <a:gd name="T2" fmla="*/ 14 w 26"/>
                <a:gd name="T3" fmla="*/ 24 h 64"/>
                <a:gd name="T4" fmla="*/ 22 w 26"/>
                <a:gd name="T5" fmla="*/ 24 h 64"/>
                <a:gd name="T6" fmla="*/ 22 w 26"/>
                <a:gd name="T7" fmla="*/ 19 h 64"/>
                <a:gd name="T8" fmla="*/ 14 w 26"/>
                <a:gd name="T9" fmla="*/ 19 h 64"/>
                <a:gd name="T10" fmla="*/ 14 w 26"/>
                <a:gd name="T11" fmla="*/ 14 h 64"/>
                <a:gd name="T12" fmla="*/ 14 w 26"/>
                <a:gd name="T13" fmla="*/ 14 h 64"/>
                <a:gd name="T14" fmla="*/ 15 w 26"/>
                <a:gd name="T15" fmla="*/ 8 h 64"/>
                <a:gd name="T16" fmla="*/ 15 w 26"/>
                <a:gd name="T17" fmla="*/ 8 h 64"/>
                <a:gd name="T18" fmla="*/ 21 w 26"/>
                <a:gd name="T19" fmla="*/ 7 h 64"/>
                <a:gd name="T20" fmla="*/ 21 w 26"/>
                <a:gd name="T21" fmla="*/ 7 h 64"/>
                <a:gd name="T22" fmla="*/ 26 w 26"/>
                <a:gd name="T23" fmla="*/ 8 h 64"/>
                <a:gd name="T24" fmla="*/ 26 w 26"/>
                <a:gd name="T25" fmla="*/ 2 h 64"/>
                <a:gd name="T26" fmla="*/ 26 w 26"/>
                <a:gd name="T27" fmla="*/ 2 h 64"/>
                <a:gd name="T28" fmla="*/ 19 w 26"/>
                <a:gd name="T29" fmla="*/ 0 h 64"/>
                <a:gd name="T30" fmla="*/ 19 w 26"/>
                <a:gd name="T31" fmla="*/ 0 h 64"/>
                <a:gd name="T32" fmla="*/ 14 w 26"/>
                <a:gd name="T33" fmla="*/ 0 h 64"/>
                <a:gd name="T34" fmla="*/ 12 w 26"/>
                <a:gd name="T35" fmla="*/ 2 h 64"/>
                <a:gd name="T36" fmla="*/ 12 w 26"/>
                <a:gd name="T37" fmla="*/ 2 h 64"/>
                <a:gd name="T38" fmla="*/ 7 w 26"/>
                <a:gd name="T39" fmla="*/ 7 h 64"/>
                <a:gd name="T40" fmla="*/ 7 w 26"/>
                <a:gd name="T41" fmla="*/ 7 h 64"/>
                <a:gd name="T42" fmla="*/ 7 w 26"/>
                <a:gd name="T43" fmla="*/ 14 h 64"/>
                <a:gd name="T44" fmla="*/ 7 w 26"/>
                <a:gd name="T45" fmla="*/ 19 h 64"/>
                <a:gd name="T46" fmla="*/ 0 w 26"/>
                <a:gd name="T47" fmla="*/ 19 h 64"/>
                <a:gd name="T48" fmla="*/ 0 w 26"/>
                <a:gd name="T49" fmla="*/ 24 h 64"/>
                <a:gd name="T50" fmla="*/ 7 w 26"/>
                <a:gd name="T51" fmla="*/ 24 h 64"/>
                <a:gd name="T52" fmla="*/ 7 w 26"/>
                <a:gd name="T53" fmla="*/ 64 h 64"/>
                <a:gd name="T54" fmla="*/ 14 w 26"/>
                <a:gd name="T55" fmla="*/ 64 h 64"/>
                <a:gd name="T56" fmla="*/ 14 w 26"/>
                <a:gd name="T5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64">
                  <a:moveTo>
                    <a:pt x="14" y="64"/>
                  </a:moveTo>
                  <a:lnTo>
                    <a:pt x="14" y="24"/>
                  </a:lnTo>
                  <a:lnTo>
                    <a:pt x="22" y="24"/>
                  </a:lnTo>
                  <a:lnTo>
                    <a:pt x="22" y="19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4"/>
                  </a:lnTo>
                  <a:lnTo>
                    <a:pt x="7" y="19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7" y="24"/>
                  </a:lnTo>
                  <a:lnTo>
                    <a:pt x="7" y="64"/>
                  </a:lnTo>
                  <a:lnTo>
                    <a:pt x="14" y="64"/>
                  </a:lnTo>
                  <a:lnTo>
                    <a:pt x="1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0DBC046D-67CC-40E8-BD01-4E8B0F2F7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728" y="4386078"/>
              <a:ext cx="12823" cy="113567"/>
            </a:xfrm>
            <a:custGeom>
              <a:avLst/>
              <a:gdLst>
                <a:gd name="T0" fmla="*/ 7 w 7"/>
                <a:gd name="T1" fmla="*/ 8 h 62"/>
                <a:gd name="T2" fmla="*/ 7 w 7"/>
                <a:gd name="T3" fmla="*/ 0 h 62"/>
                <a:gd name="T4" fmla="*/ 0 w 7"/>
                <a:gd name="T5" fmla="*/ 0 h 62"/>
                <a:gd name="T6" fmla="*/ 0 w 7"/>
                <a:gd name="T7" fmla="*/ 8 h 62"/>
                <a:gd name="T8" fmla="*/ 7 w 7"/>
                <a:gd name="T9" fmla="*/ 8 h 62"/>
                <a:gd name="T10" fmla="*/ 7 w 7"/>
                <a:gd name="T11" fmla="*/ 8 h 62"/>
                <a:gd name="T12" fmla="*/ 7 w 7"/>
                <a:gd name="T13" fmla="*/ 62 h 62"/>
                <a:gd name="T14" fmla="*/ 7 w 7"/>
                <a:gd name="T15" fmla="*/ 17 h 62"/>
                <a:gd name="T16" fmla="*/ 0 w 7"/>
                <a:gd name="T17" fmla="*/ 17 h 62"/>
                <a:gd name="T18" fmla="*/ 0 w 7"/>
                <a:gd name="T19" fmla="*/ 62 h 62"/>
                <a:gd name="T20" fmla="*/ 7 w 7"/>
                <a:gd name="T21" fmla="*/ 62 h 62"/>
                <a:gd name="T22" fmla="*/ 7 w 7"/>
                <a:gd name="T2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2">
                  <a:moveTo>
                    <a:pt x="7" y="8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7" y="8"/>
                  </a:lnTo>
                  <a:lnTo>
                    <a:pt x="7" y="8"/>
                  </a:lnTo>
                  <a:close/>
                  <a:moveTo>
                    <a:pt x="7" y="62"/>
                  </a:moveTo>
                  <a:lnTo>
                    <a:pt x="7" y="17"/>
                  </a:lnTo>
                  <a:lnTo>
                    <a:pt x="0" y="17"/>
                  </a:lnTo>
                  <a:lnTo>
                    <a:pt x="0" y="62"/>
                  </a:lnTo>
                  <a:lnTo>
                    <a:pt x="7" y="62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E959885-7DBA-4C06-88D6-0166439A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530" y="4386078"/>
              <a:ext cx="12823" cy="113567"/>
            </a:xfrm>
            <a:custGeom>
              <a:avLst/>
              <a:gdLst>
                <a:gd name="T0" fmla="*/ 7 w 7"/>
                <a:gd name="T1" fmla="*/ 62 h 62"/>
                <a:gd name="T2" fmla="*/ 7 w 7"/>
                <a:gd name="T3" fmla="*/ 0 h 62"/>
                <a:gd name="T4" fmla="*/ 0 w 7"/>
                <a:gd name="T5" fmla="*/ 0 h 62"/>
                <a:gd name="T6" fmla="*/ 0 w 7"/>
                <a:gd name="T7" fmla="*/ 62 h 62"/>
                <a:gd name="T8" fmla="*/ 7 w 7"/>
                <a:gd name="T9" fmla="*/ 62 h 62"/>
                <a:gd name="T10" fmla="*/ 7 w 7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2">
                  <a:moveTo>
                    <a:pt x="7" y="62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7" y="62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8832194-3E91-4FE5-89FD-F9520EEF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7501" y="4413554"/>
              <a:ext cx="75102" cy="89755"/>
            </a:xfrm>
            <a:custGeom>
              <a:avLst/>
              <a:gdLst>
                <a:gd name="T0" fmla="*/ 29 w 41"/>
                <a:gd name="T1" fmla="*/ 40 h 49"/>
                <a:gd name="T2" fmla="*/ 29 w 41"/>
                <a:gd name="T3" fmla="*/ 40 h 49"/>
                <a:gd name="T4" fmla="*/ 26 w 41"/>
                <a:gd name="T5" fmla="*/ 42 h 49"/>
                <a:gd name="T6" fmla="*/ 20 w 41"/>
                <a:gd name="T7" fmla="*/ 42 h 49"/>
                <a:gd name="T8" fmla="*/ 20 w 41"/>
                <a:gd name="T9" fmla="*/ 42 h 49"/>
                <a:gd name="T10" fmla="*/ 15 w 41"/>
                <a:gd name="T11" fmla="*/ 42 h 49"/>
                <a:gd name="T12" fmla="*/ 12 w 41"/>
                <a:gd name="T13" fmla="*/ 38 h 49"/>
                <a:gd name="T14" fmla="*/ 12 w 41"/>
                <a:gd name="T15" fmla="*/ 38 h 49"/>
                <a:gd name="T16" fmla="*/ 8 w 41"/>
                <a:gd name="T17" fmla="*/ 33 h 49"/>
                <a:gd name="T18" fmla="*/ 7 w 41"/>
                <a:gd name="T19" fmla="*/ 26 h 49"/>
                <a:gd name="T20" fmla="*/ 41 w 41"/>
                <a:gd name="T21" fmla="*/ 26 h 49"/>
                <a:gd name="T22" fmla="*/ 41 w 41"/>
                <a:gd name="T23" fmla="*/ 26 h 49"/>
                <a:gd name="T24" fmla="*/ 41 w 41"/>
                <a:gd name="T25" fmla="*/ 24 h 49"/>
                <a:gd name="T26" fmla="*/ 41 w 41"/>
                <a:gd name="T27" fmla="*/ 24 h 49"/>
                <a:gd name="T28" fmla="*/ 39 w 41"/>
                <a:gd name="T29" fmla="*/ 14 h 49"/>
                <a:gd name="T30" fmla="*/ 36 w 41"/>
                <a:gd name="T31" fmla="*/ 7 h 49"/>
                <a:gd name="T32" fmla="*/ 36 w 41"/>
                <a:gd name="T33" fmla="*/ 7 h 49"/>
                <a:gd name="T34" fmla="*/ 29 w 41"/>
                <a:gd name="T35" fmla="*/ 2 h 49"/>
                <a:gd name="T36" fmla="*/ 20 w 41"/>
                <a:gd name="T37" fmla="*/ 0 h 49"/>
                <a:gd name="T38" fmla="*/ 20 w 41"/>
                <a:gd name="T39" fmla="*/ 0 h 49"/>
                <a:gd name="T40" fmla="*/ 12 w 41"/>
                <a:gd name="T41" fmla="*/ 2 h 49"/>
                <a:gd name="T42" fmla="*/ 5 w 41"/>
                <a:gd name="T43" fmla="*/ 7 h 49"/>
                <a:gd name="T44" fmla="*/ 5 w 41"/>
                <a:gd name="T45" fmla="*/ 7 h 49"/>
                <a:gd name="T46" fmla="*/ 1 w 41"/>
                <a:gd name="T47" fmla="*/ 14 h 49"/>
                <a:gd name="T48" fmla="*/ 0 w 41"/>
                <a:gd name="T49" fmla="*/ 24 h 49"/>
                <a:gd name="T50" fmla="*/ 0 w 41"/>
                <a:gd name="T51" fmla="*/ 24 h 49"/>
                <a:gd name="T52" fmla="*/ 1 w 41"/>
                <a:gd name="T53" fmla="*/ 35 h 49"/>
                <a:gd name="T54" fmla="*/ 5 w 41"/>
                <a:gd name="T55" fmla="*/ 42 h 49"/>
                <a:gd name="T56" fmla="*/ 5 w 41"/>
                <a:gd name="T57" fmla="*/ 42 h 49"/>
                <a:gd name="T58" fmla="*/ 12 w 41"/>
                <a:gd name="T59" fmla="*/ 47 h 49"/>
                <a:gd name="T60" fmla="*/ 20 w 41"/>
                <a:gd name="T61" fmla="*/ 49 h 49"/>
                <a:gd name="T62" fmla="*/ 20 w 41"/>
                <a:gd name="T63" fmla="*/ 49 h 49"/>
                <a:gd name="T64" fmla="*/ 27 w 41"/>
                <a:gd name="T65" fmla="*/ 47 h 49"/>
                <a:gd name="T66" fmla="*/ 34 w 41"/>
                <a:gd name="T67" fmla="*/ 45 h 49"/>
                <a:gd name="T68" fmla="*/ 34 w 41"/>
                <a:gd name="T69" fmla="*/ 45 h 49"/>
                <a:gd name="T70" fmla="*/ 38 w 41"/>
                <a:gd name="T71" fmla="*/ 40 h 49"/>
                <a:gd name="T72" fmla="*/ 41 w 41"/>
                <a:gd name="T73" fmla="*/ 33 h 49"/>
                <a:gd name="T74" fmla="*/ 32 w 41"/>
                <a:gd name="T75" fmla="*/ 33 h 49"/>
                <a:gd name="T76" fmla="*/ 32 w 41"/>
                <a:gd name="T77" fmla="*/ 33 h 49"/>
                <a:gd name="T78" fmla="*/ 31 w 41"/>
                <a:gd name="T79" fmla="*/ 37 h 49"/>
                <a:gd name="T80" fmla="*/ 29 w 41"/>
                <a:gd name="T81" fmla="*/ 40 h 49"/>
                <a:gd name="T82" fmla="*/ 29 w 41"/>
                <a:gd name="T83" fmla="*/ 40 h 49"/>
                <a:gd name="T84" fmla="*/ 12 w 41"/>
                <a:gd name="T85" fmla="*/ 11 h 49"/>
                <a:gd name="T86" fmla="*/ 12 w 41"/>
                <a:gd name="T87" fmla="*/ 11 h 49"/>
                <a:gd name="T88" fmla="*/ 15 w 41"/>
                <a:gd name="T89" fmla="*/ 7 h 49"/>
                <a:gd name="T90" fmla="*/ 20 w 41"/>
                <a:gd name="T91" fmla="*/ 7 h 49"/>
                <a:gd name="T92" fmla="*/ 20 w 41"/>
                <a:gd name="T93" fmla="*/ 7 h 49"/>
                <a:gd name="T94" fmla="*/ 26 w 41"/>
                <a:gd name="T95" fmla="*/ 9 h 49"/>
                <a:gd name="T96" fmla="*/ 31 w 41"/>
                <a:gd name="T97" fmla="*/ 12 h 49"/>
                <a:gd name="T98" fmla="*/ 31 w 41"/>
                <a:gd name="T99" fmla="*/ 12 h 49"/>
                <a:gd name="T100" fmla="*/ 32 w 41"/>
                <a:gd name="T101" fmla="*/ 16 h 49"/>
                <a:gd name="T102" fmla="*/ 32 w 41"/>
                <a:gd name="T103" fmla="*/ 21 h 49"/>
                <a:gd name="T104" fmla="*/ 8 w 41"/>
                <a:gd name="T105" fmla="*/ 21 h 49"/>
                <a:gd name="T106" fmla="*/ 8 w 41"/>
                <a:gd name="T107" fmla="*/ 21 h 49"/>
                <a:gd name="T108" fmla="*/ 8 w 41"/>
                <a:gd name="T109" fmla="*/ 14 h 49"/>
                <a:gd name="T110" fmla="*/ 12 w 41"/>
                <a:gd name="T111" fmla="*/ 11 h 49"/>
                <a:gd name="T112" fmla="*/ 12 w 41"/>
                <a:gd name="T113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1" h="49">
                  <a:moveTo>
                    <a:pt x="29" y="40"/>
                  </a:moveTo>
                  <a:lnTo>
                    <a:pt x="29" y="40"/>
                  </a:lnTo>
                  <a:lnTo>
                    <a:pt x="26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15" y="42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8" y="33"/>
                  </a:lnTo>
                  <a:lnTo>
                    <a:pt x="7" y="26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9" y="14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29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5" y="7"/>
                  </a:lnTo>
                  <a:lnTo>
                    <a:pt x="5" y="7"/>
                  </a:lnTo>
                  <a:lnTo>
                    <a:pt x="1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35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12" y="47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7" y="47"/>
                  </a:lnTo>
                  <a:lnTo>
                    <a:pt x="34" y="45"/>
                  </a:lnTo>
                  <a:lnTo>
                    <a:pt x="34" y="45"/>
                  </a:lnTo>
                  <a:lnTo>
                    <a:pt x="38" y="40"/>
                  </a:lnTo>
                  <a:lnTo>
                    <a:pt x="41" y="33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1" y="37"/>
                  </a:lnTo>
                  <a:lnTo>
                    <a:pt x="29" y="40"/>
                  </a:lnTo>
                  <a:lnTo>
                    <a:pt x="29" y="40"/>
                  </a:lnTo>
                  <a:close/>
                  <a:moveTo>
                    <a:pt x="12" y="11"/>
                  </a:moveTo>
                  <a:lnTo>
                    <a:pt x="12" y="11"/>
                  </a:lnTo>
                  <a:lnTo>
                    <a:pt x="15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6" y="9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2" y="16"/>
                  </a:lnTo>
                  <a:lnTo>
                    <a:pt x="32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14"/>
                  </a:lnTo>
                  <a:lnTo>
                    <a:pt x="12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27B67E5B-3C4B-4024-942D-4B937B4A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247" y="3972107"/>
              <a:ext cx="564173" cy="172183"/>
            </a:xfrm>
            <a:custGeom>
              <a:avLst/>
              <a:gdLst>
                <a:gd name="T0" fmla="*/ 0 w 308"/>
                <a:gd name="T1" fmla="*/ 0 h 94"/>
                <a:gd name="T2" fmla="*/ 308 w 308"/>
                <a:gd name="T3" fmla="*/ 0 h 94"/>
                <a:gd name="T4" fmla="*/ 308 w 308"/>
                <a:gd name="T5" fmla="*/ 94 h 94"/>
                <a:gd name="T6" fmla="*/ 0 w 308"/>
                <a:gd name="T7" fmla="*/ 94 h 94"/>
                <a:gd name="T8" fmla="*/ 0 w 308"/>
                <a:gd name="T9" fmla="*/ 0 h 94"/>
                <a:gd name="T10" fmla="*/ 0 w 308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94">
                  <a:moveTo>
                    <a:pt x="0" y="0"/>
                  </a:moveTo>
                  <a:lnTo>
                    <a:pt x="308" y="0"/>
                  </a:lnTo>
                  <a:lnTo>
                    <a:pt x="308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3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92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64A0E8F9-DFD5-416F-AFED-6D2678102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049" y="3984929"/>
              <a:ext cx="16486" cy="115400"/>
            </a:xfrm>
            <a:custGeom>
              <a:avLst/>
              <a:gdLst>
                <a:gd name="T0" fmla="*/ 9 w 9"/>
                <a:gd name="T1" fmla="*/ 63 h 63"/>
                <a:gd name="T2" fmla="*/ 9 w 9"/>
                <a:gd name="T3" fmla="*/ 0 h 63"/>
                <a:gd name="T4" fmla="*/ 0 w 9"/>
                <a:gd name="T5" fmla="*/ 0 h 63"/>
                <a:gd name="T6" fmla="*/ 0 w 9"/>
                <a:gd name="T7" fmla="*/ 63 h 63"/>
                <a:gd name="T8" fmla="*/ 9 w 9"/>
                <a:gd name="T9" fmla="*/ 63 h 63"/>
                <a:gd name="T10" fmla="*/ 9 w 9"/>
                <a:gd name="T1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63">
                  <a:moveTo>
                    <a:pt x="9" y="63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9" y="63"/>
                  </a:lnTo>
                  <a:lnTo>
                    <a:pt x="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CE2E0D80-C005-4839-B475-B1159796B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853" y="4052703"/>
              <a:ext cx="45794" cy="10990"/>
            </a:xfrm>
            <a:custGeom>
              <a:avLst/>
              <a:gdLst>
                <a:gd name="T0" fmla="*/ 25 w 25"/>
                <a:gd name="T1" fmla="*/ 6 h 6"/>
                <a:gd name="T2" fmla="*/ 25 w 25"/>
                <a:gd name="T3" fmla="*/ 0 h 6"/>
                <a:gd name="T4" fmla="*/ 0 w 25"/>
                <a:gd name="T5" fmla="*/ 0 h 6"/>
                <a:gd name="T6" fmla="*/ 0 w 25"/>
                <a:gd name="T7" fmla="*/ 6 h 6"/>
                <a:gd name="T8" fmla="*/ 25 w 25"/>
                <a:gd name="T9" fmla="*/ 6 h 6"/>
                <a:gd name="T10" fmla="*/ 25 w 25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5" y="6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5" y="6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FB5BA9A6-D8A2-467A-93DA-5327A9B0F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963" y="3984929"/>
              <a:ext cx="76933" cy="115400"/>
            </a:xfrm>
            <a:custGeom>
              <a:avLst/>
              <a:gdLst>
                <a:gd name="T0" fmla="*/ 9 w 42"/>
                <a:gd name="T1" fmla="*/ 63 h 63"/>
                <a:gd name="T2" fmla="*/ 9 w 42"/>
                <a:gd name="T3" fmla="*/ 35 h 63"/>
                <a:gd name="T4" fmla="*/ 38 w 42"/>
                <a:gd name="T5" fmla="*/ 35 h 63"/>
                <a:gd name="T6" fmla="*/ 38 w 42"/>
                <a:gd name="T7" fmla="*/ 26 h 63"/>
                <a:gd name="T8" fmla="*/ 9 w 42"/>
                <a:gd name="T9" fmla="*/ 26 h 63"/>
                <a:gd name="T10" fmla="*/ 9 w 42"/>
                <a:gd name="T11" fmla="*/ 7 h 63"/>
                <a:gd name="T12" fmla="*/ 42 w 42"/>
                <a:gd name="T13" fmla="*/ 7 h 63"/>
                <a:gd name="T14" fmla="*/ 42 w 42"/>
                <a:gd name="T15" fmla="*/ 0 h 63"/>
                <a:gd name="T16" fmla="*/ 0 w 42"/>
                <a:gd name="T17" fmla="*/ 0 h 63"/>
                <a:gd name="T18" fmla="*/ 0 w 42"/>
                <a:gd name="T19" fmla="*/ 63 h 63"/>
                <a:gd name="T20" fmla="*/ 9 w 42"/>
                <a:gd name="T21" fmla="*/ 63 h 63"/>
                <a:gd name="T22" fmla="*/ 9 w 42"/>
                <a:gd name="T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63">
                  <a:moveTo>
                    <a:pt x="9" y="63"/>
                  </a:moveTo>
                  <a:lnTo>
                    <a:pt x="9" y="35"/>
                  </a:lnTo>
                  <a:lnTo>
                    <a:pt x="38" y="35"/>
                  </a:lnTo>
                  <a:lnTo>
                    <a:pt x="38" y="26"/>
                  </a:lnTo>
                  <a:lnTo>
                    <a:pt x="9" y="26"/>
                  </a:lnTo>
                  <a:lnTo>
                    <a:pt x="9" y="7"/>
                  </a:lnTo>
                  <a:lnTo>
                    <a:pt x="42" y="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9" y="63"/>
                  </a:lnTo>
                  <a:lnTo>
                    <a:pt x="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180F6607-2834-46E7-8F4F-865B7033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8886" y="4014237"/>
              <a:ext cx="80596" cy="87923"/>
            </a:xfrm>
            <a:custGeom>
              <a:avLst/>
              <a:gdLst>
                <a:gd name="T0" fmla="*/ 30 w 44"/>
                <a:gd name="T1" fmla="*/ 40 h 48"/>
                <a:gd name="T2" fmla="*/ 30 w 44"/>
                <a:gd name="T3" fmla="*/ 40 h 48"/>
                <a:gd name="T4" fmla="*/ 26 w 44"/>
                <a:gd name="T5" fmla="*/ 41 h 48"/>
                <a:gd name="T6" fmla="*/ 23 w 44"/>
                <a:gd name="T7" fmla="*/ 41 h 48"/>
                <a:gd name="T8" fmla="*/ 23 w 44"/>
                <a:gd name="T9" fmla="*/ 41 h 48"/>
                <a:gd name="T10" fmla="*/ 18 w 44"/>
                <a:gd name="T11" fmla="*/ 40 h 48"/>
                <a:gd name="T12" fmla="*/ 13 w 44"/>
                <a:gd name="T13" fmla="*/ 38 h 48"/>
                <a:gd name="T14" fmla="*/ 13 w 44"/>
                <a:gd name="T15" fmla="*/ 38 h 48"/>
                <a:gd name="T16" fmla="*/ 11 w 44"/>
                <a:gd name="T17" fmla="*/ 33 h 48"/>
                <a:gd name="T18" fmla="*/ 9 w 44"/>
                <a:gd name="T19" fmla="*/ 26 h 48"/>
                <a:gd name="T20" fmla="*/ 44 w 44"/>
                <a:gd name="T21" fmla="*/ 26 h 48"/>
                <a:gd name="T22" fmla="*/ 44 w 44"/>
                <a:gd name="T23" fmla="*/ 26 h 48"/>
                <a:gd name="T24" fmla="*/ 44 w 44"/>
                <a:gd name="T25" fmla="*/ 24 h 48"/>
                <a:gd name="T26" fmla="*/ 44 w 44"/>
                <a:gd name="T27" fmla="*/ 24 h 48"/>
                <a:gd name="T28" fmla="*/ 42 w 44"/>
                <a:gd name="T29" fmla="*/ 14 h 48"/>
                <a:gd name="T30" fmla="*/ 37 w 44"/>
                <a:gd name="T31" fmla="*/ 7 h 48"/>
                <a:gd name="T32" fmla="*/ 37 w 44"/>
                <a:gd name="T33" fmla="*/ 7 h 48"/>
                <a:gd name="T34" fmla="*/ 30 w 44"/>
                <a:gd name="T35" fmla="*/ 1 h 48"/>
                <a:gd name="T36" fmla="*/ 23 w 44"/>
                <a:gd name="T37" fmla="*/ 0 h 48"/>
                <a:gd name="T38" fmla="*/ 23 w 44"/>
                <a:gd name="T39" fmla="*/ 0 h 48"/>
                <a:gd name="T40" fmla="*/ 14 w 44"/>
                <a:gd name="T41" fmla="*/ 1 h 48"/>
                <a:gd name="T42" fmla="*/ 7 w 44"/>
                <a:gd name="T43" fmla="*/ 7 h 48"/>
                <a:gd name="T44" fmla="*/ 7 w 44"/>
                <a:gd name="T45" fmla="*/ 7 h 48"/>
                <a:gd name="T46" fmla="*/ 2 w 44"/>
                <a:gd name="T47" fmla="*/ 14 h 48"/>
                <a:gd name="T48" fmla="*/ 0 w 44"/>
                <a:gd name="T49" fmla="*/ 24 h 48"/>
                <a:gd name="T50" fmla="*/ 0 w 44"/>
                <a:gd name="T51" fmla="*/ 24 h 48"/>
                <a:gd name="T52" fmla="*/ 2 w 44"/>
                <a:gd name="T53" fmla="*/ 34 h 48"/>
                <a:gd name="T54" fmla="*/ 7 w 44"/>
                <a:gd name="T55" fmla="*/ 41 h 48"/>
                <a:gd name="T56" fmla="*/ 7 w 44"/>
                <a:gd name="T57" fmla="*/ 41 h 48"/>
                <a:gd name="T58" fmla="*/ 14 w 44"/>
                <a:gd name="T59" fmla="*/ 47 h 48"/>
                <a:gd name="T60" fmla="*/ 23 w 44"/>
                <a:gd name="T61" fmla="*/ 48 h 48"/>
                <a:gd name="T62" fmla="*/ 23 w 44"/>
                <a:gd name="T63" fmla="*/ 48 h 48"/>
                <a:gd name="T64" fmla="*/ 30 w 44"/>
                <a:gd name="T65" fmla="*/ 47 h 48"/>
                <a:gd name="T66" fmla="*/ 35 w 44"/>
                <a:gd name="T67" fmla="*/ 43 h 48"/>
                <a:gd name="T68" fmla="*/ 35 w 44"/>
                <a:gd name="T69" fmla="*/ 43 h 48"/>
                <a:gd name="T70" fmla="*/ 40 w 44"/>
                <a:gd name="T71" fmla="*/ 40 h 48"/>
                <a:gd name="T72" fmla="*/ 42 w 44"/>
                <a:gd name="T73" fmla="*/ 33 h 48"/>
                <a:gd name="T74" fmla="*/ 35 w 44"/>
                <a:gd name="T75" fmla="*/ 33 h 48"/>
                <a:gd name="T76" fmla="*/ 35 w 44"/>
                <a:gd name="T77" fmla="*/ 33 h 48"/>
                <a:gd name="T78" fmla="*/ 33 w 44"/>
                <a:gd name="T79" fmla="*/ 36 h 48"/>
                <a:gd name="T80" fmla="*/ 30 w 44"/>
                <a:gd name="T81" fmla="*/ 40 h 48"/>
                <a:gd name="T82" fmla="*/ 30 w 44"/>
                <a:gd name="T83" fmla="*/ 40 h 48"/>
                <a:gd name="T84" fmla="*/ 14 w 44"/>
                <a:gd name="T85" fmla="*/ 10 h 48"/>
                <a:gd name="T86" fmla="*/ 14 w 44"/>
                <a:gd name="T87" fmla="*/ 10 h 48"/>
                <a:gd name="T88" fmla="*/ 18 w 44"/>
                <a:gd name="T89" fmla="*/ 7 h 48"/>
                <a:gd name="T90" fmla="*/ 23 w 44"/>
                <a:gd name="T91" fmla="*/ 7 h 48"/>
                <a:gd name="T92" fmla="*/ 23 w 44"/>
                <a:gd name="T93" fmla="*/ 7 h 48"/>
                <a:gd name="T94" fmla="*/ 28 w 44"/>
                <a:gd name="T95" fmla="*/ 7 h 48"/>
                <a:gd name="T96" fmla="*/ 32 w 44"/>
                <a:gd name="T97" fmla="*/ 10 h 48"/>
                <a:gd name="T98" fmla="*/ 32 w 44"/>
                <a:gd name="T99" fmla="*/ 10 h 48"/>
                <a:gd name="T100" fmla="*/ 33 w 44"/>
                <a:gd name="T101" fmla="*/ 14 h 48"/>
                <a:gd name="T102" fmla="*/ 35 w 44"/>
                <a:gd name="T103" fmla="*/ 19 h 48"/>
                <a:gd name="T104" fmla="*/ 9 w 44"/>
                <a:gd name="T105" fmla="*/ 19 h 48"/>
                <a:gd name="T106" fmla="*/ 9 w 44"/>
                <a:gd name="T107" fmla="*/ 19 h 48"/>
                <a:gd name="T108" fmla="*/ 11 w 44"/>
                <a:gd name="T109" fmla="*/ 14 h 48"/>
                <a:gd name="T110" fmla="*/ 14 w 44"/>
                <a:gd name="T111" fmla="*/ 10 h 48"/>
                <a:gd name="T112" fmla="*/ 14 w 44"/>
                <a:gd name="T113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48">
                  <a:moveTo>
                    <a:pt x="30" y="40"/>
                  </a:moveTo>
                  <a:lnTo>
                    <a:pt x="30" y="40"/>
                  </a:lnTo>
                  <a:lnTo>
                    <a:pt x="26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18" y="40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1" y="33"/>
                  </a:lnTo>
                  <a:lnTo>
                    <a:pt x="9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14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0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4" y="1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4" y="4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30" y="47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0" y="40"/>
                  </a:lnTo>
                  <a:lnTo>
                    <a:pt x="42" y="33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33" y="36"/>
                  </a:lnTo>
                  <a:lnTo>
                    <a:pt x="30" y="40"/>
                  </a:lnTo>
                  <a:lnTo>
                    <a:pt x="30" y="40"/>
                  </a:lnTo>
                  <a:close/>
                  <a:moveTo>
                    <a:pt x="14" y="10"/>
                  </a:moveTo>
                  <a:lnTo>
                    <a:pt x="14" y="10"/>
                  </a:lnTo>
                  <a:lnTo>
                    <a:pt x="18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8" y="7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3" y="14"/>
                  </a:lnTo>
                  <a:lnTo>
                    <a:pt x="35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3A5A6D59-56B1-4523-8BC5-F2BFC01B8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41" y="3984929"/>
              <a:ext cx="38467" cy="115400"/>
            </a:xfrm>
            <a:custGeom>
              <a:avLst/>
              <a:gdLst>
                <a:gd name="T0" fmla="*/ 17 w 21"/>
                <a:gd name="T1" fmla="*/ 56 h 63"/>
                <a:gd name="T2" fmla="*/ 17 w 21"/>
                <a:gd name="T3" fmla="*/ 56 h 63"/>
                <a:gd name="T4" fmla="*/ 14 w 21"/>
                <a:gd name="T5" fmla="*/ 56 h 63"/>
                <a:gd name="T6" fmla="*/ 14 w 21"/>
                <a:gd name="T7" fmla="*/ 56 h 63"/>
                <a:gd name="T8" fmla="*/ 14 w 21"/>
                <a:gd name="T9" fmla="*/ 54 h 63"/>
                <a:gd name="T10" fmla="*/ 14 w 21"/>
                <a:gd name="T11" fmla="*/ 54 h 63"/>
                <a:gd name="T12" fmla="*/ 12 w 21"/>
                <a:gd name="T13" fmla="*/ 50 h 63"/>
                <a:gd name="T14" fmla="*/ 12 w 21"/>
                <a:gd name="T15" fmla="*/ 23 h 63"/>
                <a:gd name="T16" fmla="*/ 21 w 21"/>
                <a:gd name="T17" fmla="*/ 23 h 63"/>
                <a:gd name="T18" fmla="*/ 21 w 21"/>
                <a:gd name="T19" fmla="*/ 17 h 63"/>
                <a:gd name="T20" fmla="*/ 12 w 21"/>
                <a:gd name="T21" fmla="*/ 17 h 63"/>
                <a:gd name="T22" fmla="*/ 12 w 21"/>
                <a:gd name="T23" fmla="*/ 0 h 63"/>
                <a:gd name="T24" fmla="*/ 5 w 21"/>
                <a:gd name="T25" fmla="*/ 5 h 63"/>
                <a:gd name="T26" fmla="*/ 5 w 21"/>
                <a:gd name="T27" fmla="*/ 17 h 63"/>
                <a:gd name="T28" fmla="*/ 0 w 21"/>
                <a:gd name="T29" fmla="*/ 17 h 63"/>
                <a:gd name="T30" fmla="*/ 0 w 21"/>
                <a:gd name="T31" fmla="*/ 23 h 63"/>
                <a:gd name="T32" fmla="*/ 5 w 21"/>
                <a:gd name="T33" fmla="*/ 23 h 63"/>
                <a:gd name="T34" fmla="*/ 5 w 21"/>
                <a:gd name="T35" fmla="*/ 49 h 63"/>
                <a:gd name="T36" fmla="*/ 5 w 21"/>
                <a:gd name="T37" fmla="*/ 49 h 63"/>
                <a:gd name="T38" fmla="*/ 5 w 21"/>
                <a:gd name="T39" fmla="*/ 59 h 63"/>
                <a:gd name="T40" fmla="*/ 5 w 21"/>
                <a:gd name="T41" fmla="*/ 59 h 63"/>
                <a:gd name="T42" fmla="*/ 9 w 21"/>
                <a:gd name="T43" fmla="*/ 63 h 63"/>
                <a:gd name="T44" fmla="*/ 9 w 21"/>
                <a:gd name="T45" fmla="*/ 63 h 63"/>
                <a:gd name="T46" fmla="*/ 15 w 21"/>
                <a:gd name="T47" fmla="*/ 63 h 63"/>
                <a:gd name="T48" fmla="*/ 15 w 21"/>
                <a:gd name="T49" fmla="*/ 63 h 63"/>
                <a:gd name="T50" fmla="*/ 21 w 21"/>
                <a:gd name="T51" fmla="*/ 63 h 63"/>
                <a:gd name="T52" fmla="*/ 21 w 21"/>
                <a:gd name="T53" fmla="*/ 56 h 63"/>
                <a:gd name="T54" fmla="*/ 21 w 21"/>
                <a:gd name="T55" fmla="*/ 56 h 63"/>
                <a:gd name="T56" fmla="*/ 17 w 21"/>
                <a:gd name="T57" fmla="*/ 56 h 63"/>
                <a:gd name="T58" fmla="*/ 17 w 21"/>
                <a:gd name="T59" fmla="*/ 56 h 63"/>
                <a:gd name="T60" fmla="*/ 17 w 21"/>
                <a:gd name="T61" fmla="*/ 5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" h="63">
                  <a:moveTo>
                    <a:pt x="17" y="56"/>
                  </a:moveTo>
                  <a:lnTo>
                    <a:pt x="17" y="56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2" y="50"/>
                  </a:lnTo>
                  <a:lnTo>
                    <a:pt x="12" y="23"/>
                  </a:lnTo>
                  <a:lnTo>
                    <a:pt x="21" y="23"/>
                  </a:lnTo>
                  <a:lnTo>
                    <a:pt x="21" y="17"/>
                  </a:lnTo>
                  <a:lnTo>
                    <a:pt x="12" y="17"/>
                  </a:lnTo>
                  <a:lnTo>
                    <a:pt x="12" y="0"/>
                  </a:lnTo>
                  <a:lnTo>
                    <a:pt x="5" y="5"/>
                  </a:lnTo>
                  <a:lnTo>
                    <a:pt x="5" y="17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5" y="23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5" y="59"/>
                  </a:lnTo>
                  <a:lnTo>
                    <a:pt x="5" y="59"/>
                  </a:lnTo>
                  <a:lnTo>
                    <a:pt x="9" y="63"/>
                  </a:lnTo>
                  <a:lnTo>
                    <a:pt x="9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21" y="63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7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47DCFE08-982E-4D75-B09C-C76A9555F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266" y="4014237"/>
              <a:ext cx="73269" cy="87923"/>
            </a:xfrm>
            <a:custGeom>
              <a:avLst/>
              <a:gdLst>
                <a:gd name="T0" fmla="*/ 28 w 40"/>
                <a:gd name="T1" fmla="*/ 38 h 48"/>
                <a:gd name="T2" fmla="*/ 28 w 40"/>
                <a:gd name="T3" fmla="*/ 38 h 48"/>
                <a:gd name="T4" fmla="*/ 24 w 40"/>
                <a:gd name="T5" fmla="*/ 41 h 48"/>
                <a:gd name="T6" fmla="*/ 21 w 40"/>
                <a:gd name="T7" fmla="*/ 41 h 48"/>
                <a:gd name="T8" fmla="*/ 21 w 40"/>
                <a:gd name="T9" fmla="*/ 41 h 48"/>
                <a:gd name="T10" fmla="*/ 15 w 40"/>
                <a:gd name="T11" fmla="*/ 40 h 48"/>
                <a:gd name="T12" fmla="*/ 10 w 40"/>
                <a:gd name="T13" fmla="*/ 38 h 48"/>
                <a:gd name="T14" fmla="*/ 10 w 40"/>
                <a:gd name="T15" fmla="*/ 38 h 48"/>
                <a:gd name="T16" fmla="*/ 9 w 40"/>
                <a:gd name="T17" fmla="*/ 33 h 48"/>
                <a:gd name="T18" fmla="*/ 7 w 40"/>
                <a:gd name="T19" fmla="*/ 24 h 48"/>
                <a:gd name="T20" fmla="*/ 7 w 40"/>
                <a:gd name="T21" fmla="*/ 24 h 48"/>
                <a:gd name="T22" fmla="*/ 9 w 40"/>
                <a:gd name="T23" fmla="*/ 15 h 48"/>
                <a:gd name="T24" fmla="*/ 10 w 40"/>
                <a:gd name="T25" fmla="*/ 10 h 48"/>
                <a:gd name="T26" fmla="*/ 10 w 40"/>
                <a:gd name="T27" fmla="*/ 10 h 48"/>
                <a:gd name="T28" fmla="*/ 15 w 40"/>
                <a:gd name="T29" fmla="*/ 7 h 48"/>
                <a:gd name="T30" fmla="*/ 21 w 40"/>
                <a:gd name="T31" fmla="*/ 7 h 48"/>
                <a:gd name="T32" fmla="*/ 21 w 40"/>
                <a:gd name="T33" fmla="*/ 7 h 48"/>
                <a:gd name="T34" fmla="*/ 24 w 40"/>
                <a:gd name="T35" fmla="*/ 7 h 48"/>
                <a:gd name="T36" fmla="*/ 28 w 40"/>
                <a:gd name="T37" fmla="*/ 8 h 48"/>
                <a:gd name="T38" fmla="*/ 28 w 40"/>
                <a:gd name="T39" fmla="*/ 8 h 48"/>
                <a:gd name="T40" fmla="*/ 29 w 40"/>
                <a:gd name="T41" fmla="*/ 12 h 48"/>
                <a:gd name="T42" fmla="*/ 31 w 40"/>
                <a:gd name="T43" fmla="*/ 15 h 48"/>
                <a:gd name="T44" fmla="*/ 38 w 40"/>
                <a:gd name="T45" fmla="*/ 14 h 48"/>
                <a:gd name="T46" fmla="*/ 38 w 40"/>
                <a:gd name="T47" fmla="*/ 14 h 48"/>
                <a:gd name="T48" fmla="*/ 36 w 40"/>
                <a:gd name="T49" fmla="*/ 8 h 48"/>
                <a:gd name="T50" fmla="*/ 33 w 40"/>
                <a:gd name="T51" fmla="*/ 3 h 48"/>
                <a:gd name="T52" fmla="*/ 33 w 40"/>
                <a:gd name="T53" fmla="*/ 3 h 48"/>
                <a:gd name="T54" fmla="*/ 28 w 40"/>
                <a:gd name="T55" fmla="*/ 1 h 48"/>
                <a:gd name="T56" fmla="*/ 21 w 40"/>
                <a:gd name="T57" fmla="*/ 0 h 48"/>
                <a:gd name="T58" fmla="*/ 21 w 40"/>
                <a:gd name="T59" fmla="*/ 0 h 48"/>
                <a:gd name="T60" fmla="*/ 14 w 40"/>
                <a:gd name="T61" fmla="*/ 1 h 48"/>
                <a:gd name="T62" fmla="*/ 9 w 40"/>
                <a:gd name="T63" fmla="*/ 3 h 48"/>
                <a:gd name="T64" fmla="*/ 9 w 40"/>
                <a:gd name="T65" fmla="*/ 3 h 48"/>
                <a:gd name="T66" fmla="*/ 5 w 40"/>
                <a:gd name="T67" fmla="*/ 7 h 48"/>
                <a:gd name="T68" fmla="*/ 2 w 40"/>
                <a:gd name="T69" fmla="*/ 12 h 48"/>
                <a:gd name="T70" fmla="*/ 2 w 40"/>
                <a:gd name="T71" fmla="*/ 12 h 48"/>
                <a:gd name="T72" fmla="*/ 0 w 40"/>
                <a:gd name="T73" fmla="*/ 17 h 48"/>
                <a:gd name="T74" fmla="*/ 0 w 40"/>
                <a:gd name="T75" fmla="*/ 24 h 48"/>
                <a:gd name="T76" fmla="*/ 0 w 40"/>
                <a:gd name="T77" fmla="*/ 24 h 48"/>
                <a:gd name="T78" fmla="*/ 2 w 40"/>
                <a:gd name="T79" fmla="*/ 34 h 48"/>
                <a:gd name="T80" fmla="*/ 5 w 40"/>
                <a:gd name="T81" fmla="*/ 41 h 48"/>
                <a:gd name="T82" fmla="*/ 5 w 40"/>
                <a:gd name="T83" fmla="*/ 41 h 48"/>
                <a:gd name="T84" fmla="*/ 12 w 40"/>
                <a:gd name="T85" fmla="*/ 47 h 48"/>
                <a:gd name="T86" fmla="*/ 21 w 40"/>
                <a:gd name="T87" fmla="*/ 48 h 48"/>
                <a:gd name="T88" fmla="*/ 21 w 40"/>
                <a:gd name="T89" fmla="*/ 48 h 48"/>
                <a:gd name="T90" fmla="*/ 28 w 40"/>
                <a:gd name="T91" fmla="*/ 47 h 48"/>
                <a:gd name="T92" fmla="*/ 33 w 40"/>
                <a:gd name="T93" fmla="*/ 43 h 48"/>
                <a:gd name="T94" fmla="*/ 33 w 40"/>
                <a:gd name="T95" fmla="*/ 43 h 48"/>
                <a:gd name="T96" fmla="*/ 36 w 40"/>
                <a:gd name="T97" fmla="*/ 38 h 48"/>
                <a:gd name="T98" fmla="*/ 40 w 40"/>
                <a:gd name="T99" fmla="*/ 31 h 48"/>
                <a:gd name="T100" fmla="*/ 31 w 40"/>
                <a:gd name="T101" fmla="*/ 29 h 48"/>
                <a:gd name="T102" fmla="*/ 31 w 40"/>
                <a:gd name="T103" fmla="*/ 29 h 48"/>
                <a:gd name="T104" fmla="*/ 29 w 40"/>
                <a:gd name="T105" fmla="*/ 34 h 48"/>
                <a:gd name="T106" fmla="*/ 28 w 40"/>
                <a:gd name="T107" fmla="*/ 38 h 48"/>
                <a:gd name="T108" fmla="*/ 28 w 40"/>
                <a:gd name="T10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8">
                  <a:moveTo>
                    <a:pt x="28" y="38"/>
                  </a:moveTo>
                  <a:lnTo>
                    <a:pt x="28" y="38"/>
                  </a:lnTo>
                  <a:lnTo>
                    <a:pt x="24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9" y="33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1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4" y="7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9" y="12"/>
                  </a:lnTo>
                  <a:lnTo>
                    <a:pt x="31" y="15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28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12" y="47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8" y="47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6" y="38"/>
                  </a:lnTo>
                  <a:lnTo>
                    <a:pt x="40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29" y="34"/>
                  </a:lnTo>
                  <a:lnTo>
                    <a:pt x="28" y="38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A49B5487-09E6-4174-A583-B54B50DAD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694" y="3984929"/>
              <a:ext cx="69606" cy="115400"/>
            </a:xfrm>
            <a:custGeom>
              <a:avLst/>
              <a:gdLst>
                <a:gd name="T0" fmla="*/ 9 w 38"/>
                <a:gd name="T1" fmla="*/ 63 h 63"/>
                <a:gd name="T2" fmla="*/ 9 w 38"/>
                <a:gd name="T3" fmla="*/ 38 h 63"/>
                <a:gd name="T4" fmla="*/ 9 w 38"/>
                <a:gd name="T5" fmla="*/ 38 h 63"/>
                <a:gd name="T6" fmla="*/ 10 w 38"/>
                <a:gd name="T7" fmla="*/ 30 h 63"/>
                <a:gd name="T8" fmla="*/ 10 w 38"/>
                <a:gd name="T9" fmla="*/ 30 h 63"/>
                <a:gd name="T10" fmla="*/ 12 w 38"/>
                <a:gd name="T11" fmla="*/ 26 h 63"/>
                <a:gd name="T12" fmla="*/ 14 w 38"/>
                <a:gd name="T13" fmla="*/ 24 h 63"/>
                <a:gd name="T14" fmla="*/ 14 w 38"/>
                <a:gd name="T15" fmla="*/ 24 h 63"/>
                <a:gd name="T16" fmla="*/ 21 w 38"/>
                <a:gd name="T17" fmla="*/ 23 h 63"/>
                <a:gd name="T18" fmla="*/ 21 w 38"/>
                <a:gd name="T19" fmla="*/ 23 h 63"/>
                <a:gd name="T20" fmla="*/ 24 w 38"/>
                <a:gd name="T21" fmla="*/ 23 h 63"/>
                <a:gd name="T22" fmla="*/ 28 w 38"/>
                <a:gd name="T23" fmla="*/ 26 h 63"/>
                <a:gd name="T24" fmla="*/ 28 w 38"/>
                <a:gd name="T25" fmla="*/ 26 h 63"/>
                <a:gd name="T26" fmla="*/ 29 w 38"/>
                <a:gd name="T27" fmla="*/ 28 h 63"/>
                <a:gd name="T28" fmla="*/ 29 w 38"/>
                <a:gd name="T29" fmla="*/ 33 h 63"/>
                <a:gd name="T30" fmla="*/ 29 w 38"/>
                <a:gd name="T31" fmla="*/ 63 h 63"/>
                <a:gd name="T32" fmla="*/ 38 w 38"/>
                <a:gd name="T33" fmla="*/ 63 h 63"/>
                <a:gd name="T34" fmla="*/ 38 w 38"/>
                <a:gd name="T35" fmla="*/ 33 h 63"/>
                <a:gd name="T36" fmla="*/ 38 w 38"/>
                <a:gd name="T37" fmla="*/ 33 h 63"/>
                <a:gd name="T38" fmla="*/ 38 w 38"/>
                <a:gd name="T39" fmla="*/ 28 h 63"/>
                <a:gd name="T40" fmla="*/ 36 w 38"/>
                <a:gd name="T41" fmla="*/ 23 h 63"/>
                <a:gd name="T42" fmla="*/ 36 w 38"/>
                <a:gd name="T43" fmla="*/ 23 h 63"/>
                <a:gd name="T44" fmla="*/ 35 w 38"/>
                <a:gd name="T45" fmla="*/ 21 h 63"/>
                <a:gd name="T46" fmla="*/ 31 w 38"/>
                <a:gd name="T47" fmla="*/ 17 h 63"/>
                <a:gd name="T48" fmla="*/ 31 w 38"/>
                <a:gd name="T49" fmla="*/ 17 h 63"/>
                <a:gd name="T50" fmla="*/ 26 w 38"/>
                <a:gd name="T51" fmla="*/ 16 h 63"/>
                <a:gd name="T52" fmla="*/ 22 w 38"/>
                <a:gd name="T53" fmla="*/ 16 h 63"/>
                <a:gd name="T54" fmla="*/ 22 w 38"/>
                <a:gd name="T55" fmla="*/ 16 h 63"/>
                <a:gd name="T56" fmla="*/ 14 w 38"/>
                <a:gd name="T57" fmla="*/ 17 h 63"/>
                <a:gd name="T58" fmla="*/ 9 w 38"/>
                <a:gd name="T59" fmla="*/ 23 h 63"/>
                <a:gd name="T60" fmla="*/ 9 w 38"/>
                <a:gd name="T61" fmla="*/ 0 h 63"/>
                <a:gd name="T62" fmla="*/ 0 w 38"/>
                <a:gd name="T63" fmla="*/ 0 h 63"/>
                <a:gd name="T64" fmla="*/ 0 w 38"/>
                <a:gd name="T65" fmla="*/ 63 h 63"/>
                <a:gd name="T66" fmla="*/ 9 w 38"/>
                <a:gd name="T67" fmla="*/ 63 h 63"/>
                <a:gd name="T68" fmla="*/ 9 w 38"/>
                <a:gd name="T6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63">
                  <a:moveTo>
                    <a:pt x="9" y="63"/>
                  </a:moveTo>
                  <a:lnTo>
                    <a:pt x="9" y="38"/>
                  </a:lnTo>
                  <a:lnTo>
                    <a:pt x="9" y="3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8"/>
                  </a:lnTo>
                  <a:lnTo>
                    <a:pt x="29" y="33"/>
                  </a:lnTo>
                  <a:lnTo>
                    <a:pt x="29" y="63"/>
                  </a:lnTo>
                  <a:lnTo>
                    <a:pt x="38" y="63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38" y="28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5" y="21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26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4" y="17"/>
                  </a:lnTo>
                  <a:lnTo>
                    <a:pt x="9" y="23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9" y="63"/>
                  </a:lnTo>
                  <a:lnTo>
                    <a:pt x="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000C22FF-39FA-4CE7-877C-BE3C4F1A9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088" y="4629698"/>
              <a:ext cx="564173" cy="311394"/>
            </a:xfrm>
            <a:custGeom>
              <a:avLst/>
              <a:gdLst>
                <a:gd name="T0" fmla="*/ 0 w 308"/>
                <a:gd name="T1" fmla="*/ 0 h 170"/>
                <a:gd name="T2" fmla="*/ 308 w 308"/>
                <a:gd name="T3" fmla="*/ 0 h 170"/>
                <a:gd name="T4" fmla="*/ 308 w 308"/>
                <a:gd name="T5" fmla="*/ 170 h 170"/>
                <a:gd name="T6" fmla="*/ 0 w 308"/>
                <a:gd name="T7" fmla="*/ 170 h 170"/>
                <a:gd name="T8" fmla="*/ 0 w 308"/>
                <a:gd name="T9" fmla="*/ 0 h 170"/>
                <a:gd name="T10" fmla="*/ 0 w 308"/>
                <a:gd name="T1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170">
                  <a:moveTo>
                    <a:pt x="0" y="0"/>
                  </a:moveTo>
                  <a:lnTo>
                    <a:pt x="308" y="0"/>
                  </a:lnTo>
                  <a:lnTo>
                    <a:pt x="308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3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39ECEFCA-C400-4352-B126-1EF68F761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199" y="4659006"/>
              <a:ext cx="71438" cy="117231"/>
            </a:xfrm>
            <a:custGeom>
              <a:avLst/>
              <a:gdLst>
                <a:gd name="T0" fmla="*/ 39 w 39"/>
                <a:gd name="T1" fmla="*/ 64 h 64"/>
                <a:gd name="T2" fmla="*/ 39 w 39"/>
                <a:gd name="T3" fmla="*/ 55 h 64"/>
                <a:gd name="T4" fmla="*/ 8 w 39"/>
                <a:gd name="T5" fmla="*/ 55 h 64"/>
                <a:gd name="T6" fmla="*/ 8 w 39"/>
                <a:gd name="T7" fmla="*/ 0 h 64"/>
                <a:gd name="T8" fmla="*/ 0 w 39"/>
                <a:gd name="T9" fmla="*/ 0 h 64"/>
                <a:gd name="T10" fmla="*/ 0 w 39"/>
                <a:gd name="T11" fmla="*/ 64 h 64"/>
                <a:gd name="T12" fmla="*/ 39 w 39"/>
                <a:gd name="T13" fmla="*/ 64 h 64"/>
                <a:gd name="T14" fmla="*/ 39 w 39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4">
                  <a:moveTo>
                    <a:pt x="39" y="64"/>
                  </a:moveTo>
                  <a:lnTo>
                    <a:pt x="39" y="55"/>
                  </a:lnTo>
                  <a:lnTo>
                    <a:pt x="8" y="55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39" y="64"/>
                  </a:lnTo>
                  <a:lnTo>
                    <a:pt x="3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6990838-809B-43CB-BEE6-82F33DB13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3785" y="4659006"/>
              <a:ext cx="95250" cy="117231"/>
            </a:xfrm>
            <a:custGeom>
              <a:avLst/>
              <a:gdLst>
                <a:gd name="T0" fmla="*/ 22 w 52"/>
                <a:gd name="T1" fmla="*/ 64 h 64"/>
                <a:gd name="T2" fmla="*/ 22 w 52"/>
                <a:gd name="T3" fmla="*/ 64 h 64"/>
                <a:gd name="T4" fmla="*/ 33 w 52"/>
                <a:gd name="T5" fmla="*/ 62 h 64"/>
                <a:gd name="T6" fmla="*/ 33 w 52"/>
                <a:gd name="T7" fmla="*/ 62 h 64"/>
                <a:gd name="T8" fmla="*/ 40 w 52"/>
                <a:gd name="T9" fmla="*/ 58 h 64"/>
                <a:gd name="T10" fmla="*/ 40 w 52"/>
                <a:gd name="T11" fmla="*/ 58 h 64"/>
                <a:gd name="T12" fmla="*/ 45 w 52"/>
                <a:gd name="T13" fmla="*/ 53 h 64"/>
                <a:gd name="T14" fmla="*/ 45 w 52"/>
                <a:gd name="T15" fmla="*/ 53 h 64"/>
                <a:gd name="T16" fmla="*/ 50 w 52"/>
                <a:gd name="T17" fmla="*/ 45 h 64"/>
                <a:gd name="T18" fmla="*/ 50 w 52"/>
                <a:gd name="T19" fmla="*/ 45 h 64"/>
                <a:gd name="T20" fmla="*/ 52 w 52"/>
                <a:gd name="T21" fmla="*/ 31 h 64"/>
                <a:gd name="T22" fmla="*/ 52 w 52"/>
                <a:gd name="T23" fmla="*/ 31 h 64"/>
                <a:gd name="T24" fmla="*/ 50 w 52"/>
                <a:gd name="T25" fmla="*/ 24 h 64"/>
                <a:gd name="T26" fmla="*/ 48 w 52"/>
                <a:gd name="T27" fmla="*/ 17 h 64"/>
                <a:gd name="T28" fmla="*/ 48 w 52"/>
                <a:gd name="T29" fmla="*/ 17 h 64"/>
                <a:gd name="T30" fmla="*/ 47 w 52"/>
                <a:gd name="T31" fmla="*/ 10 h 64"/>
                <a:gd name="T32" fmla="*/ 41 w 52"/>
                <a:gd name="T33" fmla="*/ 5 h 64"/>
                <a:gd name="T34" fmla="*/ 41 w 52"/>
                <a:gd name="T35" fmla="*/ 5 h 64"/>
                <a:gd name="T36" fmla="*/ 38 w 52"/>
                <a:gd name="T37" fmla="*/ 3 h 64"/>
                <a:gd name="T38" fmla="*/ 33 w 52"/>
                <a:gd name="T39" fmla="*/ 1 h 64"/>
                <a:gd name="T40" fmla="*/ 33 w 52"/>
                <a:gd name="T41" fmla="*/ 1 h 64"/>
                <a:gd name="T42" fmla="*/ 21 w 52"/>
                <a:gd name="T43" fmla="*/ 0 h 64"/>
                <a:gd name="T44" fmla="*/ 0 w 52"/>
                <a:gd name="T45" fmla="*/ 0 h 64"/>
                <a:gd name="T46" fmla="*/ 0 w 52"/>
                <a:gd name="T47" fmla="*/ 64 h 64"/>
                <a:gd name="T48" fmla="*/ 22 w 52"/>
                <a:gd name="T49" fmla="*/ 64 h 64"/>
                <a:gd name="T50" fmla="*/ 22 w 52"/>
                <a:gd name="T51" fmla="*/ 64 h 64"/>
                <a:gd name="T52" fmla="*/ 9 w 52"/>
                <a:gd name="T53" fmla="*/ 6 h 64"/>
                <a:gd name="T54" fmla="*/ 21 w 52"/>
                <a:gd name="T55" fmla="*/ 6 h 64"/>
                <a:gd name="T56" fmla="*/ 21 w 52"/>
                <a:gd name="T57" fmla="*/ 6 h 64"/>
                <a:gd name="T58" fmla="*/ 31 w 52"/>
                <a:gd name="T59" fmla="*/ 8 h 64"/>
                <a:gd name="T60" fmla="*/ 31 w 52"/>
                <a:gd name="T61" fmla="*/ 8 h 64"/>
                <a:gd name="T62" fmla="*/ 36 w 52"/>
                <a:gd name="T63" fmla="*/ 12 h 64"/>
                <a:gd name="T64" fmla="*/ 40 w 52"/>
                <a:gd name="T65" fmla="*/ 15 h 64"/>
                <a:gd name="T66" fmla="*/ 40 w 52"/>
                <a:gd name="T67" fmla="*/ 15 h 64"/>
                <a:gd name="T68" fmla="*/ 41 w 52"/>
                <a:gd name="T69" fmla="*/ 22 h 64"/>
                <a:gd name="T70" fmla="*/ 43 w 52"/>
                <a:gd name="T71" fmla="*/ 31 h 64"/>
                <a:gd name="T72" fmla="*/ 43 w 52"/>
                <a:gd name="T73" fmla="*/ 31 h 64"/>
                <a:gd name="T74" fmla="*/ 41 w 52"/>
                <a:gd name="T75" fmla="*/ 43 h 64"/>
                <a:gd name="T76" fmla="*/ 41 w 52"/>
                <a:gd name="T77" fmla="*/ 43 h 64"/>
                <a:gd name="T78" fmla="*/ 40 w 52"/>
                <a:gd name="T79" fmla="*/ 48 h 64"/>
                <a:gd name="T80" fmla="*/ 36 w 52"/>
                <a:gd name="T81" fmla="*/ 52 h 64"/>
                <a:gd name="T82" fmla="*/ 36 w 52"/>
                <a:gd name="T83" fmla="*/ 52 h 64"/>
                <a:gd name="T84" fmla="*/ 31 w 52"/>
                <a:gd name="T85" fmla="*/ 55 h 64"/>
                <a:gd name="T86" fmla="*/ 31 w 52"/>
                <a:gd name="T87" fmla="*/ 55 h 64"/>
                <a:gd name="T88" fmla="*/ 21 w 52"/>
                <a:gd name="T89" fmla="*/ 55 h 64"/>
                <a:gd name="T90" fmla="*/ 9 w 52"/>
                <a:gd name="T91" fmla="*/ 55 h 64"/>
                <a:gd name="T92" fmla="*/ 9 w 52"/>
                <a:gd name="T93" fmla="*/ 6 h 64"/>
                <a:gd name="T94" fmla="*/ 9 w 52"/>
                <a:gd name="T95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" h="64">
                  <a:moveTo>
                    <a:pt x="22" y="64"/>
                  </a:moveTo>
                  <a:lnTo>
                    <a:pt x="22" y="64"/>
                  </a:lnTo>
                  <a:lnTo>
                    <a:pt x="33" y="62"/>
                  </a:lnTo>
                  <a:lnTo>
                    <a:pt x="33" y="62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5" y="53"/>
                  </a:lnTo>
                  <a:lnTo>
                    <a:pt x="45" y="53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0" y="24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7" y="1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2" y="64"/>
                  </a:lnTo>
                  <a:lnTo>
                    <a:pt x="22" y="64"/>
                  </a:lnTo>
                  <a:close/>
                  <a:moveTo>
                    <a:pt x="9" y="6"/>
                  </a:moveTo>
                  <a:lnTo>
                    <a:pt x="21" y="6"/>
                  </a:lnTo>
                  <a:lnTo>
                    <a:pt x="21" y="6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6" y="12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1" y="22"/>
                  </a:lnTo>
                  <a:lnTo>
                    <a:pt x="43" y="31"/>
                  </a:lnTo>
                  <a:lnTo>
                    <a:pt x="43" y="31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0" y="48"/>
                  </a:lnTo>
                  <a:lnTo>
                    <a:pt x="36" y="52"/>
                  </a:lnTo>
                  <a:lnTo>
                    <a:pt x="36" y="52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21" y="55"/>
                  </a:lnTo>
                  <a:lnTo>
                    <a:pt x="9" y="55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D03B9C7-BFBF-469A-8302-5D6DBE02C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194" y="4659006"/>
              <a:ext cx="43962" cy="117231"/>
            </a:xfrm>
            <a:custGeom>
              <a:avLst/>
              <a:gdLst>
                <a:gd name="T0" fmla="*/ 5 w 24"/>
                <a:gd name="T1" fmla="*/ 64 h 64"/>
                <a:gd name="T2" fmla="*/ 24 w 24"/>
                <a:gd name="T3" fmla="*/ 0 h 64"/>
                <a:gd name="T4" fmla="*/ 17 w 24"/>
                <a:gd name="T5" fmla="*/ 0 h 64"/>
                <a:gd name="T6" fmla="*/ 0 w 24"/>
                <a:gd name="T7" fmla="*/ 64 h 64"/>
                <a:gd name="T8" fmla="*/ 5 w 24"/>
                <a:gd name="T9" fmla="*/ 64 h 64"/>
                <a:gd name="T10" fmla="*/ 5 w 24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4">
                  <a:moveTo>
                    <a:pt x="5" y="64"/>
                  </a:moveTo>
                  <a:lnTo>
                    <a:pt x="24" y="0"/>
                  </a:lnTo>
                  <a:lnTo>
                    <a:pt x="17" y="0"/>
                  </a:lnTo>
                  <a:lnTo>
                    <a:pt x="0" y="64"/>
                  </a:lnTo>
                  <a:lnTo>
                    <a:pt x="5" y="64"/>
                  </a:lnTo>
                  <a:lnTo>
                    <a:pt x="5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8F3F0FCB-61CF-458E-80E1-72E6B5EFB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482" y="4659006"/>
              <a:ext cx="91587" cy="117231"/>
            </a:xfrm>
            <a:custGeom>
              <a:avLst/>
              <a:gdLst>
                <a:gd name="T0" fmla="*/ 3 w 50"/>
                <a:gd name="T1" fmla="*/ 53 h 64"/>
                <a:gd name="T2" fmla="*/ 12 w 50"/>
                <a:gd name="T3" fmla="*/ 62 h 64"/>
                <a:gd name="T4" fmla="*/ 19 w 50"/>
                <a:gd name="T5" fmla="*/ 64 h 64"/>
                <a:gd name="T6" fmla="*/ 26 w 50"/>
                <a:gd name="T7" fmla="*/ 64 h 64"/>
                <a:gd name="T8" fmla="*/ 38 w 50"/>
                <a:gd name="T9" fmla="*/ 62 h 64"/>
                <a:gd name="T10" fmla="*/ 43 w 50"/>
                <a:gd name="T11" fmla="*/ 58 h 64"/>
                <a:gd name="T12" fmla="*/ 46 w 50"/>
                <a:gd name="T13" fmla="*/ 55 h 64"/>
                <a:gd name="T14" fmla="*/ 50 w 50"/>
                <a:gd name="T15" fmla="*/ 45 h 64"/>
                <a:gd name="T16" fmla="*/ 48 w 50"/>
                <a:gd name="T17" fmla="*/ 41 h 64"/>
                <a:gd name="T18" fmla="*/ 46 w 50"/>
                <a:gd name="T19" fmla="*/ 36 h 64"/>
                <a:gd name="T20" fmla="*/ 40 w 50"/>
                <a:gd name="T21" fmla="*/ 29 h 64"/>
                <a:gd name="T22" fmla="*/ 26 w 50"/>
                <a:gd name="T23" fmla="*/ 26 h 64"/>
                <a:gd name="T24" fmla="*/ 17 w 50"/>
                <a:gd name="T25" fmla="*/ 24 h 64"/>
                <a:gd name="T26" fmla="*/ 12 w 50"/>
                <a:gd name="T27" fmla="*/ 22 h 64"/>
                <a:gd name="T28" fmla="*/ 10 w 50"/>
                <a:gd name="T29" fmla="*/ 15 h 64"/>
                <a:gd name="T30" fmla="*/ 10 w 50"/>
                <a:gd name="T31" fmla="*/ 12 h 64"/>
                <a:gd name="T32" fmla="*/ 14 w 50"/>
                <a:gd name="T33" fmla="*/ 8 h 64"/>
                <a:gd name="T34" fmla="*/ 24 w 50"/>
                <a:gd name="T35" fmla="*/ 6 h 64"/>
                <a:gd name="T36" fmla="*/ 31 w 50"/>
                <a:gd name="T37" fmla="*/ 6 h 64"/>
                <a:gd name="T38" fmla="*/ 36 w 50"/>
                <a:gd name="T39" fmla="*/ 10 h 64"/>
                <a:gd name="T40" fmla="*/ 40 w 50"/>
                <a:gd name="T41" fmla="*/ 19 h 64"/>
                <a:gd name="T42" fmla="*/ 48 w 50"/>
                <a:gd name="T43" fmla="*/ 17 h 64"/>
                <a:gd name="T44" fmla="*/ 45 w 50"/>
                <a:gd name="T45" fmla="*/ 8 h 64"/>
                <a:gd name="T46" fmla="*/ 41 w 50"/>
                <a:gd name="T47" fmla="*/ 3 h 64"/>
                <a:gd name="T48" fmla="*/ 36 w 50"/>
                <a:gd name="T49" fmla="*/ 1 h 64"/>
                <a:gd name="T50" fmla="*/ 24 w 50"/>
                <a:gd name="T51" fmla="*/ 0 h 64"/>
                <a:gd name="T52" fmla="*/ 19 w 50"/>
                <a:gd name="T53" fmla="*/ 0 h 64"/>
                <a:gd name="T54" fmla="*/ 12 w 50"/>
                <a:gd name="T55" fmla="*/ 1 h 64"/>
                <a:gd name="T56" fmla="*/ 5 w 50"/>
                <a:gd name="T57" fmla="*/ 6 h 64"/>
                <a:gd name="T58" fmla="*/ 3 w 50"/>
                <a:gd name="T59" fmla="*/ 12 h 64"/>
                <a:gd name="T60" fmla="*/ 1 w 50"/>
                <a:gd name="T61" fmla="*/ 17 h 64"/>
                <a:gd name="T62" fmla="*/ 5 w 50"/>
                <a:gd name="T63" fmla="*/ 24 h 64"/>
                <a:gd name="T64" fmla="*/ 7 w 50"/>
                <a:gd name="T65" fmla="*/ 27 h 64"/>
                <a:gd name="T66" fmla="*/ 10 w 50"/>
                <a:gd name="T67" fmla="*/ 31 h 64"/>
                <a:gd name="T68" fmla="*/ 22 w 50"/>
                <a:gd name="T69" fmla="*/ 34 h 64"/>
                <a:gd name="T70" fmla="*/ 34 w 50"/>
                <a:gd name="T71" fmla="*/ 38 h 64"/>
                <a:gd name="T72" fmla="*/ 40 w 50"/>
                <a:gd name="T73" fmla="*/ 41 h 64"/>
                <a:gd name="T74" fmla="*/ 41 w 50"/>
                <a:gd name="T75" fmla="*/ 46 h 64"/>
                <a:gd name="T76" fmla="*/ 40 w 50"/>
                <a:gd name="T77" fmla="*/ 52 h 64"/>
                <a:gd name="T78" fmla="*/ 34 w 50"/>
                <a:gd name="T79" fmla="*/ 55 h 64"/>
                <a:gd name="T80" fmla="*/ 26 w 50"/>
                <a:gd name="T81" fmla="*/ 57 h 64"/>
                <a:gd name="T82" fmla="*/ 17 w 50"/>
                <a:gd name="T83" fmla="*/ 55 h 64"/>
                <a:gd name="T84" fmla="*/ 10 w 50"/>
                <a:gd name="T85" fmla="*/ 50 h 64"/>
                <a:gd name="T86" fmla="*/ 7 w 50"/>
                <a:gd name="T87" fmla="*/ 43 h 64"/>
                <a:gd name="T88" fmla="*/ 0 w 50"/>
                <a:gd name="T89" fmla="*/ 43 h 64"/>
                <a:gd name="T90" fmla="*/ 3 w 50"/>
                <a:gd name="T91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0" h="64">
                  <a:moveTo>
                    <a:pt x="3" y="53"/>
                  </a:moveTo>
                  <a:lnTo>
                    <a:pt x="3" y="53"/>
                  </a:lnTo>
                  <a:lnTo>
                    <a:pt x="7" y="58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9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33" y="64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43" y="58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48" y="50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48" y="41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3" y="32"/>
                  </a:lnTo>
                  <a:lnTo>
                    <a:pt x="40" y="29"/>
                  </a:lnTo>
                  <a:lnTo>
                    <a:pt x="40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17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19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7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1" y="6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13"/>
                  </a:lnTo>
                  <a:lnTo>
                    <a:pt x="40" y="19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6" y="12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3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8" y="3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12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7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8"/>
                  </a:lnTo>
                  <a:lnTo>
                    <a:pt x="3" y="53"/>
                  </a:lnTo>
                  <a:lnTo>
                    <a:pt x="3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54B719FF-9FC3-4F8D-801B-B9A23A25F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891" y="4659006"/>
              <a:ext cx="87923" cy="117231"/>
            </a:xfrm>
            <a:custGeom>
              <a:avLst/>
              <a:gdLst>
                <a:gd name="T0" fmla="*/ 28 w 48"/>
                <a:gd name="T1" fmla="*/ 64 h 64"/>
                <a:gd name="T2" fmla="*/ 28 w 48"/>
                <a:gd name="T3" fmla="*/ 6 h 64"/>
                <a:gd name="T4" fmla="*/ 48 w 48"/>
                <a:gd name="T5" fmla="*/ 6 h 64"/>
                <a:gd name="T6" fmla="*/ 48 w 48"/>
                <a:gd name="T7" fmla="*/ 0 h 64"/>
                <a:gd name="T8" fmla="*/ 0 w 48"/>
                <a:gd name="T9" fmla="*/ 0 h 64"/>
                <a:gd name="T10" fmla="*/ 0 w 48"/>
                <a:gd name="T11" fmla="*/ 6 h 64"/>
                <a:gd name="T12" fmla="*/ 21 w 48"/>
                <a:gd name="T13" fmla="*/ 6 h 64"/>
                <a:gd name="T14" fmla="*/ 21 w 48"/>
                <a:gd name="T15" fmla="*/ 64 h 64"/>
                <a:gd name="T16" fmla="*/ 28 w 48"/>
                <a:gd name="T17" fmla="*/ 64 h 64"/>
                <a:gd name="T18" fmla="*/ 28 w 48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64">
                  <a:moveTo>
                    <a:pt x="28" y="64"/>
                  </a:moveTo>
                  <a:lnTo>
                    <a:pt x="28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1" y="6"/>
                  </a:lnTo>
                  <a:lnTo>
                    <a:pt x="21" y="64"/>
                  </a:lnTo>
                  <a:lnTo>
                    <a:pt x="28" y="64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9ADEDC6B-A527-4067-8FEC-0C84AB57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607" y="4803713"/>
              <a:ext cx="69606" cy="86092"/>
            </a:xfrm>
            <a:custGeom>
              <a:avLst/>
              <a:gdLst>
                <a:gd name="T0" fmla="*/ 38 w 38"/>
                <a:gd name="T1" fmla="*/ 45 h 47"/>
                <a:gd name="T2" fmla="*/ 38 w 38"/>
                <a:gd name="T3" fmla="*/ 0 h 47"/>
                <a:gd name="T4" fmla="*/ 29 w 38"/>
                <a:gd name="T5" fmla="*/ 0 h 47"/>
                <a:gd name="T6" fmla="*/ 29 w 38"/>
                <a:gd name="T7" fmla="*/ 25 h 47"/>
                <a:gd name="T8" fmla="*/ 29 w 38"/>
                <a:gd name="T9" fmla="*/ 25 h 47"/>
                <a:gd name="T10" fmla="*/ 28 w 38"/>
                <a:gd name="T11" fmla="*/ 33 h 47"/>
                <a:gd name="T12" fmla="*/ 28 w 38"/>
                <a:gd name="T13" fmla="*/ 33 h 47"/>
                <a:gd name="T14" fmla="*/ 26 w 38"/>
                <a:gd name="T15" fmla="*/ 37 h 47"/>
                <a:gd name="T16" fmla="*/ 24 w 38"/>
                <a:gd name="T17" fmla="*/ 38 h 47"/>
                <a:gd name="T18" fmla="*/ 24 w 38"/>
                <a:gd name="T19" fmla="*/ 38 h 47"/>
                <a:gd name="T20" fmla="*/ 17 w 38"/>
                <a:gd name="T21" fmla="*/ 40 h 47"/>
                <a:gd name="T22" fmla="*/ 17 w 38"/>
                <a:gd name="T23" fmla="*/ 40 h 47"/>
                <a:gd name="T24" fmla="*/ 12 w 38"/>
                <a:gd name="T25" fmla="*/ 38 h 47"/>
                <a:gd name="T26" fmla="*/ 12 w 38"/>
                <a:gd name="T27" fmla="*/ 38 h 47"/>
                <a:gd name="T28" fmla="*/ 10 w 38"/>
                <a:gd name="T29" fmla="*/ 37 h 47"/>
                <a:gd name="T30" fmla="*/ 8 w 38"/>
                <a:gd name="T31" fmla="*/ 33 h 47"/>
                <a:gd name="T32" fmla="*/ 8 w 38"/>
                <a:gd name="T33" fmla="*/ 33 h 47"/>
                <a:gd name="T34" fmla="*/ 8 w 38"/>
                <a:gd name="T35" fmla="*/ 25 h 47"/>
                <a:gd name="T36" fmla="*/ 8 w 38"/>
                <a:gd name="T37" fmla="*/ 0 h 47"/>
                <a:gd name="T38" fmla="*/ 0 w 38"/>
                <a:gd name="T39" fmla="*/ 0 h 47"/>
                <a:gd name="T40" fmla="*/ 0 w 38"/>
                <a:gd name="T41" fmla="*/ 28 h 47"/>
                <a:gd name="T42" fmla="*/ 0 w 38"/>
                <a:gd name="T43" fmla="*/ 28 h 47"/>
                <a:gd name="T44" fmla="*/ 2 w 38"/>
                <a:gd name="T45" fmla="*/ 35 h 47"/>
                <a:gd name="T46" fmla="*/ 2 w 38"/>
                <a:gd name="T47" fmla="*/ 35 h 47"/>
                <a:gd name="T48" fmla="*/ 3 w 38"/>
                <a:gd name="T49" fmla="*/ 40 h 47"/>
                <a:gd name="T50" fmla="*/ 3 w 38"/>
                <a:gd name="T51" fmla="*/ 40 h 47"/>
                <a:gd name="T52" fmla="*/ 8 w 38"/>
                <a:gd name="T53" fmla="*/ 45 h 47"/>
                <a:gd name="T54" fmla="*/ 8 w 38"/>
                <a:gd name="T55" fmla="*/ 45 h 47"/>
                <a:gd name="T56" fmla="*/ 15 w 38"/>
                <a:gd name="T57" fmla="*/ 47 h 47"/>
                <a:gd name="T58" fmla="*/ 15 w 38"/>
                <a:gd name="T59" fmla="*/ 47 h 47"/>
                <a:gd name="T60" fmla="*/ 21 w 38"/>
                <a:gd name="T61" fmla="*/ 45 h 47"/>
                <a:gd name="T62" fmla="*/ 24 w 38"/>
                <a:gd name="T63" fmla="*/ 45 h 47"/>
                <a:gd name="T64" fmla="*/ 31 w 38"/>
                <a:gd name="T65" fmla="*/ 38 h 47"/>
                <a:gd name="T66" fmla="*/ 31 w 38"/>
                <a:gd name="T67" fmla="*/ 45 h 47"/>
                <a:gd name="T68" fmla="*/ 38 w 38"/>
                <a:gd name="T69" fmla="*/ 45 h 47"/>
                <a:gd name="T70" fmla="*/ 38 w 38"/>
                <a:gd name="T7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47">
                  <a:moveTo>
                    <a:pt x="38" y="45"/>
                  </a:moveTo>
                  <a:lnTo>
                    <a:pt x="38" y="0"/>
                  </a:lnTo>
                  <a:lnTo>
                    <a:pt x="29" y="0"/>
                  </a:lnTo>
                  <a:lnTo>
                    <a:pt x="29" y="25"/>
                  </a:lnTo>
                  <a:lnTo>
                    <a:pt x="29" y="2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6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25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31" y="38"/>
                  </a:lnTo>
                  <a:lnTo>
                    <a:pt x="31" y="45"/>
                  </a:lnTo>
                  <a:lnTo>
                    <a:pt x="38" y="45"/>
                  </a:lnTo>
                  <a:lnTo>
                    <a:pt x="38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905AAA9C-A160-423F-9D6D-79A859C33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194" y="4801881"/>
              <a:ext cx="65942" cy="84260"/>
            </a:xfrm>
            <a:custGeom>
              <a:avLst/>
              <a:gdLst>
                <a:gd name="T0" fmla="*/ 7 w 36"/>
                <a:gd name="T1" fmla="*/ 46 h 46"/>
                <a:gd name="T2" fmla="*/ 7 w 36"/>
                <a:gd name="T3" fmla="*/ 22 h 46"/>
                <a:gd name="T4" fmla="*/ 7 w 36"/>
                <a:gd name="T5" fmla="*/ 22 h 46"/>
                <a:gd name="T6" fmla="*/ 7 w 36"/>
                <a:gd name="T7" fmla="*/ 13 h 46"/>
                <a:gd name="T8" fmla="*/ 10 w 36"/>
                <a:gd name="T9" fmla="*/ 10 h 46"/>
                <a:gd name="T10" fmla="*/ 10 w 36"/>
                <a:gd name="T11" fmla="*/ 10 h 46"/>
                <a:gd name="T12" fmla="*/ 14 w 36"/>
                <a:gd name="T13" fmla="*/ 6 h 46"/>
                <a:gd name="T14" fmla="*/ 19 w 36"/>
                <a:gd name="T15" fmla="*/ 6 h 46"/>
                <a:gd name="T16" fmla="*/ 19 w 36"/>
                <a:gd name="T17" fmla="*/ 6 h 46"/>
                <a:gd name="T18" fmla="*/ 24 w 36"/>
                <a:gd name="T19" fmla="*/ 8 h 46"/>
                <a:gd name="T20" fmla="*/ 24 w 36"/>
                <a:gd name="T21" fmla="*/ 8 h 46"/>
                <a:gd name="T22" fmla="*/ 28 w 36"/>
                <a:gd name="T23" fmla="*/ 12 h 46"/>
                <a:gd name="T24" fmla="*/ 28 w 36"/>
                <a:gd name="T25" fmla="*/ 12 h 46"/>
                <a:gd name="T26" fmla="*/ 28 w 36"/>
                <a:gd name="T27" fmla="*/ 19 h 46"/>
                <a:gd name="T28" fmla="*/ 28 w 36"/>
                <a:gd name="T29" fmla="*/ 46 h 46"/>
                <a:gd name="T30" fmla="*/ 36 w 36"/>
                <a:gd name="T31" fmla="*/ 46 h 46"/>
                <a:gd name="T32" fmla="*/ 36 w 36"/>
                <a:gd name="T33" fmla="*/ 19 h 46"/>
                <a:gd name="T34" fmla="*/ 36 w 36"/>
                <a:gd name="T35" fmla="*/ 19 h 46"/>
                <a:gd name="T36" fmla="*/ 36 w 36"/>
                <a:gd name="T37" fmla="*/ 10 h 46"/>
                <a:gd name="T38" fmla="*/ 36 w 36"/>
                <a:gd name="T39" fmla="*/ 10 h 46"/>
                <a:gd name="T40" fmla="*/ 33 w 36"/>
                <a:gd name="T41" fmla="*/ 5 h 46"/>
                <a:gd name="T42" fmla="*/ 33 w 36"/>
                <a:gd name="T43" fmla="*/ 5 h 46"/>
                <a:gd name="T44" fmla="*/ 28 w 36"/>
                <a:gd name="T45" fmla="*/ 1 h 46"/>
                <a:gd name="T46" fmla="*/ 28 w 36"/>
                <a:gd name="T47" fmla="*/ 1 h 46"/>
                <a:gd name="T48" fmla="*/ 21 w 36"/>
                <a:gd name="T49" fmla="*/ 0 h 46"/>
                <a:gd name="T50" fmla="*/ 21 w 36"/>
                <a:gd name="T51" fmla="*/ 0 h 46"/>
                <a:gd name="T52" fmla="*/ 16 w 36"/>
                <a:gd name="T53" fmla="*/ 0 h 46"/>
                <a:gd name="T54" fmla="*/ 12 w 36"/>
                <a:gd name="T55" fmla="*/ 1 h 46"/>
                <a:gd name="T56" fmla="*/ 9 w 36"/>
                <a:gd name="T57" fmla="*/ 3 h 46"/>
                <a:gd name="T58" fmla="*/ 7 w 36"/>
                <a:gd name="T59" fmla="*/ 6 h 46"/>
                <a:gd name="T60" fmla="*/ 7 w 36"/>
                <a:gd name="T61" fmla="*/ 1 h 46"/>
                <a:gd name="T62" fmla="*/ 0 w 36"/>
                <a:gd name="T63" fmla="*/ 1 h 46"/>
                <a:gd name="T64" fmla="*/ 0 w 36"/>
                <a:gd name="T65" fmla="*/ 46 h 46"/>
                <a:gd name="T66" fmla="*/ 7 w 36"/>
                <a:gd name="T67" fmla="*/ 46 h 46"/>
                <a:gd name="T68" fmla="*/ 7 w 36"/>
                <a:gd name="T6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46">
                  <a:moveTo>
                    <a:pt x="7" y="46"/>
                  </a:moveTo>
                  <a:lnTo>
                    <a:pt x="7" y="22"/>
                  </a:lnTo>
                  <a:lnTo>
                    <a:pt x="7" y="22"/>
                  </a:lnTo>
                  <a:lnTo>
                    <a:pt x="7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9"/>
                  </a:lnTo>
                  <a:lnTo>
                    <a:pt x="28" y="46"/>
                  </a:lnTo>
                  <a:lnTo>
                    <a:pt x="36" y="46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9" y="3"/>
                  </a:lnTo>
                  <a:lnTo>
                    <a:pt x="7" y="6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46"/>
                  </a:lnTo>
                  <a:lnTo>
                    <a:pt x="7" y="46"/>
                  </a:lnTo>
                  <a:lnTo>
                    <a:pt x="7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8DB6E323-12BA-4EC3-9541-43F89D692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6117" y="4772573"/>
              <a:ext cx="12823" cy="113567"/>
            </a:xfrm>
            <a:custGeom>
              <a:avLst/>
              <a:gdLst>
                <a:gd name="T0" fmla="*/ 7 w 7"/>
                <a:gd name="T1" fmla="*/ 9 h 62"/>
                <a:gd name="T2" fmla="*/ 7 w 7"/>
                <a:gd name="T3" fmla="*/ 0 h 62"/>
                <a:gd name="T4" fmla="*/ 0 w 7"/>
                <a:gd name="T5" fmla="*/ 0 h 62"/>
                <a:gd name="T6" fmla="*/ 0 w 7"/>
                <a:gd name="T7" fmla="*/ 9 h 62"/>
                <a:gd name="T8" fmla="*/ 7 w 7"/>
                <a:gd name="T9" fmla="*/ 9 h 62"/>
                <a:gd name="T10" fmla="*/ 7 w 7"/>
                <a:gd name="T11" fmla="*/ 9 h 62"/>
                <a:gd name="T12" fmla="*/ 7 w 7"/>
                <a:gd name="T13" fmla="*/ 62 h 62"/>
                <a:gd name="T14" fmla="*/ 7 w 7"/>
                <a:gd name="T15" fmla="*/ 17 h 62"/>
                <a:gd name="T16" fmla="*/ 0 w 7"/>
                <a:gd name="T17" fmla="*/ 17 h 62"/>
                <a:gd name="T18" fmla="*/ 0 w 7"/>
                <a:gd name="T19" fmla="*/ 62 h 62"/>
                <a:gd name="T20" fmla="*/ 7 w 7"/>
                <a:gd name="T21" fmla="*/ 62 h 62"/>
                <a:gd name="T22" fmla="*/ 7 w 7"/>
                <a:gd name="T2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2">
                  <a:moveTo>
                    <a:pt x="7" y="9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7" y="9"/>
                  </a:lnTo>
                  <a:lnTo>
                    <a:pt x="7" y="9"/>
                  </a:lnTo>
                  <a:close/>
                  <a:moveTo>
                    <a:pt x="7" y="62"/>
                  </a:moveTo>
                  <a:lnTo>
                    <a:pt x="7" y="17"/>
                  </a:lnTo>
                  <a:lnTo>
                    <a:pt x="0" y="17"/>
                  </a:lnTo>
                  <a:lnTo>
                    <a:pt x="0" y="62"/>
                  </a:lnTo>
                  <a:lnTo>
                    <a:pt x="7" y="62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EBBE0914-E891-416A-9C37-4C372695D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761" y="4772573"/>
              <a:ext cx="42130" cy="113567"/>
            </a:xfrm>
            <a:custGeom>
              <a:avLst/>
              <a:gdLst>
                <a:gd name="T0" fmla="*/ 19 w 23"/>
                <a:gd name="T1" fmla="*/ 55 h 62"/>
                <a:gd name="T2" fmla="*/ 19 w 23"/>
                <a:gd name="T3" fmla="*/ 55 h 62"/>
                <a:gd name="T4" fmla="*/ 16 w 23"/>
                <a:gd name="T5" fmla="*/ 55 h 62"/>
                <a:gd name="T6" fmla="*/ 16 w 23"/>
                <a:gd name="T7" fmla="*/ 55 h 62"/>
                <a:gd name="T8" fmla="*/ 14 w 23"/>
                <a:gd name="T9" fmla="*/ 54 h 62"/>
                <a:gd name="T10" fmla="*/ 14 w 23"/>
                <a:gd name="T11" fmla="*/ 54 h 62"/>
                <a:gd name="T12" fmla="*/ 14 w 23"/>
                <a:gd name="T13" fmla="*/ 50 h 62"/>
                <a:gd name="T14" fmla="*/ 14 w 23"/>
                <a:gd name="T15" fmla="*/ 22 h 62"/>
                <a:gd name="T16" fmla="*/ 23 w 23"/>
                <a:gd name="T17" fmla="*/ 22 h 62"/>
                <a:gd name="T18" fmla="*/ 23 w 23"/>
                <a:gd name="T19" fmla="*/ 17 h 62"/>
                <a:gd name="T20" fmla="*/ 14 w 23"/>
                <a:gd name="T21" fmla="*/ 17 h 62"/>
                <a:gd name="T22" fmla="*/ 14 w 23"/>
                <a:gd name="T23" fmla="*/ 0 h 62"/>
                <a:gd name="T24" fmla="*/ 7 w 23"/>
                <a:gd name="T25" fmla="*/ 5 h 62"/>
                <a:gd name="T26" fmla="*/ 7 w 23"/>
                <a:gd name="T27" fmla="*/ 17 h 62"/>
                <a:gd name="T28" fmla="*/ 0 w 23"/>
                <a:gd name="T29" fmla="*/ 17 h 62"/>
                <a:gd name="T30" fmla="*/ 0 w 23"/>
                <a:gd name="T31" fmla="*/ 22 h 62"/>
                <a:gd name="T32" fmla="*/ 7 w 23"/>
                <a:gd name="T33" fmla="*/ 22 h 62"/>
                <a:gd name="T34" fmla="*/ 7 w 23"/>
                <a:gd name="T35" fmla="*/ 48 h 62"/>
                <a:gd name="T36" fmla="*/ 7 w 23"/>
                <a:gd name="T37" fmla="*/ 48 h 62"/>
                <a:gd name="T38" fmla="*/ 7 w 23"/>
                <a:gd name="T39" fmla="*/ 59 h 62"/>
                <a:gd name="T40" fmla="*/ 7 w 23"/>
                <a:gd name="T41" fmla="*/ 59 h 62"/>
                <a:gd name="T42" fmla="*/ 11 w 23"/>
                <a:gd name="T43" fmla="*/ 62 h 62"/>
                <a:gd name="T44" fmla="*/ 11 w 23"/>
                <a:gd name="T45" fmla="*/ 62 h 62"/>
                <a:gd name="T46" fmla="*/ 18 w 23"/>
                <a:gd name="T47" fmla="*/ 62 h 62"/>
                <a:gd name="T48" fmla="*/ 18 w 23"/>
                <a:gd name="T49" fmla="*/ 62 h 62"/>
                <a:gd name="T50" fmla="*/ 23 w 23"/>
                <a:gd name="T51" fmla="*/ 62 h 62"/>
                <a:gd name="T52" fmla="*/ 23 w 23"/>
                <a:gd name="T53" fmla="*/ 55 h 62"/>
                <a:gd name="T54" fmla="*/ 23 w 23"/>
                <a:gd name="T55" fmla="*/ 55 h 62"/>
                <a:gd name="T56" fmla="*/ 19 w 23"/>
                <a:gd name="T57" fmla="*/ 55 h 62"/>
                <a:gd name="T58" fmla="*/ 19 w 23"/>
                <a:gd name="T59" fmla="*/ 55 h 62"/>
                <a:gd name="T60" fmla="*/ 19 w 23"/>
                <a:gd name="T61" fmla="*/ 5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" h="62">
                  <a:moveTo>
                    <a:pt x="19" y="55"/>
                  </a:moveTo>
                  <a:lnTo>
                    <a:pt x="19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0"/>
                  </a:lnTo>
                  <a:lnTo>
                    <a:pt x="14" y="22"/>
                  </a:lnTo>
                  <a:lnTo>
                    <a:pt x="23" y="22"/>
                  </a:lnTo>
                  <a:lnTo>
                    <a:pt x="23" y="17"/>
                  </a:lnTo>
                  <a:lnTo>
                    <a:pt x="14" y="17"/>
                  </a:lnTo>
                  <a:lnTo>
                    <a:pt x="14" y="0"/>
                  </a:lnTo>
                  <a:lnTo>
                    <a:pt x="7" y="5"/>
                  </a:lnTo>
                  <a:lnTo>
                    <a:pt x="7" y="17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7" y="22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3" y="62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9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E0BE9A2-7099-426F-8780-B92B0C7C5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313" y="3994088"/>
              <a:ext cx="104409" cy="120894"/>
            </a:xfrm>
            <a:custGeom>
              <a:avLst/>
              <a:gdLst>
                <a:gd name="T0" fmla="*/ 57 w 57"/>
                <a:gd name="T1" fmla="*/ 33 h 66"/>
                <a:gd name="T2" fmla="*/ 57 w 57"/>
                <a:gd name="T3" fmla="*/ 0 h 66"/>
                <a:gd name="T4" fmla="*/ 0 w 57"/>
                <a:gd name="T5" fmla="*/ 33 h 66"/>
                <a:gd name="T6" fmla="*/ 57 w 57"/>
                <a:gd name="T7" fmla="*/ 66 h 66"/>
                <a:gd name="T8" fmla="*/ 57 w 57"/>
                <a:gd name="T9" fmla="*/ 66 h 66"/>
                <a:gd name="T10" fmla="*/ 57 w 57"/>
                <a:gd name="T11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6">
                  <a:moveTo>
                    <a:pt x="57" y="33"/>
                  </a:moveTo>
                  <a:lnTo>
                    <a:pt x="57" y="0"/>
                  </a:lnTo>
                  <a:lnTo>
                    <a:pt x="0" y="33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F69114AC-1C12-4B33-8AB6-2CE94812B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6670" y="4054535"/>
              <a:ext cx="410308" cy="0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A0B144B-2CD8-4B5C-8C09-BF873A88B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550" y="4721285"/>
              <a:ext cx="108073" cy="124558"/>
            </a:xfrm>
            <a:custGeom>
              <a:avLst/>
              <a:gdLst>
                <a:gd name="T0" fmla="*/ 57 w 59"/>
                <a:gd name="T1" fmla="*/ 35 h 68"/>
                <a:gd name="T2" fmla="*/ 59 w 59"/>
                <a:gd name="T3" fmla="*/ 0 h 68"/>
                <a:gd name="T4" fmla="*/ 0 w 59"/>
                <a:gd name="T5" fmla="*/ 33 h 68"/>
                <a:gd name="T6" fmla="*/ 57 w 59"/>
                <a:gd name="T7" fmla="*/ 68 h 68"/>
                <a:gd name="T8" fmla="*/ 57 w 59"/>
                <a:gd name="T9" fmla="*/ 68 h 68"/>
                <a:gd name="T10" fmla="*/ 57 w 59"/>
                <a:gd name="T1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68">
                  <a:moveTo>
                    <a:pt x="57" y="35"/>
                  </a:moveTo>
                  <a:lnTo>
                    <a:pt x="59" y="0"/>
                  </a:lnTo>
                  <a:lnTo>
                    <a:pt x="0" y="33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38AD5C4D-E47D-4FDA-97CF-3296F8A62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7372" y="4728612"/>
              <a:ext cx="106240" cy="120894"/>
            </a:xfrm>
            <a:custGeom>
              <a:avLst/>
              <a:gdLst>
                <a:gd name="T0" fmla="*/ 0 w 58"/>
                <a:gd name="T1" fmla="*/ 33 h 66"/>
                <a:gd name="T2" fmla="*/ 0 w 58"/>
                <a:gd name="T3" fmla="*/ 66 h 66"/>
                <a:gd name="T4" fmla="*/ 58 w 58"/>
                <a:gd name="T5" fmla="*/ 33 h 66"/>
                <a:gd name="T6" fmla="*/ 1 w 58"/>
                <a:gd name="T7" fmla="*/ 0 h 66"/>
                <a:gd name="T8" fmla="*/ 1 w 58"/>
                <a:gd name="T9" fmla="*/ 0 h 66"/>
                <a:gd name="T10" fmla="*/ 0 w 58"/>
                <a:gd name="T11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6">
                  <a:moveTo>
                    <a:pt x="0" y="33"/>
                  </a:moveTo>
                  <a:lnTo>
                    <a:pt x="0" y="66"/>
                  </a:lnTo>
                  <a:lnTo>
                    <a:pt x="58" y="33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Line 42">
              <a:extLst>
                <a:ext uri="{FF2B5EF4-FFF2-40B4-BE49-F238E27FC236}">
                  <a16:creationId xmlns:a16="http://schemas.microsoft.com/office/drawing/2014/main" id="{8E01030E-FAE9-4CCC-A277-3532B9276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6670" y="4785396"/>
              <a:ext cx="340702" cy="3663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3753B05C-C638-4637-9265-A0A044977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799" y="3858540"/>
              <a:ext cx="633779" cy="408477"/>
            </a:xfrm>
            <a:custGeom>
              <a:avLst/>
              <a:gdLst>
                <a:gd name="T0" fmla="*/ 0 w 346"/>
                <a:gd name="T1" fmla="*/ 0 h 223"/>
                <a:gd name="T2" fmla="*/ 346 w 346"/>
                <a:gd name="T3" fmla="*/ 0 h 223"/>
                <a:gd name="T4" fmla="*/ 346 w 346"/>
                <a:gd name="T5" fmla="*/ 223 h 223"/>
                <a:gd name="T6" fmla="*/ 0 w 346"/>
                <a:gd name="T7" fmla="*/ 223 h 223"/>
                <a:gd name="T8" fmla="*/ 0 w 346"/>
                <a:gd name="T9" fmla="*/ 0 h 223"/>
                <a:gd name="T10" fmla="*/ 0 w 346"/>
                <a:gd name="T1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6" h="223">
                  <a:moveTo>
                    <a:pt x="0" y="0"/>
                  </a:moveTo>
                  <a:lnTo>
                    <a:pt x="346" y="0"/>
                  </a:lnTo>
                  <a:lnTo>
                    <a:pt x="346" y="223"/>
                  </a:lnTo>
                  <a:lnTo>
                    <a:pt x="0" y="2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1599118C-0CCA-4EBE-8860-51BC7DEC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959" y="4563756"/>
              <a:ext cx="630115" cy="452438"/>
            </a:xfrm>
            <a:custGeom>
              <a:avLst/>
              <a:gdLst>
                <a:gd name="T0" fmla="*/ 0 w 344"/>
                <a:gd name="T1" fmla="*/ 0 h 247"/>
                <a:gd name="T2" fmla="*/ 344 w 344"/>
                <a:gd name="T3" fmla="*/ 0 h 247"/>
                <a:gd name="T4" fmla="*/ 344 w 344"/>
                <a:gd name="T5" fmla="*/ 247 h 247"/>
                <a:gd name="T6" fmla="*/ 0 w 344"/>
                <a:gd name="T7" fmla="*/ 247 h 247"/>
                <a:gd name="T8" fmla="*/ 0 w 344"/>
                <a:gd name="T9" fmla="*/ 0 h 247"/>
                <a:gd name="T10" fmla="*/ 0 w 344"/>
                <a:gd name="T1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247">
                  <a:moveTo>
                    <a:pt x="0" y="0"/>
                  </a:moveTo>
                  <a:lnTo>
                    <a:pt x="344" y="0"/>
                  </a:lnTo>
                  <a:lnTo>
                    <a:pt x="344" y="247"/>
                  </a:lnTo>
                  <a:lnTo>
                    <a:pt x="0" y="2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2C19E668-8F72-40CD-A067-2AC79F4E0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920" y="3997752"/>
              <a:ext cx="16486" cy="117231"/>
            </a:xfrm>
            <a:custGeom>
              <a:avLst/>
              <a:gdLst>
                <a:gd name="T0" fmla="*/ 9 w 9"/>
                <a:gd name="T1" fmla="*/ 64 h 64"/>
                <a:gd name="T2" fmla="*/ 9 w 9"/>
                <a:gd name="T3" fmla="*/ 0 h 64"/>
                <a:gd name="T4" fmla="*/ 0 w 9"/>
                <a:gd name="T5" fmla="*/ 0 h 64"/>
                <a:gd name="T6" fmla="*/ 0 w 9"/>
                <a:gd name="T7" fmla="*/ 64 h 64"/>
                <a:gd name="T8" fmla="*/ 9 w 9"/>
                <a:gd name="T9" fmla="*/ 64 h 64"/>
                <a:gd name="T10" fmla="*/ 9 w 9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64">
                  <a:moveTo>
                    <a:pt x="9" y="64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9" y="64"/>
                  </a:lnTo>
                  <a:lnTo>
                    <a:pt x="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CFEB65B4-680C-473D-8556-DB1A4F30F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722" y="4063694"/>
              <a:ext cx="43962" cy="16486"/>
            </a:xfrm>
            <a:custGeom>
              <a:avLst/>
              <a:gdLst>
                <a:gd name="T0" fmla="*/ 24 w 24"/>
                <a:gd name="T1" fmla="*/ 9 h 9"/>
                <a:gd name="T2" fmla="*/ 24 w 24"/>
                <a:gd name="T3" fmla="*/ 0 h 9"/>
                <a:gd name="T4" fmla="*/ 0 w 24"/>
                <a:gd name="T5" fmla="*/ 0 h 9"/>
                <a:gd name="T6" fmla="*/ 0 w 24"/>
                <a:gd name="T7" fmla="*/ 9 h 9"/>
                <a:gd name="T8" fmla="*/ 24 w 24"/>
                <a:gd name="T9" fmla="*/ 9 h 9"/>
                <a:gd name="T10" fmla="*/ 24 w 24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9">
                  <a:moveTo>
                    <a:pt x="24" y="9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4" y="9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992B5926-F15D-4B32-98C8-A1AEE0510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507" y="3997752"/>
              <a:ext cx="102577" cy="120894"/>
            </a:xfrm>
            <a:custGeom>
              <a:avLst/>
              <a:gdLst>
                <a:gd name="T0" fmla="*/ 40 w 56"/>
                <a:gd name="T1" fmla="*/ 54 h 66"/>
                <a:gd name="T2" fmla="*/ 40 w 56"/>
                <a:gd name="T3" fmla="*/ 54 h 66"/>
                <a:gd name="T4" fmla="*/ 35 w 56"/>
                <a:gd name="T5" fmla="*/ 57 h 66"/>
                <a:gd name="T6" fmla="*/ 28 w 56"/>
                <a:gd name="T7" fmla="*/ 57 h 66"/>
                <a:gd name="T8" fmla="*/ 28 w 56"/>
                <a:gd name="T9" fmla="*/ 57 h 66"/>
                <a:gd name="T10" fmla="*/ 23 w 56"/>
                <a:gd name="T11" fmla="*/ 57 h 66"/>
                <a:gd name="T12" fmla="*/ 18 w 56"/>
                <a:gd name="T13" fmla="*/ 56 h 66"/>
                <a:gd name="T14" fmla="*/ 18 w 56"/>
                <a:gd name="T15" fmla="*/ 56 h 66"/>
                <a:gd name="T16" fmla="*/ 14 w 56"/>
                <a:gd name="T17" fmla="*/ 52 h 66"/>
                <a:gd name="T18" fmla="*/ 11 w 56"/>
                <a:gd name="T19" fmla="*/ 47 h 66"/>
                <a:gd name="T20" fmla="*/ 11 w 56"/>
                <a:gd name="T21" fmla="*/ 47 h 66"/>
                <a:gd name="T22" fmla="*/ 9 w 56"/>
                <a:gd name="T23" fmla="*/ 40 h 66"/>
                <a:gd name="T24" fmla="*/ 9 w 56"/>
                <a:gd name="T25" fmla="*/ 31 h 66"/>
                <a:gd name="T26" fmla="*/ 9 w 56"/>
                <a:gd name="T27" fmla="*/ 31 h 66"/>
                <a:gd name="T28" fmla="*/ 11 w 56"/>
                <a:gd name="T29" fmla="*/ 19 h 66"/>
                <a:gd name="T30" fmla="*/ 11 w 56"/>
                <a:gd name="T31" fmla="*/ 19 h 66"/>
                <a:gd name="T32" fmla="*/ 12 w 56"/>
                <a:gd name="T33" fmla="*/ 14 h 66"/>
                <a:gd name="T34" fmla="*/ 18 w 56"/>
                <a:gd name="T35" fmla="*/ 10 h 66"/>
                <a:gd name="T36" fmla="*/ 18 w 56"/>
                <a:gd name="T37" fmla="*/ 10 h 66"/>
                <a:gd name="T38" fmla="*/ 23 w 56"/>
                <a:gd name="T39" fmla="*/ 7 h 66"/>
                <a:gd name="T40" fmla="*/ 30 w 56"/>
                <a:gd name="T41" fmla="*/ 7 h 66"/>
                <a:gd name="T42" fmla="*/ 30 w 56"/>
                <a:gd name="T43" fmla="*/ 7 h 66"/>
                <a:gd name="T44" fmla="*/ 35 w 56"/>
                <a:gd name="T45" fmla="*/ 7 h 66"/>
                <a:gd name="T46" fmla="*/ 40 w 56"/>
                <a:gd name="T47" fmla="*/ 10 h 66"/>
                <a:gd name="T48" fmla="*/ 40 w 56"/>
                <a:gd name="T49" fmla="*/ 10 h 66"/>
                <a:gd name="T50" fmla="*/ 43 w 56"/>
                <a:gd name="T51" fmla="*/ 14 h 66"/>
                <a:gd name="T52" fmla="*/ 45 w 56"/>
                <a:gd name="T53" fmla="*/ 21 h 66"/>
                <a:gd name="T54" fmla="*/ 54 w 56"/>
                <a:gd name="T55" fmla="*/ 17 h 66"/>
                <a:gd name="T56" fmla="*/ 54 w 56"/>
                <a:gd name="T57" fmla="*/ 17 h 66"/>
                <a:gd name="T58" fmla="*/ 50 w 56"/>
                <a:gd name="T59" fmla="*/ 10 h 66"/>
                <a:gd name="T60" fmla="*/ 45 w 56"/>
                <a:gd name="T61" fmla="*/ 5 h 66"/>
                <a:gd name="T62" fmla="*/ 45 w 56"/>
                <a:gd name="T63" fmla="*/ 5 h 66"/>
                <a:gd name="T64" fmla="*/ 38 w 56"/>
                <a:gd name="T65" fmla="*/ 2 h 66"/>
                <a:gd name="T66" fmla="*/ 30 w 56"/>
                <a:gd name="T67" fmla="*/ 0 h 66"/>
                <a:gd name="T68" fmla="*/ 30 w 56"/>
                <a:gd name="T69" fmla="*/ 0 h 66"/>
                <a:gd name="T70" fmla="*/ 21 w 56"/>
                <a:gd name="T71" fmla="*/ 0 h 66"/>
                <a:gd name="T72" fmla="*/ 14 w 56"/>
                <a:gd name="T73" fmla="*/ 4 h 66"/>
                <a:gd name="T74" fmla="*/ 14 w 56"/>
                <a:gd name="T75" fmla="*/ 4 h 66"/>
                <a:gd name="T76" fmla="*/ 9 w 56"/>
                <a:gd name="T77" fmla="*/ 9 h 66"/>
                <a:gd name="T78" fmla="*/ 4 w 56"/>
                <a:gd name="T79" fmla="*/ 14 h 66"/>
                <a:gd name="T80" fmla="*/ 4 w 56"/>
                <a:gd name="T81" fmla="*/ 14 h 66"/>
                <a:gd name="T82" fmla="*/ 0 w 56"/>
                <a:gd name="T83" fmla="*/ 23 h 66"/>
                <a:gd name="T84" fmla="*/ 0 w 56"/>
                <a:gd name="T85" fmla="*/ 31 h 66"/>
                <a:gd name="T86" fmla="*/ 0 w 56"/>
                <a:gd name="T87" fmla="*/ 31 h 66"/>
                <a:gd name="T88" fmla="*/ 0 w 56"/>
                <a:gd name="T89" fmla="*/ 40 h 66"/>
                <a:gd name="T90" fmla="*/ 4 w 56"/>
                <a:gd name="T91" fmla="*/ 49 h 66"/>
                <a:gd name="T92" fmla="*/ 4 w 56"/>
                <a:gd name="T93" fmla="*/ 49 h 66"/>
                <a:gd name="T94" fmla="*/ 7 w 56"/>
                <a:gd name="T95" fmla="*/ 56 h 66"/>
                <a:gd name="T96" fmla="*/ 12 w 56"/>
                <a:gd name="T97" fmla="*/ 61 h 66"/>
                <a:gd name="T98" fmla="*/ 12 w 56"/>
                <a:gd name="T99" fmla="*/ 61 h 66"/>
                <a:gd name="T100" fmla="*/ 19 w 56"/>
                <a:gd name="T101" fmla="*/ 64 h 66"/>
                <a:gd name="T102" fmla="*/ 30 w 56"/>
                <a:gd name="T103" fmla="*/ 66 h 66"/>
                <a:gd name="T104" fmla="*/ 30 w 56"/>
                <a:gd name="T105" fmla="*/ 66 h 66"/>
                <a:gd name="T106" fmla="*/ 38 w 56"/>
                <a:gd name="T107" fmla="*/ 64 h 66"/>
                <a:gd name="T108" fmla="*/ 45 w 56"/>
                <a:gd name="T109" fmla="*/ 59 h 66"/>
                <a:gd name="T110" fmla="*/ 45 w 56"/>
                <a:gd name="T111" fmla="*/ 59 h 66"/>
                <a:gd name="T112" fmla="*/ 52 w 56"/>
                <a:gd name="T113" fmla="*/ 54 h 66"/>
                <a:gd name="T114" fmla="*/ 56 w 56"/>
                <a:gd name="T115" fmla="*/ 43 h 66"/>
                <a:gd name="T116" fmla="*/ 47 w 56"/>
                <a:gd name="T117" fmla="*/ 42 h 66"/>
                <a:gd name="T118" fmla="*/ 47 w 56"/>
                <a:gd name="T119" fmla="*/ 42 h 66"/>
                <a:gd name="T120" fmla="*/ 45 w 56"/>
                <a:gd name="T121" fmla="*/ 49 h 66"/>
                <a:gd name="T122" fmla="*/ 40 w 56"/>
                <a:gd name="T123" fmla="*/ 54 h 66"/>
                <a:gd name="T124" fmla="*/ 40 w 56"/>
                <a:gd name="T1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" h="66">
                  <a:moveTo>
                    <a:pt x="40" y="54"/>
                  </a:moveTo>
                  <a:lnTo>
                    <a:pt x="40" y="54"/>
                  </a:lnTo>
                  <a:lnTo>
                    <a:pt x="35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3" y="57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4" y="52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9" y="4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3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5" y="7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3" y="14"/>
                  </a:lnTo>
                  <a:lnTo>
                    <a:pt x="45" y="21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0" y="10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1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9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23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40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56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9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38" y="64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52" y="54"/>
                  </a:lnTo>
                  <a:lnTo>
                    <a:pt x="56" y="43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5" y="49"/>
                  </a:lnTo>
                  <a:lnTo>
                    <a:pt x="40" y="54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8951C108-4EE8-442A-848C-362E735AB5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9905" y="4028890"/>
              <a:ext cx="75102" cy="89755"/>
            </a:xfrm>
            <a:custGeom>
              <a:avLst/>
              <a:gdLst>
                <a:gd name="T0" fmla="*/ 41 w 41"/>
                <a:gd name="T1" fmla="*/ 47 h 49"/>
                <a:gd name="T2" fmla="*/ 39 w 41"/>
                <a:gd name="T3" fmla="*/ 42 h 49"/>
                <a:gd name="T4" fmla="*/ 38 w 41"/>
                <a:gd name="T5" fmla="*/ 28 h 49"/>
                <a:gd name="T6" fmla="*/ 38 w 41"/>
                <a:gd name="T7" fmla="*/ 18 h 49"/>
                <a:gd name="T8" fmla="*/ 38 w 41"/>
                <a:gd name="T9" fmla="*/ 11 h 49"/>
                <a:gd name="T10" fmla="*/ 36 w 41"/>
                <a:gd name="T11" fmla="*/ 6 h 49"/>
                <a:gd name="T12" fmla="*/ 31 w 41"/>
                <a:gd name="T13" fmla="*/ 2 h 49"/>
                <a:gd name="T14" fmla="*/ 20 w 41"/>
                <a:gd name="T15" fmla="*/ 0 h 49"/>
                <a:gd name="T16" fmla="*/ 10 w 41"/>
                <a:gd name="T17" fmla="*/ 2 h 49"/>
                <a:gd name="T18" fmla="*/ 3 w 41"/>
                <a:gd name="T19" fmla="*/ 6 h 49"/>
                <a:gd name="T20" fmla="*/ 0 w 41"/>
                <a:gd name="T21" fmla="*/ 14 h 49"/>
                <a:gd name="T22" fmla="*/ 8 w 41"/>
                <a:gd name="T23" fmla="*/ 16 h 49"/>
                <a:gd name="T24" fmla="*/ 12 w 41"/>
                <a:gd name="T25" fmla="*/ 9 h 49"/>
                <a:gd name="T26" fmla="*/ 15 w 41"/>
                <a:gd name="T27" fmla="*/ 7 h 49"/>
                <a:gd name="T28" fmla="*/ 20 w 41"/>
                <a:gd name="T29" fmla="*/ 7 h 49"/>
                <a:gd name="T30" fmla="*/ 29 w 41"/>
                <a:gd name="T31" fmla="*/ 9 h 49"/>
                <a:gd name="T32" fmla="*/ 31 w 41"/>
                <a:gd name="T33" fmla="*/ 13 h 49"/>
                <a:gd name="T34" fmla="*/ 31 w 41"/>
                <a:gd name="T35" fmla="*/ 16 h 49"/>
                <a:gd name="T36" fmla="*/ 31 w 41"/>
                <a:gd name="T37" fmla="*/ 18 h 49"/>
                <a:gd name="T38" fmla="*/ 17 w 41"/>
                <a:gd name="T39" fmla="*/ 21 h 49"/>
                <a:gd name="T40" fmla="*/ 10 w 41"/>
                <a:gd name="T41" fmla="*/ 21 h 49"/>
                <a:gd name="T42" fmla="*/ 5 w 41"/>
                <a:gd name="T43" fmla="*/ 25 h 49"/>
                <a:gd name="T44" fmla="*/ 1 w 41"/>
                <a:gd name="T45" fmla="*/ 28 h 49"/>
                <a:gd name="T46" fmla="*/ 0 w 41"/>
                <a:gd name="T47" fmla="*/ 35 h 49"/>
                <a:gd name="T48" fmla="*/ 3 w 41"/>
                <a:gd name="T49" fmla="*/ 44 h 49"/>
                <a:gd name="T50" fmla="*/ 8 w 41"/>
                <a:gd name="T51" fmla="*/ 47 h 49"/>
                <a:gd name="T52" fmla="*/ 15 w 41"/>
                <a:gd name="T53" fmla="*/ 49 h 49"/>
                <a:gd name="T54" fmla="*/ 24 w 41"/>
                <a:gd name="T55" fmla="*/ 47 h 49"/>
                <a:gd name="T56" fmla="*/ 31 w 41"/>
                <a:gd name="T57" fmla="*/ 42 h 49"/>
                <a:gd name="T58" fmla="*/ 32 w 41"/>
                <a:gd name="T59" fmla="*/ 47 h 49"/>
                <a:gd name="T60" fmla="*/ 31 w 41"/>
                <a:gd name="T61" fmla="*/ 26 h 49"/>
                <a:gd name="T62" fmla="*/ 29 w 41"/>
                <a:gd name="T63" fmla="*/ 35 h 49"/>
                <a:gd name="T64" fmla="*/ 27 w 41"/>
                <a:gd name="T65" fmla="*/ 39 h 49"/>
                <a:gd name="T66" fmla="*/ 24 w 41"/>
                <a:gd name="T67" fmla="*/ 40 h 49"/>
                <a:gd name="T68" fmla="*/ 17 w 41"/>
                <a:gd name="T69" fmla="*/ 42 h 49"/>
                <a:gd name="T70" fmla="*/ 12 w 41"/>
                <a:gd name="T71" fmla="*/ 42 h 49"/>
                <a:gd name="T72" fmla="*/ 10 w 41"/>
                <a:gd name="T73" fmla="*/ 40 h 49"/>
                <a:gd name="T74" fmla="*/ 6 w 41"/>
                <a:gd name="T75" fmla="*/ 35 h 49"/>
                <a:gd name="T76" fmla="*/ 8 w 41"/>
                <a:gd name="T77" fmla="*/ 32 h 49"/>
                <a:gd name="T78" fmla="*/ 12 w 41"/>
                <a:gd name="T79" fmla="*/ 28 h 49"/>
                <a:gd name="T80" fmla="*/ 19 w 41"/>
                <a:gd name="T81" fmla="*/ 26 h 49"/>
                <a:gd name="T82" fmla="*/ 31 w 41"/>
                <a:gd name="T83" fmla="*/ 25 h 49"/>
                <a:gd name="T84" fmla="*/ 31 w 41"/>
                <a:gd name="T85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49">
                  <a:moveTo>
                    <a:pt x="32" y="47"/>
                  </a:moveTo>
                  <a:lnTo>
                    <a:pt x="41" y="47"/>
                  </a:lnTo>
                  <a:lnTo>
                    <a:pt x="41" y="47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8" y="28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1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5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5" y="7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1" y="13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8" y="47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7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27" y="39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0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2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8" y="37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31" y="25"/>
                  </a:lnTo>
                  <a:lnTo>
                    <a:pt x="31" y="26"/>
                  </a:lnTo>
                  <a:lnTo>
                    <a:pt x="31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C39C7EF2-D0D8-406F-8A57-45311DA6F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7828" y="4028890"/>
              <a:ext cx="73269" cy="89755"/>
            </a:xfrm>
            <a:custGeom>
              <a:avLst/>
              <a:gdLst>
                <a:gd name="T0" fmla="*/ 28 w 40"/>
                <a:gd name="T1" fmla="*/ 39 h 49"/>
                <a:gd name="T2" fmla="*/ 28 w 40"/>
                <a:gd name="T3" fmla="*/ 39 h 49"/>
                <a:gd name="T4" fmla="*/ 24 w 40"/>
                <a:gd name="T5" fmla="*/ 40 h 49"/>
                <a:gd name="T6" fmla="*/ 21 w 40"/>
                <a:gd name="T7" fmla="*/ 42 h 49"/>
                <a:gd name="T8" fmla="*/ 21 w 40"/>
                <a:gd name="T9" fmla="*/ 42 h 49"/>
                <a:gd name="T10" fmla="*/ 16 w 40"/>
                <a:gd name="T11" fmla="*/ 40 h 49"/>
                <a:gd name="T12" fmla="*/ 12 w 40"/>
                <a:gd name="T13" fmla="*/ 37 h 49"/>
                <a:gd name="T14" fmla="*/ 12 w 40"/>
                <a:gd name="T15" fmla="*/ 37 h 49"/>
                <a:gd name="T16" fmla="*/ 9 w 40"/>
                <a:gd name="T17" fmla="*/ 32 h 49"/>
                <a:gd name="T18" fmla="*/ 9 w 40"/>
                <a:gd name="T19" fmla="*/ 25 h 49"/>
                <a:gd name="T20" fmla="*/ 9 w 40"/>
                <a:gd name="T21" fmla="*/ 25 h 49"/>
                <a:gd name="T22" fmla="*/ 9 w 40"/>
                <a:gd name="T23" fmla="*/ 16 h 49"/>
                <a:gd name="T24" fmla="*/ 12 w 40"/>
                <a:gd name="T25" fmla="*/ 11 h 49"/>
                <a:gd name="T26" fmla="*/ 12 w 40"/>
                <a:gd name="T27" fmla="*/ 11 h 49"/>
                <a:gd name="T28" fmla="*/ 16 w 40"/>
                <a:gd name="T29" fmla="*/ 7 h 49"/>
                <a:gd name="T30" fmla="*/ 21 w 40"/>
                <a:gd name="T31" fmla="*/ 7 h 49"/>
                <a:gd name="T32" fmla="*/ 21 w 40"/>
                <a:gd name="T33" fmla="*/ 7 h 49"/>
                <a:gd name="T34" fmla="*/ 24 w 40"/>
                <a:gd name="T35" fmla="*/ 7 h 49"/>
                <a:gd name="T36" fmla="*/ 28 w 40"/>
                <a:gd name="T37" fmla="*/ 9 h 49"/>
                <a:gd name="T38" fmla="*/ 28 w 40"/>
                <a:gd name="T39" fmla="*/ 9 h 49"/>
                <a:gd name="T40" fmla="*/ 29 w 40"/>
                <a:gd name="T41" fmla="*/ 13 h 49"/>
                <a:gd name="T42" fmla="*/ 31 w 40"/>
                <a:gd name="T43" fmla="*/ 16 h 49"/>
                <a:gd name="T44" fmla="*/ 38 w 40"/>
                <a:gd name="T45" fmla="*/ 14 h 49"/>
                <a:gd name="T46" fmla="*/ 38 w 40"/>
                <a:gd name="T47" fmla="*/ 14 h 49"/>
                <a:gd name="T48" fmla="*/ 36 w 40"/>
                <a:gd name="T49" fmla="*/ 9 h 49"/>
                <a:gd name="T50" fmla="*/ 33 w 40"/>
                <a:gd name="T51" fmla="*/ 4 h 49"/>
                <a:gd name="T52" fmla="*/ 33 w 40"/>
                <a:gd name="T53" fmla="*/ 4 h 49"/>
                <a:gd name="T54" fmla="*/ 28 w 40"/>
                <a:gd name="T55" fmla="*/ 0 h 49"/>
                <a:gd name="T56" fmla="*/ 21 w 40"/>
                <a:gd name="T57" fmla="*/ 0 h 49"/>
                <a:gd name="T58" fmla="*/ 21 w 40"/>
                <a:gd name="T59" fmla="*/ 0 h 49"/>
                <a:gd name="T60" fmla="*/ 16 w 40"/>
                <a:gd name="T61" fmla="*/ 0 h 49"/>
                <a:gd name="T62" fmla="*/ 10 w 40"/>
                <a:gd name="T63" fmla="*/ 4 h 49"/>
                <a:gd name="T64" fmla="*/ 10 w 40"/>
                <a:gd name="T65" fmla="*/ 4 h 49"/>
                <a:gd name="T66" fmla="*/ 5 w 40"/>
                <a:gd name="T67" fmla="*/ 7 h 49"/>
                <a:gd name="T68" fmla="*/ 2 w 40"/>
                <a:gd name="T69" fmla="*/ 11 h 49"/>
                <a:gd name="T70" fmla="*/ 2 w 40"/>
                <a:gd name="T71" fmla="*/ 11 h 49"/>
                <a:gd name="T72" fmla="*/ 0 w 40"/>
                <a:gd name="T73" fmla="*/ 18 h 49"/>
                <a:gd name="T74" fmla="*/ 0 w 40"/>
                <a:gd name="T75" fmla="*/ 25 h 49"/>
                <a:gd name="T76" fmla="*/ 0 w 40"/>
                <a:gd name="T77" fmla="*/ 25 h 49"/>
                <a:gd name="T78" fmla="*/ 2 w 40"/>
                <a:gd name="T79" fmla="*/ 35 h 49"/>
                <a:gd name="T80" fmla="*/ 5 w 40"/>
                <a:gd name="T81" fmla="*/ 42 h 49"/>
                <a:gd name="T82" fmla="*/ 5 w 40"/>
                <a:gd name="T83" fmla="*/ 42 h 49"/>
                <a:gd name="T84" fmla="*/ 12 w 40"/>
                <a:gd name="T85" fmla="*/ 47 h 49"/>
                <a:gd name="T86" fmla="*/ 21 w 40"/>
                <a:gd name="T87" fmla="*/ 49 h 49"/>
                <a:gd name="T88" fmla="*/ 21 w 40"/>
                <a:gd name="T89" fmla="*/ 49 h 49"/>
                <a:gd name="T90" fmla="*/ 28 w 40"/>
                <a:gd name="T91" fmla="*/ 47 h 49"/>
                <a:gd name="T92" fmla="*/ 33 w 40"/>
                <a:gd name="T93" fmla="*/ 44 h 49"/>
                <a:gd name="T94" fmla="*/ 33 w 40"/>
                <a:gd name="T95" fmla="*/ 44 h 49"/>
                <a:gd name="T96" fmla="*/ 38 w 40"/>
                <a:gd name="T97" fmla="*/ 39 h 49"/>
                <a:gd name="T98" fmla="*/ 40 w 40"/>
                <a:gd name="T99" fmla="*/ 32 h 49"/>
                <a:gd name="T100" fmla="*/ 31 w 40"/>
                <a:gd name="T101" fmla="*/ 30 h 49"/>
                <a:gd name="T102" fmla="*/ 31 w 40"/>
                <a:gd name="T103" fmla="*/ 30 h 49"/>
                <a:gd name="T104" fmla="*/ 31 w 40"/>
                <a:gd name="T105" fmla="*/ 35 h 49"/>
                <a:gd name="T106" fmla="*/ 28 w 40"/>
                <a:gd name="T107" fmla="*/ 39 h 49"/>
                <a:gd name="T108" fmla="*/ 28 w 40"/>
                <a:gd name="T109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9">
                  <a:moveTo>
                    <a:pt x="28" y="39"/>
                  </a:moveTo>
                  <a:lnTo>
                    <a:pt x="28" y="39"/>
                  </a:lnTo>
                  <a:lnTo>
                    <a:pt x="24" y="4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0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9" y="32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9" y="16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6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4" y="7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9" y="13"/>
                  </a:lnTo>
                  <a:lnTo>
                    <a:pt x="31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6" y="9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5" y="7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35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12" y="47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8" y="47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8" y="39"/>
                  </a:lnTo>
                  <a:lnTo>
                    <a:pt x="40" y="32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5"/>
                  </a:lnTo>
                  <a:lnTo>
                    <a:pt x="28" y="39"/>
                  </a:lnTo>
                  <a:lnTo>
                    <a:pt x="28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148198B6-2F8E-4104-A10D-F20E175B4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920" y="3997752"/>
              <a:ext cx="65942" cy="117231"/>
            </a:xfrm>
            <a:custGeom>
              <a:avLst/>
              <a:gdLst>
                <a:gd name="T0" fmla="*/ 7 w 36"/>
                <a:gd name="T1" fmla="*/ 64 h 64"/>
                <a:gd name="T2" fmla="*/ 7 w 36"/>
                <a:gd name="T3" fmla="*/ 38 h 64"/>
                <a:gd name="T4" fmla="*/ 7 w 36"/>
                <a:gd name="T5" fmla="*/ 38 h 64"/>
                <a:gd name="T6" fmla="*/ 8 w 36"/>
                <a:gd name="T7" fmla="*/ 31 h 64"/>
                <a:gd name="T8" fmla="*/ 8 w 36"/>
                <a:gd name="T9" fmla="*/ 31 h 64"/>
                <a:gd name="T10" fmla="*/ 10 w 36"/>
                <a:gd name="T11" fmla="*/ 28 h 64"/>
                <a:gd name="T12" fmla="*/ 12 w 36"/>
                <a:gd name="T13" fmla="*/ 26 h 64"/>
                <a:gd name="T14" fmla="*/ 12 w 36"/>
                <a:gd name="T15" fmla="*/ 26 h 64"/>
                <a:gd name="T16" fmla="*/ 19 w 36"/>
                <a:gd name="T17" fmla="*/ 24 h 64"/>
                <a:gd name="T18" fmla="*/ 19 w 36"/>
                <a:gd name="T19" fmla="*/ 24 h 64"/>
                <a:gd name="T20" fmla="*/ 22 w 36"/>
                <a:gd name="T21" fmla="*/ 24 h 64"/>
                <a:gd name="T22" fmla="*/ 26 w 36"/>
                <a:gd name="T23" fmla="*/ 26 h 64"/>
                <a:gd name="T24" fmla="*/ 26 w 36"/>
                <a:gd name="T25" fmla="*/ 26 h 64"/>
                <a:gd name="T26" fmla="*/ 27 w 36"/>
                <a:gd name="T27" fmla="*/ 30 h 64"/>
                <a:gd name="T28" fmla="*/ 29 w 36"/>
                <a:gd name="T29" fmla="*/ 35 h 64"/>
                <a:gd name="T30" fmla="*/ 29 w 36"/>
                <a:gd name="T31" fmla="*/ 64 h 64"/>
                <a:gd name="T32" fmla="*/ 36 w 36"/>
                <a:gd name="T33" fmla="*/ 64 h 64"/>
                <a:gd name="T34" fmla="*/ 36 w 36"/>
                <a:gd name="T35" fmla="*/ 35 h 64"/>
                <a:gd name="T36" fmla="*/ 36 w 36"/>
                <a:gd name="T37" fmla="*/ 35 h 64"/>
                <a:gd name="T38" fmla="*/ 36 w 36"/>
                <a:gd name="T39" fmla="*/ 30 h 64"/>
                <a:gd name="T40" fmla="*/ 34 w 36"/>
                <a:gd name="T41" fmla="*/ 24 h 64"/>
                <a:gd name="T42" fmla="*/ 34 w 36"/>
                <a:gd name="T43" fmla="*/ 24 h 64"/>
                <a:gd name="T44" fmla="*/ 33 w 36"/>
                <a:gd name="T45" fmla="*/ 21 h 64"/>
                <a:gd name="T46" fmla="*/ 29 w 36"/>
                <a:gd name="T47" fmla="*/ 19 h 64"/>
                <a:gd name="T48" fmla="*/ 29 w 36"/>
                <a:gd name="T49" fmla="*/ 19 h 64"/>
                <a:gd name="T50" fmla="*/ 26 w 36"/>
                <a:gd name="T51" fmla="*/ 17 h 64"/>
                <a:gd name="T52" fmla="*/ 21 w 36"/>
                <a:gd name="T53" fmla="*/ 17 h 64"/>
                <a:gd name="T54" fmla="*/ 21 w 36"/>
                <a:gd name="T55" fmla="*/ 17 h 64"/>
                <a:gd name="T56" fmla="*/ 14 w 36"/>
                <a:gd name="T57" fmla="*/ 19 h 64"/>
                <a:gd name="T58" fmla="*/ 7 w 36"/>
                <a:gd name="T59" fmla="*/ 24 h 64"/>
                <a:gd name="T60" fmla="*/ 7 w 36"/>
                <a:gd name="T61" fmla="*/ 0 h 64"/>
                <a:gd name="T62" fmla="*/ 0 w 36"/>
                <a:gd name="T63" fmla="*/ 0 h 64"/>
                <a:gd name="T64" fmla="*/ 0 w 36"/>
                <a:gd name="T65" fmla="*/ 64 h 64"/>
                <a:gd name="T66" fmla="*/ 7 w 36"/>
                <a:gd name="T67" fmla="*/ 64 h 64"/>
                <a:gd name="T68" fmla="*/ 7 w 36"/>
                <a:gd name="T6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64">
                  <a:moveTo>
                    <a:pt x="7" y="64"/>
                  </a:moveTo>
                  <a:lnTo>
                    <a:pt x="7" y="38"/>
                  </a:lnTo>
                  <a:lnTo>
                    <a:pt x="7" y="38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7" y="30"/>
                  </a:lnTo>
                  <a:lnTo>
                    <a:pt x="29" y="35"/>
                  </a:lnTo>
                  <a:lnTo>
                    <a:pt x="29" y="64"/>
                  </a:lnTo>
                  <a:lnTo>
                    <a:pt x="36" y="64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36" y="30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1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6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4" y="19"/>
                  </a:lnTo>
                  <a:lnTo>
                    <a:pt x="7" y="24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7" y="64"/>
                  </a:lnTo>
                  <a:lnTo>
                    <a:pt x="7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0DD773FB-56CD-45B7-B2C0-13C52382C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6347" y="4028890"/>
              <a:ext cx="78765" cy="89755"/>
            </a:xfrm>
            <a:custGeom>
              <a:avLst/>
              <a:gdLst>
                <a:gd name="T0" fmla="*/ 29 w 43"/>
                <a:gd name="T1" fmla="*/ 40 h 49"/>
                <a:gd name="T2" fmla="*/ 29 w 43"/>
                <a:gd name="T3" fmla="*/ 40 h 49"/>
                <a:gd name="T4" fmla="*/ 26 w 43"/>
                <a:gd name="T5" fmla="*/ 42 h 49"/>
                <a:gd name="T6" fmla="*/ 22 w 43"/>
                <a:gd name="T7" fmla="*/ 42 h 49"/>
                <a:gd name="T8" fmla="*/ 22 w 43"/>
                <a:gd name="T9" fmla="*/ 42 h 49"/>
                <a:gd name="T10" fmla="*/ 17 w 43"/>
                <a:gd name="T11" fmla="*/ 40 h 49"/>
                <a:gd name="T12" fmla="*/ 12 w 43"/>
                <a:gd name="T13" fmla="*/ 39 h 49"/>
                <a:gd name="T14" fmla="*/ 12 w 43"/>
                <a:gd name="T15" fmla="*/ 39 h 49"/>
                <a:gd name="T16" fmla="*/ 10 w 43"/>
                <a:gd name="T17" fmla="*/ 33 h 49"/>
                <a:gd name="T18" fmla="*/ 8 w 43"/>
                <a:gd name="T19" fmla="*/ 26 h 49"/>
                <a:gd name="T20" fmla="*/ 43 w 43"/>
                <a:gd name="T21" fmla="*/ 26 h 49"/>
                <a:gd name="T22" fmla="*/ 43 w 43"/>
                <a:gd name="T23" fmla="*/ 26 h 49"/>
                <a:gd name="T24" fmla="*/ 43 w 43"/>
                <a:gd name="T25" fmla="*/ 25 h 49"/>
                <a:gd name="T26" fmla="*/ 43 w 43"/>
                <a:gd name="T27" fmla="*/ 25 h 49"/>
                <a:gd name="T28" fmla="*/ 41 w 43"/>
                <a:gd name="T29" fmla="*/ 14 h 49"/>
                <a:gd name="T30" fmla="*/ 36 w 43"/>
                <a:gd name="T31" fmla="*/ 7 h 49"/>
                <a:gd name="T32" fmla="*/ 36 w 43"/>
                <a:gd name="T33" fmla="*/ 7 h 49"/>
                <a:gd name="T34" fmla="*/ 29 w 43"/>
                <a:gd name="T35" fmla="*/ 2 h 49"/>
                <a:gd name="T36" fmla="*/ 22 w 43"/>
                <a:gd name="T37" fmla="*/ 0 h 49"/>
                <a:gd name="T38" fmla="*/ 22 w 43"/>
                <a:gd name="T39" fmla="*/ 0 h 49"/>
                <a:gd name="T40" fmla="*/ 14 w 43"/>
                <a:gd name="T41" fmla="*/ 2 h 49"/>
                <a:gd name="T42" fmla="*/ 7 w 43"/>
                <a:gd name="T43" fmla="*/ 7 h 49"/>
                <a:gd name="T44" fmla="*/ 7 w 43"/>
                <a:gd name="T45" fmla="*/ 7 h 49"/>
                <a:gd name="T46" fmla="*/ 1 w 43"/>
                <a:gd name="T47" fmla="*/ 14 h 49"/>
                <a:gd name="T48" fmla="*/ 0 w 43"/>
                <a:gd name="T49" fmla="*/ 25 h 49"/>
                <a:gd name="T50" fmla="*/ 0 w 43"/>
                <a:gd name="T51" fmla="*/ 25 h 49"/>
                <a:gd name="T52" fmla="*/ 1 w 43"/>
                <a:gd name="T53" fmla="*/ 35 h 49"/>
                <a:gd name="T54" fmla="*/ 7 w 43"/>
                <a:gd name="T55" fmla="*/ 42 h 49"/>
                <a:gd name="T56" fmla="*/ 7 w 43"/>
                <a:gd name="T57" fmla="*/ 42 h 49"/>
                <a:gd name="T58" fmla="*/ 14 w 43"/>
                <a:gd name="T59" fmla="*/ 47 h 49"/>
                <a:gd name="T60" fmla="*/ 22 w 43"/>
                <a:gd name="T61" fmla="*/ 49 h 49"/>
                <a:gd name="T62" fmla="*/ 22 w 43"/>
                <a:gd name="T63" fmla="*/ 49 h 49"/>
                <a:gd name="T64" fmla="*/ 29 w 43"/>
                <a:gd name="T65" fmla="*/ 47 h 49"/>
                <a:gd name="T66" fmla="*/ 34 w 43"/>
                <a:gd name="T67" fmla="*/ 44 h 49"/>
                <a:gd name="T68" fmla="*/ 34 w 43"/>
                <a:gd name="T69" fmla="*/ 44 h 49"/>
                <a:gd name="T70" fmla="*/ 40 w 43"/>
                <a:gd name="T71" fmla="*/ 40 h 49"/>
                <a:gd name="T72" fmla="*/ 41 w 43"/>
                <a:gd name="T73" fmla="*/ 33 h 49"/>
                <a:gd name="T74" fmla="*/ 34 w 43"/>
                <a:gd name="T75" fmla="*/ 32 h 49"/>
                <a:gd name="T76" fmla="*/ 34 w 43"/>
                <a:gd name="T77" fmla="*/ 32 h 49"/>
                <a:gd name="T78" fmla="*/ 33 w 43"/>
                <a:gd name="T79" fmla="*/ 37 h 49"/>
                <a:gd name="T80" fmla="*/ 29 w 43"/>
                <a:gd name="T81" fmla="*/ 40 h 49"/>
                <a:gd name="T82" fmla="*/ 29 w 43"/>
                <a:gd name="T83" fmla="*/ 40 h 49"/>
                <a:gd name="T84" fmla="*/ 14 w 43"/>
                <a:gd name="T85" fmla="*/ 11 h 49"/>
                <a:gd name="T86" fmla="*/ 14 w 43"/>
                <a:gd name="T87" fmla="*/ 11 h 49"/>
                <a:gd name="T88" fmla="*/ 17 w 43"/>
                <a:gd name="T89" fmla="*/ 7 h 49"/>
                <a:gd name="T90" fmla="*/ 22 w 43"/>
                <a:gd name="T91" fmla="*/ 7 h 49"/>
                <a:gd name="T92" fmla="*/ 22 w 43"/>
                <a:gd name="T93" fmla="*/ 7 h 49"/>
                <a:gd name="T94" fmla="*/ 27 w 43"/>
                <a:gd name="T95" fmla="*/ 7 h 49"/>
                <a:gd name="T96" fmla="*/ 31 w 43"/>
                <a:gd name="T97" fmla="*/ 11 h 49"/>
                <a:gd name="T98" fmla="*/ 31 w 43"/>
                <a:gd name="T99" fmla="*/ 11 h 49"/>
                <a:gd name="T100" fmla="*/ 33 w 43"/>
                <a:gd name="T101" fmla="*/ 14 h 49"/>
                <a:gd name="T102" fmla="*/ 34 w 43"/>
                <a:gd name="T103" fmla="*/ 19 h 49"/>
                <a:gd name="T104" fmla="*/ 8 w 43"/>
                <a:gd name="T105" fmla="*/ 19 h 49"/>
                <a:gd name="T106" fmla="*/ 8 w 43"/>
                <a:gd name="T107" fmla="*/ 19 h 49"/>
                <a:gd name="T108" fmla="*/ 10 w 43"/>
                <a:gd name="T109" fmla="*/ 14 h 49"/>
                <a:gd name="T110" fmla="*/ 14 w 43"/>
                <a:gd name="T111" fmla="*/ 11 h 49"/>
                <a:gd name="T112" fmla="*/ 14 w 43"/>
                <a:gd name="T113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" h="49">
                  <a:moveTo>
                    <a:pt x="29" y="40"/>
                  </a:moveTo>
                  <a:lnTo>
                    <a:pt x="29" y="40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17" y="40"/>
                  </a:lnTo>
                  <a:lnTo>
                    <a:pt x="12" y="39"/>
                  </a:lnTo>
                  <a:lnTo>
                    <a:pt x="12" y="39"/>
                  </a:lnTo>
                  <a:lnTo>
                    <a:pt x="10" y="33"/>
                  </a:lnTo>
                  <a:lnTo>
                    <a:pt x="8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5"/>
                  </a:lnTo>
                  <a:lnTo>
                    <a:pt x="43" y="25"/>
                  </a:lnTo>
                  <a:lnTo>
                    <a:pt x="41" y="14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29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" y="1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35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9" y="47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40" y="40"/>
                  </a:lnTo>
                  <a:lnTo>
                    <a:pt x="41" y="33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3" y="37"/>
                  </a:lnTo>
                  <a:lnTo>
                    <a:pt x="29" y="40"/>
                  </a:lnTo>
                  <a:lnTo>
                    <a:pt x="29" y="40"/>
                  </a:lnTo>
                  <a:close/>
                  <a:moveTo>
                    <a:pt x="14" y="11"/>
                  </a:moveTo>
                  <a:lnTo>
                    <a:pt x="14" y="11"/>
                  </a:lnTo>
                  <a:lnTo>
                    <a:pt x="17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7" y="7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3" y="14"/>
                  </a:lnTo>
                  <a:lnTo>
                    <a:pt x="34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10" y="14"/>
                  </a:lnTo>
                  <a:lnTo>
                    <a:pt x="14" y="11"/>
                  </a:lnTo>
                  <a:lnTo>
                    <a:pt x="14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309EEF97-348B-4157-96BB-B7B5D1473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7276" y="4717621"/>
              <a:ext cx="95250" cy="119063"/>
            </a:xfrm>
            <a:custGeom>
              <a:avLst/>
              <a:gdLst>
                <a:gd name="T0" fmla="*/ 23 w 52"/>
                <a:gd name="T1" fmla="*/ 65 h 65"/>
                <a:gd name="T2" fmla="*/ 23 w 52"/>
                <a:gd name="T3" fmla="*/ 65 h 65"/>
                <a:gd name="T4" fmla="*/ 33 w 52"/>
                <a:gd name="T5" fmla="*/ 63 h 65"/>
                <a:gd name="T6" fmla="*/ 33 w 52"/>
                <a:gd name="T7" fmla="*/ 63 h 65"/>
                <a:gd name="T8" fmla="*/ 40 w 52"/>
                <a:gd name="T9" fmla="*/ 59 h 65"/>
                <a:gd name="T10" fmla="*/ 40 w 52"/>
                <a:gd name="T11" fmla="*/ 59 h 65"/>
                <a:gd name="T12" fmla="*/ 47 w 52"/>
                <a:gd name="T13" fmla="*/ 54 h 65"/>
                <a:gd name="T14" fmla="*/ 47 w 52"/>
                <a:gd name="T15" fmla="*/ 54 h 65"/>
                <a:gd name="T16" fmla="*/ 50 w 52"/>
                <a:gd name="T17" fmla="*/ 46 h 65"/>
                <a:gd name="T18" fmla="*/ 50 w 52"/>
                <a:gd name="T19" fmla="*/ 46 h 65"/>
                <a:gd name="T20" fmla="*/ 52 w 52"/>
                <a:gd name="T21" fmla="*/ 32 h 65"/>
                <a:gd name="T22" fmla="*/ 52 w 52"/>
                <a:gd name="T23" fmla="*/ 32 h 65"/>
                <a:gd name="T24" fmla="*/ 52 w 52"/>
                <a:gd name="T25" fmla="*/ 25 h 65"/>
                <a:gd name="T26" fmla="*/ 50 w 52"/>
                <a:gd name="T27" fmla="*/ 18 h 65"/>
                <a:gd name="T28" fmla="*/ 50 w 52"/>
                <a:gd name="T29" fmla="*/ 18 h 65"/>
                <a:gd name="T30" fmla="*/ 47 w 52"/>
                <a:gd name="T31" fmla="*/ 11 h 65"/>
                <a:gd name="T32" fmla="*/ 42 w 52"/>
                <a:gd name="T33" fmla="*/ 6 h 65"/>
                <a:gd name="T34" fmla="*/ 42 w 52"/>
                <a:gd name="T35" fmla="*/ 6 h 65"/>
                <a:gd name="T36" fmla="*/ 38 w 52"/>
                <a:gd name="T37" fmla="*/ 4 h 65"/>
                <a:gd name="T38" fmla="*/ 33 w 52"/>
                <a:gd name="T39" fmla="*/ 2 h 65"/>
                <a:gd name="T40" fmla="*/ 33 w 52"/>
                <a:gd name="T41" fmla="*/ 2 h 65"/>
                <a:gd name="T42" fmla="*/ 23 w 52"/>
                <a:gd name="T43" fmla="*/ 0 h 65"/>
                <a:gd name="T44" fmla="*/ 0 w 52"/>
                <a:gd name="T45" fmla="*/ 0 h 65"/>
                <a:gd name="T46" fmla="*/ 0 w 52"/>
                <a:gd name="T47" fmla="*/ 65 h 65"/>
                <a:gd name="T48" fmla="*/ 23 w 52"/>
                <a:gd name="T49" fmla="*/ 65 h 65"/>
                <a:gd name="T50" fmla="*/ 23 w 52"/>
                <a:gd name="T51" fmla="*/ 65 h 65"/>
                <a:gd name="T52" fmla="*/ 9 w 52"/>
                <a:gd name="T53" fmla="*/ 9 h 65"/>
                <a:gd name="T54" fmla="*/ 23 w 52"/>
                <a:gd name="T55" fmla="*/ 9 h 65"/>
                <a:gd name="T56" fmla="*/ 23 w 52"/>
                <a:gd name="T57" fmla="*/ 9 h 65"/>
                <a:gd name="T58" fmla="*/ 33 w 52"/>
                <a:gd name="T59" fmla="*/ 9 h 65"/>
                <a:gd name="T60" fmla="*/ 33 w 52"/>
                <a:gd name="T61" fmla="*/ 9 h 65"/>
                <a:gd name="T62" fmla="*/ 37 w 52"/>
                <a:gd name="T63" fmla="*/ 13 h 65"/>
                <a:gd name="T64" fmla="*/ 40 w 52"/>
                <a:gd name="T65" fmla="*/ 16 h 65"/>
                <a:gd name="T66" fmla="*/ 40 w 52"/>
                <a:gd name="T67" fmla="*/ 16 h 65"/>
                <a:gd name="T68" fmla="*/ 43 w 52"/>
                <a:gd name="T69" fmla="*/ 23 h 65"/>
                <a:gd name="T70" fmla="*/ 43 w 52"/>
                <a:gd name="T71" fmla="*/ 32 h 65"/>
                <a:gd name="T72" fmla="*/ 43 w 52"/>
                <a:gd name="T73" fmla="*/ 32 h 65"/>
                <a:gd name="T74" fmla="*/ 42 w 52"/>
                <a:gd name="T75" fmla="*/ 44 h 65"/>
                <a:gd name="T76" fmla="*/ 42 w 52"/>
                <a:gd name="T77" fmla="*/ 44 h 65"/>
                <a:gd name="T78" fmla="*/ 40 w 52"/>
                <a:gd name="T79" fmla="*/ 49 h 65"/>
                <a:gd name="T80" fmla="*/ 38 w 52"/>
                <a:gd name="T81" fmla="*/ 52 h 65"/>
                <a:gd name="T82" fmla="*/ 38 w 52"/>
                <a:gd name="T83" fmla="*/ 52 h 65"/>
                <a:gd name="T84" fmla="*/ 31 w 52"/>
                <a:gd name="T85" fmla="*/ 56 h 65"/>
                <a:gd name="T86" fmla="*/ 31 w 52"/>
                <a:gd name="T87" fmla="*/ 56 h 65"/>
                <a:gd name="T88" fmla="*/ 23 w 52"/>
                <a:gd name="T89" fmla="*/ 56 h 65"/>
                <a:gd name="T90" fmla="*/ 9 w 52"/>
                <a:gd name="T91" fmla="*/ 56 h 65"/>
                <a:gd name="T92" fmla="*/ 9 w 52"/>
                <a:gd name="T93" fmla="*/ 9 h 65"/>
                <a:gd name="T94" fmla="*/ 9 w 52"/>
                <a:gd name="T95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" h="65">
                  <a:moveTo>
                    <a:pt x="23" y="65"/>
                  </a:moveTo>
                  <a:lnTo>
                    <a:pt x="23" y="65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7" y="54"/>
                  </a:lnTo>
                  <a:lnTo>
                    <a:pt x="47" y="5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2" y="25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7" y="11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65"/>
                  </a:lnTo>
                  <a:lnTo>
                    <a:pt x="23" y="65"/>
                  </a:lnTo>
                  <a:lnTo>
                    <a:pt x="23" y="65"/>
                  </a:lnTo>
                  <a:close/>
                  <a:moveTo>
                    <a:pt x="9" y="9"/>
                  </a:moveTo>
                  <a:lnTo>
                    <a:pt x="23" y="9"/>
                  </a:lnTo>
                  <a:lnTo>
                    <a:pt x="2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7" y="13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3" y="23"/>
                  </a:lnTo>
                  <a:lnTo>
                    <a:pt x="43" y="32"/>
                  </a:lnTo>
                  <a:lnTo>
                    <a:pt x="43" y="32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0" y="49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1" y="56"/>
                  </a:lnTo>
                  <a:lnTo>
                    <a:pt x="31" y="56"/>
                  </a:lnTo>
                  <a:lnTo>
                    <a:pt x="23" y="56"/>
                  </a:lnTo>
                  <a:lnTo>
                    <a:pt x="9" y="56"/>
                  </a:ln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0DD10C20-A9CB-4DF0-926E-0797C428B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347" y="4785396"/>
              <a:ext cx="43962" cy="16486"/>
            </a:xfrm>
            <a:custGeom>
              <a:avLst/>
              <a:gdLst>
                <a:gd name="T0" fmla="*/ 24 w 24"/>
                <a:gd name="T1" fmla="*/ 9 h 9"/>
                <a:gd name="T2" fmla="*/ 24 w 24"/>
                <a:gd name="T3" fmla="*/ 0 h 9"/>
                <a:gd name="T4" fmla="*/ 0 w 24"/>
                <a:gd name="T5" fmla="*/ 0 h 9"/>
                <a:gd name="T6" fmla="*/ 0 w 24"/>
                <a:gd name="T7" fmla="*/ 9 h 9"/>
                <a:gd name="T8" fmla="*/ 24 w 24"/>
                <a:gd name="T9" fmla="*/ 9 h 9"/>
                <a:gd name="T10" fmla="*/ 24 w 24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9">
                  <a:moveTo>
                    <a:pt x="24" y="9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24" y="9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20DEFB11-1BBB-4603-8788-FC0819E9B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132" y="4717621"/>
              <a:ext cx="102577" cy="119063"/>
            </a:xfrm>
            <a:custGeom>
              <a:avLst/>
              <a:gdLst>
                <a:gd name="T0" fmla="*/ 42 w 56"/>
                <a:gd name="T1" fmla="*/ 54 h 65"/>
                <a:gd name="T2" fmla="*/ 42 w 56"/>
                <a:gd name="T3" fmla="*/ 54 h 65"/>
                <a:gd name="T4" fmla="*/ 37 w 56"/>
                <a:gd name="T5" fmla="*/ 58 h 65"/>
                <a:gd name="T6" fmla="*/ 30 w 56"/>
                <a:gd name="T7" fmla="*/ 58 h 65"/>
                <a:gd name="T8" fmla="*/ 30 w 56"/>
                <a:gd name="T9" fmla="*/ 58 h 65"/>
                <a:gd name="T10" fmla="*/ 24 w 56"/>
                <a:gd name="T11" fmla="*/ 58 h 65"/>
                <a:gd name="T12" fmla="*/ 19 w 56"/>
                <a:gd name="T13" fmla="*/ 56 h 65"/>
                <a:gd name="T14" fmla="*/ 19 w 56"/>
                <a:gd name="T15" fmla="*/ 56 h 65"/>
                <a:gd name="T16" fmla="*/ 14 w 56"/>
                <a:gd name="T17" fmla="*/ 51 h 65"/>
                <a:gd name="T18" fmla="*/ 11 w 56"/>
                <a:gd name="T19" fmla="*/ 46 h 65"/>
                <a:gd name="T20" fmla="*/ 11 w 56"/>
                <a:gd name="T21" fmla="*/ 46 h 65"/>
                <a:gd name="T22" fmla="*/ 9 w 56"/>
                <a:gd name="T23" fmla="*/ 40 h 65"/>
                <a:gd name="T24" fmla="*/ 9 w 56"/>
                <a:gd name="T25" fmla="*/ 32 h 65"/>
                <a:gd name="T26" fmla="*/ 9 w 56"/>
                <a:gd name="T27" fmla="*/ 32 h 65"/>
                <a:gd name="T28" fmla="*/ 11 w 56"/>
                <a:gd name="T29" fmla="*/ 20 h 65"/>
                <a:gd name="T30" fmla="*/ 11 w 56"/>
                <a:gd name="T31" fmla="*/ 20 h 65"/>
                <a:gd name="T32" fmla="*/ 14 w 56"/>
                <a:gd name="T33" fmla="*/ 14 h 65"/>
                <a:gd name="T34" fmla="*/ 17 w 56"/>
                <a:gd name="T35" fmla="*/ 11 h 65"/>
                <a:gd name="T36" fmla="*/ 17 w 56"/>
                <a:gd name="T37" fmla="*/ 11 h 65"/>
                <a:gd name="T38" fmla="*/ 23 w 56"/>
                <a:gd name="T39" fmla="*/ 7 h 65"/>
                <a:gd name="T40" fmla="*/ 30 w 56"/>
                <a:gd name="T41" fmla="*/ 7 h 65"/>
                <a:gd name="T42" fmla="*/ 30 w 56"/>
                <a:gd name="T43" fmla="*/ 7 h 65"/>
                <a:gd name="T44" fmla="*/ 35 w 56"/>
                <a:gd name="T45" fmla="*/ 7 h 65"/>
                <a:gd name="T46" fmla="*/ 40 w 56"/>
                <a:gd name="T47" fmla="*/ 11 h 65"/>
                <a:gd name="T48" fmla="*/ 40 w 56"/>
                <a:gd name="T49" fmla="*/ 11 h 65"/>
                <a:gd name="T50" fmla="*/ 43 w 56"/>
                <a:gd name="T51" fmla="*/ 14 h 65"/>
                <a:gd name="T52" fmla="*/ 47 w 56"/>
                <a:gd name="T53" fmla="*/ 20 h 65"/>
                <a:gd name="T54" fmla="*/ 56 w 56"/>
                <a:gd name="T55" fmla="*/ 18 h 65"/>
                <a:gd name="T56" fmla="*/ 56 w 56"/>
                <a:gd name="T57" fmla="*/ 18 h 65"/>
                <a:gd name="T58" fmla="*/ 52 w 56"/>
                <a:gd name="T59" fmla="*/ 11 h 65"/>
                <a:gd name="T60" fmla="*/ 45 w 56"/>
                <a:gd name="T61" fmla="*/ 4 h 65"/>
                <a:gd name="T62" fmla="*/ 45 w 56"/>
                <a:gd name="T63" fmla="*/ 4 h 65"/>
                <a:gd name="T64" fmla="*/ 38 w 56"/>
                <a:gd name="T65" fmla="*/ 0 h 65"/>
                <a:gd name="T66" fmla="*/ 30 w 56"/>
                <a:gd name="T67" fmla="*/ 0 h 65"/>
                <a:gd name="T68" fmla="*/ 30 w 56"/>
                <a:gd name="T69" fmla="*/ 0 h 65"/>
                <a:gd name="T70" fmla="*/ 23 w 56"/>
                <a:gd name="T71" fmla="*/ 0 h 65"/>
                <a:gd name="T72" fmla="*/ 14 w 56"/>
                <a:gd name="T73" fmla="*/ 4 h 65"/>
                <a:gd name="T74" fmla="*/ 14 w 56"/>
                <a:gd name="T75" fmla="*/ 4 h 65"/>
                <a:gd name="T76" fmla="*/ 9 w 56"/>
                <a:gd name="T77" fmla="*/ 9 h 65"/>
                <a:gd name="T78" fmla="*/ 4 w 56"/>
                <a:gd name="T79" fmla="*/ 14 h 65"/>
                <a:gd name="T80" fmla="*/ 4 w 56"/>
                <a:gd name="T81" fmla="*/ 14 h 65"/>
                <a:gd name="T82" fmla="*/ 2 w 56"/>
                <a:gd name="T83" fmla="*/ 23 h 65"/>
                <a:gd name="T84" fmla="*/ 0 w 56"/>
                <a:gd name="T85" fmla="*/ 32 h 65"/>
                <a:gd name="T86" fmla="*/ 0 w 56"/>
                <a:gd name="T87" fmla="*/ 32 h 65"/>
                <a:gd name="T88" fmla="*/ 2 w 56"/>
                <a:gd name="T89" fmla="*/ 40 h 65"/>
                <a:gd name="T90" fmla="*/ 4 w 56"/>
                <a:gd name="T91" fmla="*/ 49 h 65"/>
                <a:gd name="T92" fmla="*/ 4 w 56"/>
                <a:gd name="T93" fmla="*/ 49 h 65"/>
                <a:gd name="T94" fmla="*/ 7 w 56"/>
                <a:gd name="T95" fmla="*/ 56 h 65"/>
                <a:gd name="T96" fmla="*/ 14 w 56"/>
                <a:gd name="T97" fmla="*/ 61 h 65"/>
                <a:gd name="T98" fmla="*/ 14 w 56"/>
                <a:gd name="T99" fmla="*/ 61 h 65"/>
                <a:gd name="T100" fmla="*/ 21 w 56"/>
                <a:gd name="T101" fmla="*/ 65 h 65"/>
                <a:gd name="T102" fmla="*/ 30 w 56"/>
                <a:gd name="T103" fmla="*/ 65 h 65"/>
                <a:gd name="T104" fmla="*/ 30 w 56"/>
                <a:gd name="T105" fmla="*/ 65 h 65"/>
                <a:gd name="T106" fmla="*/ 38 w 56"/>
                <a:gd name="T107" fmla="*/ 65 h 65"/>
                <a:gd name="T108" fmla="*/ 47 w 56"/>
                <a:gd name="T109" fmla="*/ 59 h 65"/>
                <a:gd name="T110" fmla="*/ 47 w 56"/>
                <a:gd name="T111" fmla="*/ 59 h 65"/>
                <a:gd name="T112" fmla="*/ 52 w 56"/>
                <a:gd name="T113" fmla="*/ 52 h 65"/>
                <a:gd name="T114" fmla="*/ 56 w 56"/>
                <a:gd name="T115" fmla="*/ 44 h 65"/>
                <a:gd name="T116" fmla="*/ 47 w 56"/>
                <a:gd name="T117" fmla="*/ 42 h 65"/>
                <a:gd name="T118" fmla="*/ 47 w 56"/>
                <a:gd name="T119" fmla="*/ 42 h 65"/>
                <a:gd name="T120" fmla="*/ 45 w 56"/>
                <a:gd name="T121" fmla="*/ 49 h 65"/>
                <a:gd name="T122" fmla="*/ 42 w 56"/>
                <a:gd name="T123" fmla="*/ 54 h 65"/>
                <a:gd name="T124" fmla="*/ 42 w 56"/>
                <a:gd name="T125" fmla="*/ 5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" h="65">
                  <a:moveTo>
                    <a:pt x="42" y="54"/>
                  </a:moveTo>
                  <a:lnTo>
                    <a:pt x="42" y="54"/>
                  </a:lnTo>
                  <a:lnTo>
                    <a:pt x="37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24" y="58"/>
                  </a:lnTo>
                  <a:lnTo>
                    <a:pt x="19" y="56"/>
                  </a:lnTo>
                  <a:lnTo>
                    <a:pt x="19" y="56"/>
                  </a:lnTo>
                  <a:lnTo>
                    <a:pt x="14" y="51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9" y="40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4" y="14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23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5" y="7"/>
                  </a:lnTo>
                  <a:lnTo>
                    <a:pt x="40" y="11"/>
                  </a:lnTo>
                  <a:lnTo>
                    <a:pt x="40" y="11"/>
                  </a:lnTo>
                  <a:lnTo>
                    <a:pt x="43" y="14"/>
                  </a:lnTo>
                  <a:lnTo>
                    <a:pt x="47" y="20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2" y="11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3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9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2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0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56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21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8" y="65"/>
                  </a:lnTo>
                  <a:lnTo>
                    <a:pt x="47" y="59"/>
                  </a:lnTo>
                  <a:lnTo>
                    <a:pt x="47" y="59"/>
                  </a:lnTo>
                  <a:lnTo>
                    <a:pt x="52" y="52"/>
                  </a:lnTo>
                  <a:lnTo>
                    <a:pt x="56" y="44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5" y="49"/>
                  </a:lnTo>
                  <a:lnTo>
                    <a:pt x="42" y="54"/>
                  </a:lnTo>
                  <a:lnTo>
                    <a:pt x="42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481715A7-2884-45AA-908F-21BF91C75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6174" y="4750592"/>
              <a:ext cx="76933" cy="86092"/>
            </a:xfrm>
            <a:custGeom>
              <a:avLst/>
              <a:gdLst>
                <a:gd name="T0" fmla="*/ 42 w 42"/>
                <a:gd name="T1" fmla="*/ 47 h 47"/>
                <a:gd name="T2" fmla="*/ 40 w 42"/>
                <a:gd name="T3" fmla="*/ 41 h 47"/>
                <a:gd name="T4" fmla="*/ 40 w 42"/>
                <a:gd name="T5" fmla="*/ 28 h 47"/>
                <a:gd name="T6" fmla="*/ 40 w 42"/>
                <a:gd name="T7" fmla="*/ 17 h 47"/>
                <a:gd name="T8" fmla="*/ 40 w 42"/>
                <a:gd name="T9" fmla="*/ 10 h 47"/>
                <a:gd name="T10" fmla="*/ 37 w 42"/>
                <a:gd name="T11" fmla="*/ 5 h 47"/>
                <a:gd name="T12" fmla="*/ 32 w 42"/>
                <a:gd name="T13" fmla="*/ 2 h 47"/>
                <a:gd name="T14" fmla="*/ 23 w 42"/>
                <a:gd name="T15" fmla="*/ 0 h 47"/>
                <a:gd name="T16" fmla="*/ 13 w 42"/>
                <a:gd name="T17" fmla="*/ 2 h 47"/>
                <a:gd name="T18" fmla="*/ 6 w 42"/>
                <a:gd name="T19" fmla="*/ 5 h 47"/>
                <a:gd name="T20" fmla="*/ 2 w 42"/>
                <a:gd name="T21" fmla="*/ 14 h 47"/>
                <a:gd name="T22" fmla="*/ 9 w 42"/>
                <a:gd name="T23" fmla="*/ 14 h 47"/>
                <a:gd name="T24" fmla="*/ 13 w 42"/>
                <a:gd name="T25" fmla="*/ 8 h 47"/>
                <a:gd name="T26" fmla="*/ 16 w 42"/>
                <a:gd name="T27" fmla="*/ 7 h 47"/>
                <a:gd name="T28" fmla="*/ 21 w 42"/>
                <a:gd name="T29" fmla="*/ 5 h 47"/>
                <a:gd name="T30" fmla="*/ 30 w 42"/>
                <a:gd name="T31" fmla="*/ 8 h 47"/>
                <a:gd name="T32" fmla="*/ 32 w 42"/>
                <a:gd name="T33" fmla="*/ 10 h 47"/>
                <a:gd name="T34" fmla="*/ 32 w 42"/>
                <a:gd name="T35" fmla="*/ 15 h 47"/>
                <a:gd name="T36" fmla="*/ 32 w 42"/>
                <a:gd name="T37" fmla="*/ 17 h 47"/>
                <a:gd name="T38" fmla="*/ 18 w 42"/>
                <a:gd name="T39" fmla="*/ 21 h 47"/>
                <a:gd name="T40" fmla="*/ 11 w 42"/>
                <a:gd name="T41" fmla="*/ 21 h 47"/>
                <a:gd name="T42" fmla="*/ 6 w 42"/>
                <a:gd name="T43" fmla="*/ 24 h 47"/>
                <a:gd name="T44" fmla="*/ 2 w 42"/>
                <a:gd name="T45" fmla="*/ 28 h 47"/>
                <a:gd name="T46" fmla="*/ 0 w 42"/>
                <a:gd name="T47" fmla="*/ 34 h 47"/>
                <a:gd name="T48" fmla="*/ 4 w 42"/>
                <a:gd name="T49" fmla="*/ 43 h 47"/>
                <a:gd name="T50" fmla="*/ 9 w 42"/>
                <a:gd name="T51" fmla="*/ 47 h 47"/>
                <a:gd name="T52" fmla="*/ 16 w 42"/>
                <a:gd name="T53" fmla="*/ 47 h 47"/>
                <a:gd name="T54" fmla="*/ 25 w 42"/>
                <a:gd name="T55" fmla="*/ 45 h 47"/>
                <a:gd name="T56" fmla="*/ 33 w 42"/>
                <a:gd name="T57" fmla="*/ 41 h 47"/>
                <a:gd name="T58" fmla="*/ 35 w 42"/>
                <a:gd name="T59" fmla="*/ 47 h 47"/>
                <a:gd name="T60" fmla="*/ 32 w 42"/>
                <a:gd name="T61" fmla="*/ 26 h 47"/>
                <a:gd name="T62" fmla="*/ 32 w 42"/>
                <a:gd name="T63" fmla="*/ 34 h 47"/>
                <a:gd name="T64" fmla="*/ 28 w 42"/>
                <a:gd name="T65" fmla="*/ 36 h 47"/>
                <a:gd name="T66" fmla="*/ 26 w 42"/>
                <a:gd name="T67" fmla="*/ 40 h 47"/>
                <a:gd name="T68" fmla="*/ 18 w 42"/>
                <a:gd name="T69" fmla="*/ 41 h 47"/>
                <a:gd name="T70" fmla="*/ 14 w 42"/>
                <a:gd name="T71" fmla="*/ 41 h 47"/>
                <a:gd name="T72" fmla="*/ 11 w 42"/>
                <a:gd name="T73" fmla="*/ 40 h 47"/>
                <a:gd name="T74" fmla="*/ 9 w 42"/>
                <a:gd name="T75" fmla="*/ 34 h 47"/>
                <a:gd name="T76" fmla="*/ 9 w 42"/>
                <a:gd name="T77" fmla="*/ 31 h 47"/>
                <a:gd name="T78" fmla="*/ 13 w 42"/>
                <a:gd name="T79" fmla="*/ 28 h 47"/>
                <a:gd name="T80" fmla="*/ 20 w 42"/>
                <a:gd name="T81" fmla="*/ 26 h 47"/>
                <a:gd name="T82" fmla="*/ 32 w 42"/>
                <a:gd name="T83" fmla="*/ 24 h 47"/>
                <a:gd name="T84" fmla="*/ 32 w 42"/>
                <a:gd name="T85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47">
                  <a:moveTo>
                    <a:pt x="35" y="47"/>
                  </a:moveTo>
                  <a:lnTo>
                    <a:pt x="42" y="47"/>
                  </a:lnTo>
                  <a:lnTo>
                    <a:pt x="42" y="47"/>
                  </a:lnTo>
                  <a:lnTo>
                    <a:pt x="40" y="41"/>
                  </a:lnTo>
                  <a:lnTo>
                    <a:pt x="40" y="41"/>
                  </a:lnTo>
                  <a:lnTo>
                    <a:pt x="40" y="28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7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2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6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6" y="7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2" y="10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40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25" y="45"/>
                  </a:lnTo>
                  <a:lnTo>
                    <a:pt x="25" y="45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28" y="36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3" y="41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14" y="41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32" y="24"/>
                  </a:lnTo>
                  <a:lnTo>
                    <a:pt x="32" y="26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510BD1E7-156B-4883-BBEE-67759F965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753" y="4750592"/>
              <a:ext cx="73269" cy="86092"/>
            </a:xfrm>
            <a:custGeom>
              <a:avLst/>
              <a:gdLst>
                <a:gd name="T0" fmla="*/ 29 w 40"/>
                <a:gd name="T1" fmla="*/ 38 h 47"/>
                <a:gd name="T2" fmla="*/ 29 w 40"/>
                <a:gd name="T3" fmla="*/ 38 h 47"/>
                <a:gd name="T4" fmla="*/ 26 w 40"/>
                <a:gd name="T5" fmla="*/ 40 h 47"/>
                <a:gd name="T6" fmla="*/ 21 w 40"/>
                <a:gd name="T7" fmla="*/ 41 h 47"/>
                <a:gd name="T8" fmla="*/ 21 w 40"/>
                <a:gd name="T9" fmla="*/ 41 h 47"/>
                <a:gd name="T10" fmla="*/ 16 w 40"/>
                <a:gd name="T11" fmla="*/ 40 h 47"/>
                <a:gd name="T12" fmla="*/ 12 w 40"/>
                <a:gd name="T13" fmla="*/ 36 h 47"/>
                <a:gd name="T14" fmla="*/ 12 w 40"/>
                <a:gd name="T15" fmla="*/ 36 h 47"/>
                <a:gd name="T16" fmla="*/ 9 w 40"/>
                <a:gd name="T17" fmla="*/ 31 h 47"/>
                <a:gd name="T18" fmla="*/ 9 w 40"/>
                <a:gd name="T19" fmla="*/ 24 h 47"/>
                <a:gd name="T20" fmla="*/ 9 w 40"/>
                <a:gd name="T21" fmla="*/ 24 h 47"/>
                <a:gd name="T22" fmla="*/ 9 w 40"/>
                <a:gd name="T23" fmla="*/ 15 h 47"/>
                <a:gd name="T24" fmla="*/ 12 w 40"/>
                <a:gd name="T25" fmla="*/ 10 h 47"/>
                <a:gd name="T26" fmla="*/ 12 w 40"/>
                <a:gd name="T27" fmla="*/ 10 h 47"/>
                <a:gd name="T28" fmla="*/ 16 w 40"/>
                <a:gd name="T29" fmla="*/ 7 h 47"/>
                <a:gd name="T30" fmla="*/ 22 w 40"/>
                <a:gd name="T31" fmla="*/ 5 h 47"/>
                <a:gd name="T32" fmla="*/ 22 w 40"/>
                <a:gd name="T33" fmla="*/ 5 h 47"/>
                <a:gd name="T34" fmla="*/ 26 w 40"/>
                <a:gd name="T35" fmla="*/ 7 h 47"/>
                <a:gd name="T36" fmla="*/ 28 w 40"/>
                <a:gd name="T37" fmla="*/ 8 h 47"/>
                <a:gd name="T38" fmla="*/ 28 w 40"/>
                <a:gd name="T39" fmla="*/ 8 h 47"/>
                <a:gd name="T40" fmla="*/ 31 w 40"/>
                <a:gd name="T41" fmla="*/ 10 h 47"/>
                <a:gd name="T42" fmla="*/ 31 w 40"/>
                <a:gd name="T43" fmla="*/ 15 h 47"/>
                <a:gd name="T44" fmla="*/ 40 w 40"/>
                <a:gd name="T45" fmla="*/ 14 h 47"/>
                <a:gd name="T46" fmla="*/ 40 w 40"/>
                <a:gd name="T47" fmla="*/ 14 h 47"/>
                <a:gd name="T48" fmla="*/ 38 w 40"/>
                <a:gd name="T49" fmla="*/ 8 h 47"/>
                <a:gd name="T50" fmla="*/ 33 w 40"/>
                <a:gd name="T51" fmla="*/ 3 h 47"/>
                <a:gd name="T52" fmla="*/ 33 w 40"/>
                <a:gd name="T53" fmla="*/ 3 h 47"/>
                <a:gd name="T54" fmla="*/ 28 w 40"/>
                <a:gd name="T55" fmla="*/ 0 h 47"/>
                <a:gd name="T56" fmla="*/ 21 w 40"/>
                <a:gd name="T57" fmla="*/ 0 h 47"/>
                <a:gd name="T58" fmla="*/ 21 w 40"/>
                <a:gd name="T59" fmla="*/ 0 h 47"/>
                <a:gd name="T60" fmla="*/ 16 w 40"/>
                <a:gd name="T61" fmla="*/ 0 h 47"/>
                <a:gd name="T62" fmla="*/ 10 w 40"/>
                <a:gd name="T63" fmla="*/ 2 h 47"/>
                <a:gd name="T64" fmla="*/ 10 w 40"/>
                <a:gd name="T65" fmla="*/ 2 h 47"/>
                <a:gd name="T66" fmla="*/ 7 w 40"/>
                <a:gd name="T67" fmla="*/ 5 h 47"/>
                <a:gd name="T68" fmla="*/ 3 w 40"/>
                <a:gd name="T69" fmla="*/ 10 h 47"/>
                <a:gd name="T70" fmla="*/ 3 w 40"/>
                <a:gd name="T71" fmla="*/ 10 h 47"/>
                <a:gd name="T72" fmla="*/ 2 w 40"/>
                <a:gd name="T73" fmla="*/ 17 h 47"/>
                <a:gd name="T74" fmla="*/ 0 w 40"/>
                <a:gd name="T75" fmla="*/ 24 h 47"/>
                <a:gd name="T76" fmla="*/ 0 w 40"/>
                <a:gd name="T77" fmla="*/ 24 h 47"/>
                <a:gd name="T78" fmla="*/ 2 w 40"/>
                <a:gd name="T79" fmla="*/ 34 h 47"/>
                <a:gd name="T80" fmla="*/ 7 w 40"/>
                <a:gd name="T81" fmla="*/ 41 h 47"/>
                <a:gd name="T82" fmla="*/ 7 w 40"/>
                <a:gd name="T83" fmla="*/ 41 h 47"/>
                <a:gd name="T84" fmla="*/ 12 w 40"/>
                <a:gd name="T85" fmla="*/ 45 h 47"/>
                <a:gd name="T86" fmla="*/ 21 w 40"/>
                <a:gd name="T87" fmla="*/ 47 h 47"/>
                <a:gd name="T88" fmla="*/ 21 w 40"/>
                <a:gd name="T89" fmla="*/ 47 h 47"/>
                <a:gd name="T90" fmla="*/ 28 w 40"/>
                <a:gd name="T91" fmla="*/ 47 h 47"/>
                <a:gd name="T92" fmla="*/ 35 w 40"/>
                <a:gd name="T93" fmla="*/ 43 h 47"/>
                <a:gd name="T94" fmla="*/ 35 w 40"/>
                <a:gd name="T95" fmla="*/ 43 h 47"/>
                <a:gd name="T96" fmla="*/ 38 w 40"/>
                <a:gd name="T97" fmla="*/ 38 h 47"/>
                <a:gd name="T98" fmla="*/ 40 w 40"/>
                <a:gd name="T99" fmla="*/ 31 h 47"/>
                <a:gd name="T100" fmla="*/ 33 w 40"/>
                <a:gd name="T101" fmla="*/ 29 h 47"/>
                <a:gd name="T102" fmla="*/ 33 w 40"/>
                <a:gd name="T103" fmla="*/ 29 h 47"/>
                <a:gd name="T104" fmla="*/ 31 w 40"/>
                <a:gd name="T105" fmla="*/ 34 h 47"/>
                <a:gd name="T106" fmla="*/ 29 w 40"/>
                <a:gd name="T107" fmla="*/ 38 h 47"/>
                <a:gd name="T108" fmla="*/ 29 w 40"/>
                <a:gd name="T109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7">
                  <a:moveTo>
                    <a:pt x="29" y="38"/>
                  </a:moveTo>
                  <a:lnTo>
                    <a:pt x="29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6" y="4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9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15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6" y="7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6" y="7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1" y="10"/>
                  </a:lnTo>
                  <a:lnTo>
                    <a:pt x="31" y="15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8" y="8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7" y="5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2" y="17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2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8" y="47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8" y="38"/>
                  </a:lnTo>
                  <a:lnTo>
                    <a:pt x="40" y="31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1" y="34"/>
                  </a:lnTo>
                  <a:lnTo>
                    <a:pt x="29" y="38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74A353B0-270C-4821-93B4-F396A65F2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45" y="4717621"/>
              <a:ext cx="65942" cy="119063"/>
            </a:xfrm>
            <a:custGeom>
              <a:avLst/>
              <a:gdLst>
                <a:gd name="T0" fmla="*/ 7 w 36"/>
                <a:gd name="T1" fmla="*/ 65 h 65"/>
                <a:gd name="T2" fmla="*/ 7 w 36"/>
                <a:gd name="T3" fmla="*/ 39 h 65"/>
                <a:gd name="T4" fmla="*/ 7 w 36"/>
                <a:gd name="T5" fmla="*/ 39 h 65"/>
                <a:gd name="T6" fmla="*/ 8 w 36"/>
                <a:gd name="T7" fmla="*/ 30 h 65"/>
                <a:gd name="T8" fmla="*/ 8 w 36"/>
                <a:gd name="T9" fmla="*/ 30 h 65"/>
                <a:gd name="T10" fmla="*/ 10 w 36"/>
                <a:gd name="T11" fmla="*/ 28 h 65"/>
                <a:gd name="T12" fmla="*/ 14 w 36"/>
                <a:gd name="T13" fmla="*/ 26 h 65"/>
                <a:gd name="T14" fmla="*/ 14 w 36"/>
                <a:gd name="T15" fmla="*/ 26 h 65"/>
                <a:gd name="T16" fmla="*/ 19 w 36"/>
                <a:gd name="T17" fmla="*/ 25 h 65"/>
                <a:gd name="T18" fmla="*/ 19 w 36"/>
                <a:gd name="T19" fmla="*/ 25 h 65"/>
                <a:gd name="T20" fmla="*/ 24 w 36"/>
                <a:gd name="T21" fmla="*/ 25 h 65"/>
                <a:gd name="T22" fmla="*/ 27 w 36"/>
                <a:gd name="T23" fmla="*/ 26 h 65"/>
                <a:gd name="T24" fmla="*/ 27 w 36"/>
                <a:gd name="T25" fmla="*/ 26 h 65"/>
                <a:gd name="T26" fmla="*/ 29 w 36"/>
                <a:gd name="T27" fmla="*/ 30 h 65"/>
                <a:gd name="T28" fmla="*/ 29 w 36"/>
                <a:gd name="T29" fmla="*/ 35 h 65"/>
                <a:gd name="T30" fmla="*/ 29 w 36"/>
                <a:gd name="T31" fmla="*/ 65 h 65"/>
                <a:gd name="T32" fmla="*/ 36 w 36"/>
                <a:gd name="T33" fmla="*/ 65 h 65"/>
                <a:gd name="T34" fmla="*/ 36 w 36"/>
                <a:gd name="T35" fmla="*/ 35 h 65"/>
                <a:gd name="T36" fmla="*/ 36 w 36"/>
                <a:gd name="T37" fmla="*/ 35 h 65"/>
                <a:gd name="T38" fmla="*/ 36 w 36"/>
                <a:gd name="T39" fmla="*/ 30 h 65"/>
                <a:gd name="T40" fmla="*/ 36 w 36"/>
                <a:gd name="T41" fmla="*/ 25 h 65"/>
                <a:gd name="T42" fmla="*/ 36 w 36"/>
                <a:gd name="T43" fmla="*/ 25 h 65"/>
                <a:gd name="T44" fmla="*/ 33 w 36"/>
                <a:gd name="T45" fmla="*/ 21 h 65"/>
                <a:gd name="T46" fmla="*/ 29 w 36"/>
                <a:gd name="T47" fmla="*/ 20 h 65"/>
                <a:gd name="T48" fmla="*/ 29 w 36"/>
                <a:gd name="T49" fmla="*/ 20 h 65"/>
                <a:gd name="T50" fmla="*/ 26 w 36"/>
                <a:gd name="T51" fmla="*/ 18 h 65"/>
                <a:gd name="T52" fmla="*/ 20 w 36"/>
                <a:gd name="T53" fmla="*/ 18 h 65"/>
                <a:gd name="T54" fmla="*/ 20 w 36"/>
                <a:gd name="T55" fmla="*/ 18 h 65"/>
                <a:gd name="T56" fmla="*/ 14 w 36"/>
                <a:gd name="T57" fmla="*/ 20 h 65"/>
                <a:gd name="T58" fmla="*/ 7 w 36"/>
                <a:gd name="T59" fmla="*/ 23 h 65"/>
                <a:gd name="T60" fmla="*/ 7 w 36"/>
                <a:gd name="T61" fmla="*/ 0 h 65"/>
                <a:gd name="T62" fmla="*/ 0 w 36"/>
                <a:gd name="T63" fmla="*/ 0 h 65"/>
                <a:gd name="T64" fmla="*/ 0 w 36"/>
                <a:gd name="T65" fmla="*/ 65 h 65"/>
                <a:gd name="T66" fmla="*/ 7 w 36"/>
                <a:gd name="T67" fmla="*/ 65 h 65"/>
                <a:gd name="T68" fmla="*/ 7 w 36"/>
                <a:gd name="T6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65">
                  <a:moveTo>
                    <a:pt x="7" y="65"/>
                  </a:moveTo>
                  <a:lnTo>
                    <a:pt x="7" y="39"/>
                  </a:lnTo>
                  <a:lnTo>
                    <a:pt x="7" y="39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29" y="35"/>
                  </a:lnTo>
                  <a:lnTo>
                    <a:pt x="29" y="65"/>
                  </a:lnTo>
                  <a:lnTo>
                    <a:pt x="36" y="65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36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3" y="21"/>
                  </a:lnTo>
                  <a:lnTo>
                    <a:pt x="29" y="20"/>
                  </a:lnTo>
                  <a:lnTo>
                    <a:pt x="29" y="20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4" y="20"/>
                  </a:lnTo>
                  <a:lnTo>
                    <a:pt x="7" y="2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65"/>
                  </a:lnTo>
                  <a:lnTo>
                    <a:pt x="7" y="65"/>
                  </a:lnTo>
                  <a:lnTo>
                    <a:pt x="7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D51FCBA2-60C4-4A7B-BEB4-A89E845C2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3580" y="4750592"/>
              <a:ext cx="76933" cy="86092"/>
            </a:xfrm>
            <a:custGeom>
              <a:avLst/>
              <a:gdLst>
                <a:gd name="T0" fmla="*/ 28 w 42"/>
                <a:gd name="T1" fmla="*/ 38 h 47"/>
                <a:gd name="T2" fmla="*/ 28 w 42"/>
                <a:gd name="T3" fmla="*/ 38 h 47"/>
                <a:gd name="T4" fmla="*/ 26 w 42"/>
                <a:gd name="T5" fmla="*/ 40 h 47"/>
                <a:gd name="T6" fmla="*/ 21 w 42"/>
                <a:gd name="T7" fmla="*/ 41 h 47"/>
                <a:gd name="T8" fmla="*/ 21 w 42"/>
                <a:gd name="T9" fmla="*/ 41 h 47"/>
                <a:gd name="T10" fmla="*/ 16 w 42"/>
                <a:gd name="T11" fmla="*/ 40 h 47"/>
                <a:gd name="T12" fmla="*/ 13 w 42"/>
                <a:gd name="T13" fmla="*/ 36 h 47"/>
                <a:gd name="T14" fmla="*/ 13 w 42"/>
                <a:gd name="T15" fmla="*/ 36 h 47"/>
                <a:gd name="T16" fmla="*/ 9 w 42"/>
                <a:gd name="T17" fmla="*/ 33 h 47"/>
                <a:gd name="T18" fmla="*/ 7 w 42"/>
                <a:gd name="T19" fmla="*/ 26 h 47"/>
                <a:gd name="T20" fmla="*/ 42 w 42"/>
                <a:gd name="T21" fmla="*/ 26 h 47"/>
                <a:gd name="T22" fmla="*/ 42 w 42"/>
                <a:gd name="T23" fmla="*/ 26 h 47"/>
                <a:gd name="T24" fmla="*/ 42 w 42"/>
                <a:gd name="T25" fmla="*/ 24 h 47"/>
                <a:gd name="T26" fmla="*/ 42 w 42"/>
                <a:gd name="T27" fmla="*/ 24 h 47"/>
                <a:gd name="T28" fmla="*/ 40 w 42"/>
                <a:gd name="T29" fmla="*/ 14 h 47"/>
                <a:gd name="T30" fmla="*/ 37 w 42"/>
                <a:gd name="T31" fmla="*/ 5 h 47"/>
                <a:gd name="T32" fmla="*/ 37 w 42"/>
                <a:gd name="T33" fmla="*/ 5 h 47"/>
                <a:gd name="T34" fmla="*/ 30 w 42"/>
                <a:gd name="T35" fmla="*/ 2 h 47"/>
                <a:gd name="T36" fmla="*/ 21 w 42"/>
                <a:gd name="T37" fmla="*/ 0 h 47"/>
                <a:gd name="T38" fmla="*/ 21 w 42"/>
                <a:gd name="T39" fmla="*/ 0 h 47"/>
                <a:gd name="T40" fmla="*/ 13 w 42"/>
                <a:gd name="T41" fmla="*/ 2 h 47"/>
                <a:gd name="T42" fmla="*/ 6 w 42"/>
                <a:gd name="T43" fmla="*/ 5 h 47"/>
                <a:gd name="T44" fmla="*/ 6 w 42"/>
                <a:gd name="T45" fmla="*/ 5 h 47"/>
                <a:gd name="T46" fmla="*/ 2 w 42"/>
                <a:gd name="T47" fmla="*/ 14 h 47"/>
                <a:gd name="T48" fmla="*/ 0 w 42"/>
                <a:gd name="T49" fmla="*/ 24 h 47"/>
                <a:gd name="T50" fmla="*/ 0 w 42"/>
                <a:gd name="T51" fmla="*/ 24 h 47"/>
                <a:gd name="T52" fmla="*/ 2 w 42"/>
                <a:gd name="T53" fmla="*/ 34 h 47"/>
                <a:gd name="T54" fmla="*/ 6 w 42"/>
                <a:gd name="T55" fmla="*/ 41 h 47"/>
                <a:gd name="T56" fmla="*/ 6 w 42"/>
                <a:gd name="T57" fmla="*/ 41 h 47"/>
                <a:gd name="T58" fmla="*/ 13 w 42"/>
                <a:gd name="T59" fmla="*/ 45 h 47"/>
                <a:gd name="T60" fmla="*/ 21 w 42"/>
                <a:gd name="T61" fmla="*/ 47 h 47"/>
                <a:gd name="T62" fmla="*/ 21 w 42"/>
                <a:gd name="T63" fmla="*/ 47 h 47"/>
                <a:gd name="T64" fmla="*/ 28 w 42"/>
                <a:gd name="T65" fmla="*/ 47 h 47"/>
                <a:gd name="T66" fmla="*/ 35 w 42"/>
                <a:gd name="T67" fmla="*/ 43 h 47"/>
                <a:gd name="T68" fmla="*/ 35 w 42"/>
                <a:gd name="T69" fmla="*/ 43 h 47"/>
                <a:gd name="T70" fmla="*/ 39 w 42"/>
                <a:gd name="T71" fmla="*/ 38 h 47"/>
                <a:gd name="T72" fmla="*/ 42 w 42"/>
                <a:gd name="T73" fmla="*/ 33 h 47"/>
                <a:gd name="T74" fmla="*/ 33 w 42"/>
                <a:gd name="T75" fmla="*/ 31 h 47"/>
                <a:gd name="T76" fmla="*/ 33 w 42"/>
                <a:gd name="T77" fmla="*/ 31 h 47"/>
                <a:gd name="T78" fmla="*/ 32 w 42"/>
                <a:gd name="T79" fmla="*/ 36 h 47"/>
                <a:gd name="T80" fmla="*/ 28 w 42"/>
                <a:gd name="T81" fmla="*/ 38 h 47"/>
                <a:gd name="T82" fmla="*/ 28 w 42"/>
                <a:gd name="T83" fmla="*/ 38 h 47"/>
                <a:gd name="T84" fmla="*/ 13 w 42"/>
                <a:gd name="T85" fmla="*/ 8 h 47"/>
                <a:gd name="T86" fmla="*/ 13 w 42"/>
                <a:gd name="T87" fmla="*/ 8 h 47"/>
                <a:gd name="T88" fmla="*/ 16 w 42"/>
                <a:gd name="T89" fmla="*/ 7 h 47"/>
                <a:gd name="T90" fmla="*/ 21 w 42"/>
                <a:gd name="T91" fmla="*/ 5 h 47"/>
                <a:gd name="T92" fmla="*/ 21 w 42"/>
                <a:gd name="T93" fmla="*/ 5 h 47"/>
                <a:gd name="T94" fmla="*/ 26 w 42"/>
                <a:gd name="T95" fmla="*/ 7 h 47"/>
                <a:gd name="T96" fmla="*/ 32 w 42"/>
                <a:gd name="T97" fmla="*/ 10 h 47"/>
                <a:gd name="T98" fmla="*/ 32 w 42"/>
                <a:gd name="T99" fmla="*/ 10 h 47"/>
                <a:gd name="T100" fmla="*/ 33 w 42"/>
                <a:gd name="T101" fmla="*/ 14 h 47"/>
                <a:gd name="T102" fmla="*/ 33 w 42"/>
                <a:gd name="T103" fmla="*/ 19 h 47"/>
                <a:gd name="T104" fmla="*/ 9 w 42"/>
                <a:gd name="T105" fmla="*/ 19 h 47"/>
                <a:gd name="T106" fmla="*/ 9 w 42"/>
                <a:gd name="T107" fmla="*/ 19 h 47"/>
                <a:gd name="T108" fmla="*/ 9 w 42"/>
                <a:gd name="T109" fmla="*/ 14 h 47"/>
                <a:gd name="T110" fmla="*/ 13 w 42"/>
                <a:gd name="T111" fmla="*/ 8 h 47"/>
                <a:gd name="T112" fmla="*/ 13 w 42"/>
                <a:gd name="T113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" h="47">
                  <a:moveTo>
                    <a:pt x="28" y="38"/>
                  </a:moveTo>
                  <a:lnTo>
                    <a:pt x="28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6" y="40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9" y="33"/>
                  </a:lnTo>
                  <a:lnTo>
                    <a:pt x="7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0" y="14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0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6" y="5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13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8" y="47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9" y="38"/>
                  </a:lnTo>
                  <a:lnTo>
                    <a:pt x="42" y="33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2" y="36"/>
                  </a:lnTo>
                  <a:lnTo>
                    <a:pt x="28" y="38"/>
                  </a:lnTo>
                  <a:lnTo>
                    <a:pt x="28" y="38"/>
                  </a:lnTo>
                  <a:close/>
                  <a:moveTo>
                    <a:pt x="13" y="8"/>
                  </a:moveTo>
                  <a:lnTo>
                    <a:pt x="13" y="8"/>
                  </a:lnTo>
                  <a:lnTo>
                    <a:pt x="16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6" y="7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3" y="14"/>
                  </a:lnTo>
                  <a:lnTo>
                    <a:pt x="33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4"/>
                  </a:lnTo>
                  <a:lnTo>
                    <a:pt x="13" y="8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8C2AB545-146C-4722-957F-722BAED63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411" y="3803588"/>
              <a:ext cx="866409" cy="1295034"/>
            </a:xfrm>
            <a:custGeom>
              <a:avLst/>
              <a:gdLst>
                <a:gd name="T0" fmla="*/ 0 w 473"/>
                <a:gd name="T1" fmla="*/ 0 h 707"/>
                <a:gd name="T2" fmla="*/ 473 w 473"/>
                <a:gd name="T3" fmla="*/ 0 h 707"/>
                <a:gd name="T4" fmla="*/ 473 w 473"/>
                <a:gd name="T5" fmla="*/ 707 h 707"/>
                <a:gd name="T6" fmla="*/ 0 w 473"/>
                <a:gd name="T7" fmla="*/ 707 h 707"/>
                <a:gd name="T8" fmla="*/ 0 w 473"/>
                <a:gd name="T9" fmla="*/ 0 h 707"/>
                <a:gd name="T10" fmla="*/ 0 w 473"/>
                <a:gd name="T11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3" h="707">
                  <a:moveTo>
                    <a:pt x="0" y="0"/>
                  </a:moveTo>
                  <a:lnTo>
                    <a:pt x="473" y="0"/>
                  </a:lnTo>
                  <a:lnTo>
                    <a:pt x="473" y="707"/>
                  </a:lnTo>
                  <a:lnTo>
                    <a:pt x="0" y="70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D7B69907-08DE-4531-8FD1-A080CAE94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232" y="4006910"/>
              <a:ext cx="106240" cy="120894"/>
            </a:xfrm>
            <a:custGeom>
              <a:avLst/>
              <a:gdLst>
                <a:gd name="T0" fmla="*/ 58 w 58"/>
                <a:gd name="T1" fmla="*/ 33 h 66"/>
                <a:gd name="T2" fmla="*/ 56 w 58"/>
                <a:gd name="T3" fmla="*/ 0 h 66"/>
                <a:gd name="T4" fmla="*/ 0 w 58"/>
                <a:gd name="T5" fmla="*/ 35 h 66"/>
                <a:gd name="T6" fmla="*/ 58 w 58"/>
                <a:gd name="T7" fmla="*/ 66 h 66"/>
                <a:gd name="T8" fmla="*/ 58 w 58"/>
                <a:gd name="T9" fmla="*/ 66 h 66"/>
                <a:gd name="T10" fmla="*/ 58 w 58"/>
                <a:gd name="T11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6">
                  <a:moveTo>
                    <a:pt x="58" y="33"/>
                  </a:moveTo>
                  <a:lnTo>
                    <a:pt x="56" y="0"/>
                  </a:lnTo>
                  <a:lnTo>
                    <a:pt x="0" y="35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D214A1F4-2E8D-49A7-9CB0-1983C762E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338" y="4005078"/>
              <a:ext cx="108073" cy="119063"/>
            </a:xfrm>
            <a:custGeom>
              <a:avLst/>
              <a:gdLst>
                <a:gd name="T0" fmla="*/ 2 w 59"/>
                <a:gd name="T1" fmla="*/ 32 h 65"/>
                <a:gd name="T2" fmla="*/ 2 w 59"/>
                <a:gd name="T3" fmla="*/ 65 h 65"/>
                <a:gd name="T4" fmla="*/ 59 w 59"/>
                <a:gd name="T5" fmla="*/ 31 h 65"/>
                <a:gd name="T6" fmla="*/ 0 w 59"/>
                <a:gd name="T7" fmla="*/ 0 h 65"/>
                <a:gd name="T8" fmla="*/ 0 w 59"/>
                <a:gd name="T9" fmla="*/ 0 h 65"/>
                <a:gd name="T10" fmla="*/ 2 w 59"/>
                <a:gd name="T1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65">
                  <a:moveTo>
                    <a:pt x="2" y="32"/>
                  </a:moveTo>
                  <a:lnTo>
                    <a:pt x="2" y="65"/>
                  </a:lnTo>
                  <a:lnTo>
                    <a:pt x="59" y="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Line 62">
              <a:extLst>
                <a:ext uri="{FF2B5EF4-FFF2-40B4-BE49-F238E27FC236}">
                  <a16:creationId xmlns:a16="http://schemas.microsoft.com/office/drawing/2014/main" id="{0C4A49F0-BB03-4A6D-A366-D6AB5D250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6817" y="4063692"/>
              <a:ext cx="185184" cy="2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A45F9B82-2980-425F-BD71-5095CA00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074" y="4728612"/>
              <a:ext cx="108073" cy="122727"/>
            </a:xfrm>
            <a:custGeom>
              <a:avLst/>
              <a:gdLst>
                <a:gd name="T0" fmla="*/ 59 w 59"/>
                <a:gd name="T1" fmla="*/ 33 h 67"/>
                <a:gd name="T2" fmla="*/ 59 w 59"/>
                <a:gd name="T3" fmla="*/ 0 h 67"/>
                <a:gd name="T4" fmla="*/ 0 w 59"/>
                <a:gd name="T5" fmla="*/ 33 h 67"/>
                <a:gd name="T6" fmla="*/ 59 w 59"/>
                <a:gd name="T7" fmla="*/ 67 h 67"/>
                <a:gd name="T8" fmla="*/ 59 w 59"/>
                <a:gd name="T9" fmla="*/ 67 h 67"/>
                <a:gd name="T10" fmla="*/ 59 w 59"/>
                <a:gd name="T11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67">
                  <a:moveTo>
                    <a:pt x="59" y="33"/>
                  </a:moveTo>
                  <a:lnTo>
                    <a:pt x="59" y="0"/>
                  </a:lnTo>
                  <a:lnTo>
                    <a:pt x="0" y="33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9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A4EF2DAF-6434-424F-A0D4-03449EB24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1" y="4728612"/>
              <a:ext cx="104409" cy="122727"/>
            </a:xfrm>
            <a:custGeom>
              <a:avLst/>
              <a:gdLst>
                <a:gd name="T0" fmla="*/ 0 w 57"/>
                <a:gd name="T1" fmla="*/ 33 h 67"/>
                <a:gd name="T2" fmla="*/ 0 w 57"/>
                <a:gd name="T3" fmla="*/ 67 h 67"/>
                <a:gd name="T4" fmla="*/ 57 w 57"/>
                <a:gd name="T5" fmla="*/ 33 h 67"/>
                <a:gd name="T6" fmla="*/ 0 w 57"/>
                <a:gd name="T7" fmla="*/ 0 h 67"/>
                <a:gd name="T8" fmla="*/ 0 w 57"/>
                <a:gd name="T9" fmla="*/ 0 h 67"/>
                <a:gd name="T10" fmla="*/ 0 w 57"/>
                <a:gd name="T11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7">
                  <a:moveTo>
                    <a:pt x="0" y="33"/>
                  </a:moveTo>
                  <a:lnTo>
                    <a:pt x="0" y="67"/>
                  </a:lnTo>
                  <a:lnTo>
                    <a:pt x="57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Line 65">
              <a:extLst>
                <a:ext uri="{FF2B5EF4-FFF2-40B4-BE49-F238E27FC236}">
                  <a16:creationId xmlns:a16="http://schemas.microsoft.com/office/drawing/2014/main" id="{44E2277F-5C74-454B-9747-112EC4BA0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7146" y="4789059"/>
              <a:ext cx="164856" cy="0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071F3AE1-4462-4B24-8939-C048A634A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334" y="4347612"/>
              <a:ext cx="69606" cy="117231"/>
            </a:xfrm>
            <a:custGeom>
              <a:avLst/>
              <a:gdLst>
                <a:gd name="T0" fmla="*/ 38 w 38"/>
                <a:gd name="T1" fmla="*/ 64 h 64"/>
                <a:gd name="T2" fmla="*/ 38 w 38"/>
                <a:gd name="T3" fmla="*/ 55 h 64"/>
                <a:gd name="T4" fmla="*/ 7 w 38"/>
                <a:gd name="T5" fmla="*/ 55 h 64"/>
                <a:gd name="T6" fmla="*/ 7 w 38"/>
                <a:gd name="T7" fmla="*/ 0 h 64"/>
                <a:gd name="T8" fmla="*/ 0 w 38"/>
                <a:gd name="T9" fmla="*/ 0 h 64"/>
                <a:gd name="T10" fmla="*/ 0 w 38"/>
                <a:gd name="T11" fmla="*/ 64 h 64"/>
                <a:gd name="T12" fmla="*/ 38 w 38"/>
                <a:gd name="T13" fmla="*/ 64 h 64"/>
                <a:gd name="T14" fmla="*/ 38 w 38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64">
                  <a:moveTo>
                    <a:pt x="38" y="64"/>
                  </a:moveTo>
                  <a:lnTo>
                    <a:pt x="38" y="55"/>
                  </a:lnTo>
                  <a:lnTo>
                    <a:pt x="7" y="55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38" y="64"/>
                  </a:lnTo>
                  <a:lnTo>
                    <a:pt x="38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96602218-0D98-4E0C-80DF-7229B8C6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920" y="4347612"/>
              <a:ext cx="43962" cy="117231"/>
            </a:xfrm>
            <a:custGeom>
              <a:avLst/>
              <a:gdLst>
                <a:gd name="T0" fmla="*/ 24 w 24"/>
                <a:gd name="T1" fmla="*/ 0 h 64"/>
                <a:gd name="T2" fmla="*/ 19 w 24"/>
                <a:gd name="T3" fmla="*/ 0 h 64"/>
                <a:gd name="T4" fmla="*/ 19 w 24"/>
                <a:gd name="T5" fmla="*/ 0 h 64"/>
                <a:gd name="T6" fmla="*/ 12 w 24"/>
                <a:gd name="T7" fmla="*/ 8 h 64"/>
                <a:gd name="T8" fmla="*/ 12 w 24"/>
                <a:gd name="T9" fmla="*/ 8 h 64"/>
                <a:gd name="T10" fmla="*/ 0 w 24"/>
                <a:gd name="T11" fmla="*/ 15 h 64"/>
                <a:gd name="T12" fmla="*/ 0 w 24"/>
                <a:gd name="T13" fmla="*/ 24 h 64"/>
                <a:gd name="T14" fmla="*/ 0 w 24"/>
                <a:gd name="T15" fmla="*/ 24 h 64"/>
                <a:gd name="T16" fmla="*/ 9 w 24"/>
                <a:gd name="T17" fmla="*/ 19 h 64"/>
                <a:gd name="T18" fmla="*/ 9 w 24"/>
                <a:gd name="T19" fmla="*/ 19 h 64"/>
                <a:gd name="T20" fmla="*/ 16 w 24"/>
                <a:gd name="T21" fmla="*/ 14 h 64"/>
                <a:gd name="T22" fmla="*/ 16 w 24"/>
                <a:gd name="T23" fmla="*/ 64 h 64"/>
                <a:gd name="T24" fmla="*/ 24 w 24"/>
                <a:gd name="T25" fmla="*/ 64 h 64"/>
                <a:gd name="T26" fmla="*/ 24 w 24"/>
                <a:gd name="T27" fmla="*/ 0 h 64"/>
                <a:gd name="T28" fmla="*/ 24 w 24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64">
                  <a:moveTo>
                    <a:pt x="24" y="0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0" y="15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6" y="14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2432849C-057B-4AFF-AE60-84C4FC7C9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478" y="4378752"/>
              <a:ext cx="71438" cy="86092"/>
            </a:xfrm>
            <a:custGeom>
              <a:avLst/>
              <a:gdLst>
                <a:gd name="T0" fmla="*/ 27 w 39"/>
                <a:gd name="T1" fmla="*/ 38 h 47"/>
                <a:gd name="T2" fmla="*/ 27 w 39"/>
                <a:gd name="T3" fmla="*/ 38 h 47"/>
                <a:gd name="T4" fmla="*/ 25 w 39"/>
                <a:gd name="T5" fmla="*/ 40 h 47"/>
                <a:gd name="T6" fmla="*/ 20 w 39"/>
                <a:gd name="T7" fmla="*/ 42 h 47"/>
                <a:gd name="T8" fmla="*/ 20 w 39"/>
                <a:gd name="T9" fmla="*/ 42 h 47"/>
                <a:gd name="T10" fmla="*/ 15 w 39"/>
                <a:gd name="T11" fmla="*/ 40 h 47"/>
                <a:gd name="T12" fmla="*/ 12 w 39"/>
                <a:gd name="T13" fmla="*/ 36 h 47"/>
                <a:gd name="T14" fmla="*/ 12 w 39"/>
                <a:gd name="T15" fmla="*/ 36 h 47"/>
                <a:gd name="T16" fmla="*/ 8 w 39"/>
                <a:gd name="T17" fmla="*/ 31 h 47"/>
                <a:gd name="T18" fmla="*/ 8 w 39"/>
                <a:gd name="T19" fmla="*/ 24 h 47"/>
                <a:gd name="T20" fmla="*/ 8 w 39"/>
                <a:gd name="T21" fmla="*/ 24 h 47"/>
                <a:gd name="T22" fmla="*/ 8 w 39"/>
                <a:gd name="T23" fmla="*/ 16 h 47"/>
                <a:gd name="T24" fmla="*/ 12 w 39"/>
                <a:gd name="T25" fmla="*/ 10 h 47"/>
                <a:gd name="T26" fmla="*/ 12 w 39"/>
                <a:gd name="T27" fmla="*/ 10 h 47"/>
                <a:gd name="T28" fmla="*/ 15 w 39"/>
                <a:gd name="T29" fmla="*/ 7 h 47"/>
                <a:gd name="T30" fmla="*/ 20 w 39"/>
                <a:gd name="T31" fmla="*/ 5 h 47"/>
                <a:gd name="T32" fmla="*/ 20 w 39"/>
                <a:gd name="T33" fmla="*/ 5 h 47"/>
                <a:gd name="T34" fmla="*/ 24 w 39"/>
                <a:gd name="T35" fmla="*/ 7 h 47"/>
                <a:gd name="T36" fmla="*/ 27 w 39"/>
                <a:gd name="T37" fmla="*/ 9 h 47"/>
                <a:gd name="T38" fmla="*/ 27 w 39"/>
                <a:gd name="T39" fmla="*/ 9 h 47"/>
                <a:gd name="T40" fmla="*/ 29 w 39"/>
                <a:gd name="T41" fmla="*/ 10 h 47"/>
                <a:gd name="T42" fmla="*/ 31 w 39"/>
                <a:gd name="T43" fmla="*/ 16 h 47"/>
                <a:gd name="T44" fmla="*/ 39 w 39"/>
                <a:gd name="T45" fmla="*/ 14 h 47"/>
                <a:gd name="T46" fmla="*/ 39 w 39"/>
                <a:gd name="T47" fmla="*/ 14 h 47"/>
                <a:gd name="T48" fmla="*/ 36 w 39"/>
                <a:gd name="T49" fmla="*/ 9 h 47"/>
                <a:gd name="T50" fmla="*/ 32 w 39"/>
                <a:gd name="T51" fmla="*/ 4 h 47"/>
                <a:gd name="T52" fmla="*/ 32 w 39"/>
                <a:gd name="T53" fmla="*/ 4 h 47"/>
                <a:gd name="T54" fmla="*/ 27 w 39"/>
                <a:gd name="T55" fmla="*/ 0 h 47"/>
                <a:gd name="T56" fmla="*/ 20 w 39"/>
                <a:gd name="T57" fmla="*/ 0 h 47"/>
                <a:gd name="T58" fmla="*/ 20 w 39"/>
                <a:gd name="T59" fmla="*/ 0 h 47"/>
                <a:gd name="T60" fmla="*/ 15 w 39"/>
                <a:gd name="T61" fmla="*/ 0 h 47"/>
                <a:gd name="T62" fmla="*/ 10 w 39"/>
                <a:gd name="T63" fmla="*/ 2 h 47"/>
                <a:gd name="T64" fmla="*/ 10 w 39"/>
                <a:gd name="T65" fmla="*/ 2 h 47"/>
                <a:gd name="T66" fmla="*/ 5 w 39"/>
                <a:gd name="T67" fmla="*/ 5 h 47"/>
                <a:gd name="T68" fmla="*/ 3 w 39"/>
                <a:gd name="T69" fmla="*/ 10 h 47"/>
                <a:gd name="T70" fmla="*/ 3 w 39"/>
                <a:gd name="T71" fmla="*/ 10 h 47"/>
                <a:gd name="T72" fmla="*/ 1 w 39"/>
                <a:gd name="T73" fmla="*/ 17 h 47"/>
                <a:gd name="T74" fmla="*/ 0 w 39"/>
                <a:gd name="T75" fmla="*/ 24 h 47"/>
                <a:gd name="T76" fmla="*/ 0 w 39"/>
                <a:gd name="T77" fmla="*/ 24 h 47"/>
                <a:gd name="T78" fmla="*/ 1 w 39"/>
                <a:gd name="T79" fmla="*/ 33 h 47"/>
                <a:gd name="T80" fmla="*/ 5 w 39"/>
                <a:gd name="T81" fmla="*/ 42 h 47"/>
                <a:gd name="T82" fmla="*/ 5 w 39"/>
                <a:gd name="T83" fmla="*/ 42 h 47"/>
                <a:gd name="T84" fmla="*/ 12 w 39"/>
                <a:gd name="T85" fmla="*/ 45 h 47"/>
                <a:gd name="T86" fmla="*/ 20 w 39"/>
                <a:gd name="T87" fmla="*/ 47 h 47"/>
                <a:gd name="T88" fmla="*/ 20 w 39"/>
                <a:gd name="T89" fmla="*/ 47 h 47"/>
                <a:gd name="T90" fmla="*/ 27 w 39"/>
                <a:gd name="T91" fmla="*/ 47 h 47"/>
                <a:gd name="T92" fmla="*/ 32 w 39"/>
                <a:gd name="T93" fmla="*/ 43 h 47"/>
                <a:gd name="T94" fmla="*/ 32 w 39"/>
                <a:gd name="T95" fmla="*/ 43 h 47"/>
                <a:gd name="T96" fmla="*/ 38 w 39"/>
                <a:gd name="T97" fmla="*/ 38 h 47"/>
                <a:gd name="T98" fmla="*/ 39 w 39"/>
                <a:gd name="T99" fmla="*/ 31 h 47"/>
                <a:gd name="T100" fmla="*/ 32 w 39"/>
                <a:gd name="T101" fmla="*/ 30 h 47"/>
                <a:gd name="T102" fmla="*/ 32 w 39"/>
                <a:gd name="T103" fmla="*/ 30 h 47"/>
                <a:gd name="T104" fmla="*/ 31 w 39"/>
                <a:gd name="T105" fmla="*/ 35 h 47"/>
                <a:gd name="T106" fmla="*/ 27 w 39"/>
                <a:gd name="T107" fmla="*/ 38 h 47"/>
                <a:gd name="T108" fmla="*/ 27 w 39"/>
                <a:gd name="T109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" h="47">
                  <a:moveTo>
                    <a:pt x="27" y="38"/>
                  </a:moveTo>
                  <a:lnTo>
                    <a:pt x="27" y="38"/>
                  </a:lnTo>
                  <a:lnTo>
                    <a:pt x="25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15" y="4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8" y="31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5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4" y="7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9" y="10"/>
                  </a:lnTo>
                  <a:lnTo>
                    <a:pt x="31" y="16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6" y="9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5" y="5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1" y="17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3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12" y="45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7" y="47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38" y="38"/>
                  </a:lnTo>
                  <a:lnTo>
                    <a:pt x="39" y="31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1" y="35"/>
                  </a:lnTo>
                  <a:lnTo>
                    <a:pt x="27" y="38"/>
                  </a:lnTo>
                  <a:lnTo>
                    <a:pt x="27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76554702-33C0-4D52-AB1F-BC59883FB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6242" y="4378752"/>
              <a:ext cx="78765" cy="86092"/>
            </a:xfrm>
            <a:custGeom>
              <a:avLst/>
              <a:gdLst>
                <a:gd name="T0" fmla="*/ 43 w 43"/>
                <a:gd name="T1" fmla="*/ 47 h 47"/>
                <a:gd name="T2" fmla="*/ 40 w 43"/>
                <a:gd name="T3" fmla="*/ 42 h 47"/>
                <a:gd name="T4" fmla="*/ 40 w 43"/>
                <a:gd name="T5" fmla="*/ 28 h 47"/>
                <a:gd name="T6" fmla="*/ 40 w 43"/>
                <a:gd name="T7" fmla="*/ 17 h 47"/>
                <a:gd name="T8" fmla="*/ 40 w 43"/>
                <a:gd name="T9" fmla="*/ 10 h 47"/>
                <a:gd name="T10" fmla="*/ 38 w 43"/>
                <a:gd name="T11" fmla="*/ 5 h 47"/>
                <a:gd name="T12" fmla="*/ 31 w 43"/>
                <a:gd name="T13" fmla="*/ 2 h 47"/>
                <a:gd name="T14" fmla="*/ 22 w 43"/>
                <a:gd name="T15" fmla="*/ 0 h 47"/>
                <a:gd name="T16" fmla="*/ 12 w 43"/>
                <a:gd name="T17" fmla="*/ 2 h 47"/>
                <a:gd name="T18" fmla="*/ 5 w 43"/>
                <a:gd name="T19" fmla="*/ 5 h 47"/>
                <a:gd name="T20" fmla="*/ 2 w 43"/>
                <a:gd name="T21" fmla="*/ 14 h 47"/>
                <a:gd name="T22" fmla="*/ 10 w 43"/>
                <a:gd name="T23" fmla="*/ 14 h 47"/>
                <a:gd name="T24" fmla="*/ 14 w 43"/>
                <a:gd name="T25" fmla="*/ 9 h 47"/>
                <a:gd name="T26" fmla="*/ 17 w 43"/>
                <a:gd name="T27" fmla="*/ 7 h 47"/>
                <a:gd name="T28" fmla="*/ 21 w 43"/>
                <a:gd name="T29" fmla="*/ 5 h 47"/>
                <a:gd name="T30" fmla="*/ 29 w 43"/>
                <a:gd name="T31" fmla="*/ 9 h 47"/>
                <a:gd name="T32" fmla="*/ 31 w 43"/>
                <a:gd name="T33" fmla="*/ 10 h 47"/>
                <a:gd name="T34" fmla="*/ 33 w 43"/>
                <a:gd name="T35" fmla="*/ 16 h 47"/>
                <a:gd name="T36" fmla="*/ 33 w 43"/>
                <a:gd name="T37" fmla="*/ 17 h 47"/>
                <a:gd name="T38" fmla="*/ 19 w 43"/>
                <a:gd name="T39" fmla="*/ 21 h 47"/>
                <a:gd name="T40" fmla="*/ 12 w 43"/>
                <a:gd name="T41" fmla="*/ 21 h 47"/>
                <a:gd name="T42" fmla="*/ 7 w 43"/>
                <a:gd name="T43" fmla="*/ 24 h 47"/>
                <a:gd name="T44" fmla="*/ 2 w 43"/>
                <a:gd name="T45" fmla="*/ 28 h 47"/>
                <a:gd name="T46" fmla="*/ 0 w 43"/>
                <a:gd name="T47" fmla="*/ 35 h 47"/>
                <a:gd name="T48" fmla="*/ 5 w 43"/>
                <a:gd name="T49" fmla="*/ 43 h 47"/>
                <a:gd name="T50" fmla="*/ 10 w 43"/>
                <a:gd name="T51" fmla="*/ 47 h 47"/>
                <a:gd name="T52" fmla="*/ 15 w 43"/>
                <a:gd name="T53" fmla="*/ 47 h 47"/>
                <a:gd name="T54" fmla="*/ 24 w 43"/>
                <a:gd name="T55" fmla="*/ 45 h 47"/>
                <a:gd name="T56" fmla="*/ 33 w 43"/>
                <a:gd name="T57" fmla="*/ 40 h 47"/>
                <a:gd name="T58" fmla="*/ 34 w 43"/>
                <a:gd name="T59" fmla="*/ 47 h 47"/>
                <a:gd name="T60" fmla="*/ 33 w 43"/>
                <a:gd name="T61" fmla="*/ 26 h 47"/>
                <a:gd name="T62" fmla="*/ 31 w 43"/>
                <a:gd name="T63" fmla="*/ 35 h 47"/>
                <a:gd name="T64" fmla="*/ 29 w 43"/>
                <a:gd name="T65" fmla="*/ 36 h 47"/>
                <a:gd name="T66" fmla="*/ 26 w 43"/>
                <a:gd name="T67" fmla="*/ 40 h 47"/>
                <a:gd name="T68" fmla="*/ 17 w 43"/>
                <a:gd name="T69" fmla="*/ 42 h 47"/>
                <a:gd name="T70" fmla="*/ 14 w 43"/>
                <a:gd name="T71" fmla="*/ 42 h 47"/>
                <a:gd name="T72" fmla="*/ 10 w 43"/>
                <a:gd name="T73" fmla="*/ 40 h 47"/>
                <a:gd name="T74" fmla="*/ 8 w 43"/>
                <a:gd name="T75" fmla="*/ 35 h 47"/>
                <a:gd name="T76" fmla="*/ 10 w 43"/>
                <a:gd name="T77" fmla="*/ 31 h 47"/>
                <a:gd name="T78" fmla="*/ 14 w 43"/>
                <a:gd name="T79" fmla="*/ 28 h 47"/>
                <a:gd name="T80" fmla="*/ 19 w 43"/>
                <a:gd name="T81" fmla="*/ 26 h 47"/>
                <a:gd name="T82" fmla="*/ 33 w 43"/>
                <a:gd name="T83" fmla="*/ 23 h 47"/>
                <a:gd name="T84" fmla="*/ 33 w 43"/>
                <a:gd name="T85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" h="47">
                  <a:moveTo>
                    <a:pt x="34" y="47"/>
                  </a:moveTo>
                  <a:lnTo>
                    <a:pt x="43" y="47"/>
                  </a:lnTo>
                  <a:lnTo>
                    <a:pt x="43" y="47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28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0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7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6" y="7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1" y="10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40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10" y="47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close/>
                  <a:moveTo>
                    <a:pt x="33" y="26"/>
                  </a:moveTo>
                  <a:lnTo>
                    <a:pt x="33" y="26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6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4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33" y="23"/>
                  </a:lnTo>
                  <a:lnTo>
                    <a:pt x="33" y="26"/>
                  </a:lnTo>
                  <a:lnTo>
                    <a:pt x="33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52009A4F-25BF-427A-80FE-0FC52FBE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7828" y="4378752"/>
              <a:ext cx="73269" cy="86092"/>
            </a:xfrm>
            <a:custGeom>
              <a:avLst/>
              <a:gdLst>
                <a:gd name="T0" fmla="*/ 28 w 40"/>
                <a:gd name="T1" fmla="*/ 38 h 47"/>
                <a:gd name="T2" fmla="*/ 28 w 40"/>
                <a:gd name="T3" fmla="*/ 38 h 47"/>
                <a:gd name="T4" fmla="*/ 24 w 40"/>
                <a:gd name="T5" fmla="*/ 40 h 47"/>
                <a:gd name="T6" fmla="*/ 21 w 40"/>
                <a:gd name="T7" fmla="*/ 42 h 47"/>
                <a:gd name="T8" fmla="*/ 21 w 40"/>
                <a:gd name="T9" fmla="*/ 42 h 47"/>
                <a:gd name="T10" fmla="*/ 16 w 40"/>
                <a:gd name="T11" fmla="*/ 40 h 47"/>
                <a:gd name="T12" fmla="*/ 10 w 40"/>
                <a:gd name="T13" fmla="*/ 36 h 47"/>
                <a:gd name="T14" fmla="*/ 10 w 40"/>
                <a:gd name="T15" fmla="*/ 36 h 47"/>
                <a:gd name="T16" fmla="*/ 9 w 40"/>
                <a:gd name="T17" fmla="*/ 31 h 47"/>
                <a:gd name="T18" fmla="*/ 7 w 40"/>
                <a:gd name="T19" fmla="*/ 24 h 47"/>
                <a:gd name="T20" fmla="*/ 7 w 40"/>
                <a:gd name="T21" fmla="*/ 24 h 47"/>
                <a:gd name="T22" fmla="*/ 9 w 40"/>
                <a:gd name="T23" fmla="*/ 16 h 47"/>
                <a:gd name="T24" fmla="*/ 10 w 40"/>
                <a:gd name="T25" fmla="*/ 10 h 47"/>
                <a:gd name="T26" fmla="*/ 10 w 40"/>
                <a:gd name="T27" fmla="*/ 10 h 47"/>
                <a:gd name="T28" fmla="*/ 16 w 40"/>
                <a:gd name="T29" fmla="*/ 7 h 47"/>
                <a:gd name="T30" fmla="*/ 21 w 40"/>
                <a:gd name="T31" fmla="*/ 5 h 47"/>
                <a:gd name="T32" fmla="*/ 21 w 40"/>
                <a:gd name="T33" fmla="*/ 5 h 47"/>
                <a:gd name="T34" fmla="*/ 24 w 40"/>
                <a:gd name="T35" fmla="*/ 7 h 47"/>
                <a:gd name="T36" fmla="*/ 28 w 40"/>
                <a:gd name="T37" fmla="*/ 9 h 47"/>
                <a:gd name="T38" fmla="*/ 28 w 40"/>
                <a:gd name="T39" fmla="*/ 9 h 47"/>
                <a:gd name="T40" fmla="*/ 29 w 40"/>
                <a:gd name="T41" fmla="*/ 10 h 47"/>
                <a:gd name="T42" fmla="*/ 31 w 40"/>
                <a:gd name="T43" fmla="*/ 16 h 47"/>
                <a:gd name="T44" fmla="*/ 38 w 40"/>
                <a:gd name="T45" fmla="*/ 14 h 47"/>
                <a:gd name="T46" fmla="*/ 38 w 40"/>
                <a:gd name="T47" fmla="*/ 14 h 47"/>
                <a:gd name="T48" fmla="*/ 36 w 40"/>
                <a:gd name="T49" fmla="*/ 9 h 47"/>
                <a:gd name="T50" fmla="*/ 33 w 40"/>
                <a:gd name="T51" fmla="*/ 4 h 47"/>
                <a:gd name="T52" fmla="*/ 33 w 40"/>
                <a:gd name="T53" fmla="*/ 4 h 47"/>
                <a:gd name="T54" fmla="*/ 28 w 40"/>
                <a:gd name="T55" fmla="*/ 0 h 47"/>
                <a:gd name="T56" fmla="*/ 21 w 40"/>
                <a:gd name="T57" fmla="*/ 0 h 47"/>
                <a:gd name="T58" fmla="*/ 21 w 40"/>
                <a:gd name="T59" fmla="*/ 0 h 47"/>
                <a:gd name="T60" fmla="*/ 14 w 40"/>
                <a:gd name="T61" fmla="*/ 0 h 47"/>
                <a:gd name="T62" fmla="*/ 9 w 40"/>
                <a:gd name="T63" fmla="*/ 2 h 47"/>
                <a:gd name="T64" fmla="*/ 9 w 40"/>
                <a:gd name="T65" fmla="*/ 2 h 47"/>
                <a:gd name="T66" fmla="*/ 5 w 40"/>
                <a:gd name="T67" fmla="*/ 5 h 47"/>
                <a:gd name="T68" fmla="*/ 2 w 40"/>
                <a:gd name="T69" fmla="*/ 10 h 47"/>
                <a:gd name="T70" fmla="*/ 2 w 40"/>
                <a:gd name="T71" fmla="*/ 10 h 47"/>
                <a:gd name="T72" fmla="*/ 0 w 40"/>
                <a:gd name="T73" fmla="*/ 17 h 47"/>
                <a:gd name="T74" fmla="*/ 0 w 40"/>
                <a:gd name="T75" fmla="*/ 24 h 47"/>
                <a:gd name="T76" fmla="*/ 0 w 40"/>
                <a:gd name="T77" fmla="*/ 24 h 47"/>
                <a:gd name="T78" fmla="*/ 2 w 40"/>
                <a:gd name="T79" fmla="*/ 33 h 47"/>
                <a:gd name="T80" fmla="*/ 5 w 40"/>
                <a:gd name="T81" fmla="*/ 42 h 47"/>
                <a:gd name="T82" fmla="*/ 5 w 40"/>
                <a:gd name="T83" fmla="*/ 42 h 47"/>
                <a:gd name="T84" fmla="*/ 12 w 40"/>
                <a:gd name="T85" fmla="*/ 45 h 47"/>
                <a:gd name="T86" fmla="*/ 21 w 40"/>
                <a:gd name="T87" fmla="*/ 47 h 47"/>
                <a:gd name="T88" fmla="*/ 21 w 40"/>
                <a:gd name="T89" fmla="*/ 47 h 47"/>
                <a:gd name="T90" fmla="*/ 28 w 40"/>
                <a:gd name="T91" fmla="*/ 47 h 47"/>
                <a:gd name="T92" fmla="*/ 33 w 40"/>
                <a:gd name="T93" fmla="*/ 43 h 47"/>
                <a:gd name="T94" fmla="*/ 33 w 40"/>
                <a:gd name="T95" fmla="*/ 43 h 47"/>
                <a:gd name="T96" fmla="*/ 36 w 40"/>
                <a:gd name="T97" fmla="*/ 38 h 47"/>
                <a:gd name="T98" fmla="*/ 40 w 40"/>
                <a:gd name="T99" fmla="*/ 31 h 47"/>
                <a:gd name="T100" fmla="*/ 31 w 40"/>
                <a:gd name="T101" fmla="*/ 30 h 47"/>
                <a:gd name="T102" fmla="*/ 31 w 40"/>
                <a:gd name="T103" fmla="*/ 30 h 47"/>
                <a:gd name="T104" fmla="*/ 29 w 40"/>
                <a:gd name="T105" fmla="*/ 35 h 47"/>
                <a:gd name="T106" fmla="*/ 28 w 40"/>
                <a:gd name="T107" fmla="*/ 38 h 47"/>
                <a:gd name="T108" fmla="*/ 28 w 40"/>
                <a:gd name="T109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7">
                  <a:moveTo>
                    <a:pt x="28" y="38"/>
                  </a:moveTo>
                  <a:lnTo>
                    <a:pt x="28" y="38"/>
                  </a:lnTo>
                  <a:lnTo>
                    <a:pt x="24" y="4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9" y="31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4" y="7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9" y="10"/>
                  </a:lnTo>
                  <a:lnTo>
                    <a:pt x="31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6" y="9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12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8" y="47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6" y="38"/>
                  </a:lnTo>
                  <a:lnTo>
                    <a:pt x="40" y="31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9" y="35"/>
                  </a:lnTo>
                  <a:lnTo>
                    <a:pt x="28" y="38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789C98B2-EDFE-406F-908A-6B701E3C5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257" y="4347612"/>
              <a:ext cx="69606" cy="117231"/>
            </a:xfrm>
            <a:custGeom>
              <a:avLst/>
              <a:gdLst>
                <a:gd name="T0" fmla="*/ 9 w 38"/>
                <a:gd name="T1" fmla="*/ 64 h 64"/>
                <a:gd name="T2" fmla="*/ 9 w 38"/>
                <a:gd name="T3" fmla="*/ 38 h 64"/>
                <a:gd name="T4" fmla="*/ 9 w 38"/>
                <a:gd name="T5" fmla="*/ 38 h 64"/>
                <a:gd name="T6" fmla="*/ 10 w 38"/>
                <a:gd name="T7" fmla="*/ 29 h 64"/>
                <a:gd name="T8" fmla="*/ 10 w 38"/>
                <a:gd name="T9" fmla="*/ 29 h 64"/>
                <a:gd name="T10" fmla="*/ 12 w 38"/>
                <a:gd name="T11" fmla="*/ 27 h 64"/>
                <a:gd name="T12" fmla="*/ 14 w 38"/>
                <a:gd name="T13" fmla="*/ 26 h 64"/>
                <a:gd name="T14" fmla="*/ 14 w 38"/>
                <a:gd name="T15" fmla="*/ 26 h 64"/>
                <a:gd name="T16" fmla="*/ 21 w 38"/>
                <a:gd name="T17" fmla="*/ 24 h 64"/>
                <a:gd name="T18" fmla="*/ 21 w 38"/>
                <a:gd name="T19" fmla="*/ 24 h 64"/>
                <a:gd name="T20" fmla="*/ 24 w 38"/>
                <a:gd name="T21" fmla="*/ 24 h 64"/>
                <a:gd name="T22" fmla="*/ 28 w 38"/>
                <a:gd name="T23" fmla="*/ 26 h 64"/>
                <a:gd name="T24" fmla="*/ 28 w 38"/>
                <a:gd name="T25" fmla="*/ 26 h 64"/>
                <a:gd name="T26" fmla="*/ 29 w 38"/>
                <a:gd name="T27" fmla="*/ 29 h 64"/>
                <a:gd name="T28" fmla="*/ 29 w 38"/>
                <a:gd name="T29" fmla="*/ 34 h 64"/>
                <a:gd name="T30" fmla="*/ 29 w 38"/>
                <a:gd name="T31" fmla="*/ 64 h 64"/>
                <a:gd name="T32" fmla="*/ 38 w 38"/>
                <a:gd name="T33" fmla="*/ 64 h 64"/>
                <a:gd name="T34" fmla="*/ 38 w 38"/>
                <a:gd name="T35" fmla="*/ 34 h 64"/>
                <a:gd name="T36" fmla="*/ 38 w 38"/>
                <a:gd name="T37" fmla="*/ 34 h 64"/>
                <a:gd name="T38" fmla="*/ 38 w 38"/>
                <a:gd name="T39" fmla="*/ 29 h 64"/>
                <a:gd name="T40" fmla="*/ 36 w 38"/>
                <a:gd name="T41" fmla="*/ 24 h 64"/>
                <a:gd name="T42" fmla="*/ 36 w 38"/>
                <a:gd name="T43" fmla="*/ 24 h 64"/>
                <a:gd name="T44" fmla="*/ 35 w 38"/>
                <a:gd name="T45" fmla="*/ 21 h 64"/>
                <a:gd name="T46" fmla="*/ 31 w 38"/>
                <a:gd name="T47" fmla="*/ 19 h 64"/>
                <a:gd name="T48" fmla="*/ 31 w 38"/>
                <a:gd name="T49" fmla="*/ 19 h 64"/>
                <a:gd name="T50" fmla="*/ 26 w 38"/>
                <a:gd name="T51" fmla="*/ 17 h 64"/>
                <a:gd name="T52" fmla="*/ 23 w 38"/>
                <a:gd name="T53" fmla="*/ 17 h 64"/>
                <a:gd name="T54" fmla="*/ 23 w 38"/>
                <a:gd name="T55" fmla="*/ 17 h 64"/>
                <a:gd name="T56" fmla="*/ 14 w 38"/>
                <a:gd name="T57" fmla="*/ 19 h 64"/>
                <a:gd name="T58" fmla="*/ 9 w 38"/>
                <a:gd name="T59" fmla="*/ 22 h 64"/>
                <a:gd name="T60" fmla="*/ 9 w 38"/>
                <a:gd name="T61" fmla="*/ 0 h 64"/>
                <a:gd name="T62" fmla="*/ 0 w 38"/>
                <a:gd name="T63" fmla="*/ 0 h 64"/>
                <a:gd name="T64" fmla="*/ 0 w 38"/>
                <a:gd name="T65" fmla="*/ 64 h 64"/>
                <a:gd name="T66" fmla="*/ 9 w 38"/>
                <a:gd name="T67" fmla="*/ 64 h 64"/>
                <a:gd name="T68" fmla="*/ 9 w 38"/>
                <a:gd name="T6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64">
                  <a:moveTo>
                    <a:pt x="9" y="64"/>
                  </a:moveTo>
                  <a:lnTo>
                    <a:pt x="9" y="38"/>
                  </a:lnTo>
                  <a:lnTo>
                    <a:pt x="9" y="38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2" y="27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9"/>
                  </a:lnTo>
                  <a:lnTo>
                    <a:pt x="29" y="34"/>
                  </a:lnTo>
                  <a:lnTo>
                    <a:pt x="29" y="64"/>
                  </a:lnTo>
                  <a:lnTo>
                    <a:pt x="38" y="6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29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5" y="21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26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14" y="19"/>
                  </a:lnTo>
                  <a:lnTo>
                    <a:pt x="9" y="22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9" y="64"/>
                  </a:lnTo>
                  <a:lnTo>
                    <a:pt x="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20FE4420-1CFF-42DD-97A0-34BAE278D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6347" y="4378752"/>
              <a:ext cx="75102" cy="86092"/>
            </a:xfrm>
            <a:custGeom>
              <a:avLst/>
              <a:gdLst>
                <a:gd name="T0" fmla="*/ 29 w 41"/>
                <a:gd name="T1" fmla="*/ 38 h 47"/>
                <a:gd name="T2" fmla="*/ 29 w 41"/>
                <a:gd name="T3" fmla="*/ 38 h 47"/>
                <a:gd name="T4" fmla="*/ 26 w 41"/>
                <a:gd name="T5" fmla="*/ 40 h 47"/>
                <a:gd name="T6" fmla="*/ 22 w 41"/>
                <a:gd name="T7" fmla="*/ 42 h 47"/>
                <a:gd name="T8" fmla="*/ 22 w 41"/>
                <a:gd name="T9" fmla="*/ 42 h 47"/>
                <a:gd name="T10" fmla="*/ 17 w 41"/>
                <a:gd name="T11" fmla="*/ 40 h 47"/>
                <a:gd name="T12" fmla="*/ 12 w 41"/>
                <a:gd name="T13" fmla="*/ 36 h 47"/>
                <a:gd name="T14" fmla="*/ 12 w 41"/>
                <a:gd name="T15" fmla="*/ 36 h 47"/>
                <a:gd name="T16" fmla="*/ 8 w 41"/>
                <a:gd name="T17" fmla="*/ 33 h 47"/>
                <a:gd name="T18" fmla="*/ 8 w 41"/>
                <a:gd name="T19" fmla="*/ 26 h 47"/>
                <a:gd name="T20" fmla="*/ 41 w 41"/>
                <a:gd name="T21" fmla="*/ 26 h 47"/>
                <a:gd name="T22" fmla="*/ 41 w 41"/>
                <a:gd name="T23" fmla="*/ 26 h 47"/>
                <a:gd name="T24" fmla="*/ 41 w 41"/>
                <a:gd name="T25" fmla="*/ 23 h 47"/>
                <a:gd name="T26" fmla="*/ 41 w 41"/>
                <a:gd name="T27" fmla="*/ 23 h 47"/>
                <a:gd name="T28" fmla="*/ 40 w 41"/>
                <a:gd name="T29" fmla="*/ 14 h 47"/>
                <a:gd name="T30" fmla="*/ 36 w 41"/>
                <a:gd name="T31" fmla="*/ 5 h 47"/>
                <a:gd name="T32" fmla="*/ 36 w 41"/>
                <a:gd name="T33" fmla="*/ 5 h 47"/>
                <a:gd name="T34" fmla="*/ 29 w 41"/>
                <a:gd name="T35" fmla="*/ 2 h 47"/>
                <a:gd name="T36" fmla="*/ 21 w 41"/>
                <a:gd name="T37" fmla="*/ 0 h 47"/>
                <a:gd name="T38" fmla="*/ 21 w 41"/>
                <a:gd name="T39" fmla="*/ 0 h 47"/>
                <a:gd name="T40" fmla="*/ 12 w 41"/>
                <a:gd name="T41" fmla="*/ 2 h 47"/>
                <a:gd name="T42" fmla="*/ 5 w 41"/>
                <a:gd name="T43" fmla="*/ 5 h 47"/>
                <a:gd name="T44" fmla="*/ 5 w 41"/>
                <a:gd name="T45" fmla="*/ 5 h 47"/>
                <a:gd name="T46" fmla="*/ 1 w 41"/>
                <a:gd name="T47" fmla="*/ 14 h 47"/>
                <a:gd name="T48" fmla="*/ 0 w 41"/>
                <a:gd name="T49" fmla="*/ 24 h 47"/>
                <a:gd name="T50" fmla="*/ 0 w 41"/>
                <a:gd name="T51" fmla="*/ 24 h 47"/>
                <a:gd name="T52" fmla="*/ 1 w 41"/>
                <a:gd name="T53" fmla="*/ 33 h 47"/>
                <a:gd name="T54" fmla="*/ 5 w 41"/>
                <a:gd name="T55" fmla="*/ 42 h 47"/>
                <a:gd name="T56" fmla="*/ 5 w 41"/>
                <a:gd name="T57" fmla="*/ 42 h 47"/>
                <a:gd name="T58" fmla="*/ 12 w 41"/>
                <a:gd name="T59" fmla="*/ 45 h 47"/>
                <a:gd name="T60" fmla="*/ 22 w 41"/>
                <a:gd name="T61" fmla="*/ 47 h 47"/>
                <a:gd name="T62" fmla="*/ 22 w 41"/>
                <a:gd name="T63" fmla="*/ 47 h 47"/>
                <a:gd name="T64" fmla="*/ 29 w 41"/>
                <a:gd name="T65" fmla="*/ 47 h 47"/>
                <a:gd name="T66" fmla="*/ 34 w 41"/>
                <a:gd name="T67" fmla="*/ 43 h 47"/>
                <a:gd name="T68" fmla="*/ 34 w 41"/>
                <a:gd name="T69" fmla="*/ 43 h 47"/>
                <a:gd name="T70" fmla="*/ 40 w 41"/>
                <a:gd name="T71" fmla="*/ 38 h 47"/>
                <a:gd name="T72" fmla="*/ 41 w 41"/>
                <a:gd name="T73" fmla="*/ 33 h 47"/>
                <a:gd name="T74" fmla="*/ 34 w 41"/>
                <a:gd name="T75" fmla="*/ 31 h 47"/>
                <a:gd name="T76" fmla="*/ 34 w 41"/>
                <a:gd name="T77" fmla="*/ 31 h 47"/>
                <a:gd name="T78" fmla="*/ 31 w 41"/>
                <a:gd name="T79" fmla="*/ 36 h 47"/>
                <a:gd name="T80" fmla="*/ 29 w 41"/>
                <a:gd name="T81" fmla="*/ 38 h 47"/>
                <a:gd name="T82" fmla="*/ 29 w 41"/>
                <a:gd name="T83" fmla="*/ 38 h 47"/>
                <a:gd name="T84" fmla="*/ 12 w 41"/>
                <a:gd name="T85" fmla="*/ 9 h 47"/>
                <a:gd name="T86" fmla="*/ 12 w 41"/>
                <a:gd name="T87" fmla="*/ 9 h 47"/>
                <a:gd name="T88" fmla="*/ 17 w 41"/>
                <a:gd name="T89" fmla="*/ 7 h 47"/>
                <a:gd name="T90" fmla="*/ 21 w 41"/>
                <a:gd name="T91" fmla="*/ 5 h 47"/>
                <a:gd name="T92" fmla="*/ 21 w 41"/>
                <a:gd name="T93" fmla="*/ 5 h 47"/>
                <a:gd name="T94" fmla="*/ 26 w 41"/>
                <a:gd name="T95" fmla="*/ 7 h 47"/>
                <a:gd name="T96" fmla="*/ 31 w 41"/>
                <a:gd name="T97" fmla="*/ 10 h 47"/>
                <a:gd name="T98" fmla="*/ 31 w 41"/>
                <a:gd name="T99" fmla="*/ 10 h 47"/>
                <a:gd name="T100" fmla="*/ 33 w 41"/>
                <a:gd name="T101" fmla="*/ 14 h 47"/>
                <a:gd name="T102" fmla="*/ 34 w 41"/>
                <a:gd name="T103" fmla="*/ 19 h 47"/>
                <a:gd name="T104" fmla="*/ 8 w 41"/>
                <a:gd name="T105" fmla="*/ 19 h 47"/>
                <a:gd name="T106" fmla="*/ 8 w 41"/>
                <a:gd name="T107" fmla="*/ 19 h 47"/>
                <a:gd name="T108" fmla="*/ 10 w 41"/>
                <a:gd name="T109" fmla="*/ 14 h 47"/>
                <a:gd name="T110" fmla="*/ 12 w 41"/>
                <a:gd name="T111" fmla="*/ 9 h 47"/>
                <a:gd name="T112" fmla="*/ 12 w 41"/>
                <a:gd name="T113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1" h="47">
                  <a:moveTo>
                    <a:pt x="29" y="38"/>
                  </a:moveTo>
                  <a:lnTo>
                    <a:pt x="29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17" y="4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8" y="33"/>
                  </a:lnTo>
                  <a:lnTo>
                    <a:pt x="8" y="26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0" y="14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29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5" y="5"/>
                  </a:lnTo>
                  <a:lnTo>
                    <a:pt x="5" y="5"/>
                  </a:lnTo>
                  <a:lnTo>
                    <a:pt x="1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3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12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9" y="47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40" y="38"/>
                  </a:lnTo>
                  <a:lnTo>
                    <a:pt x="41" y="33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1" y="36"/>
                  </a:lnTo>
                  <a:lnTo>
                    <a:pt x="29" y="38"/>
                  </a:lnTo>
                  <a:lnTo>
                    <a:pt x="29" y="38"/>
                  </a:lnTo>
                  <a:close/>
                  <a:moveTo>
                    <a:pt x="12" y="9"/>
                  </a:moveTo>
                  <a:lnTo>
                    <a:pt x="12" y="9"/>
                  </a:lnTo>
                  <a:lnTo>
                    <a:pt x="17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6" y="7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4"/>
                  </a:lnTo>
                  <a:lnTo>
                    <a:pt x="34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10" y="14"/>
                  </a:lnTo>
                  <a:lnTo>
                    <a:pt x="12" y="9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F2EDF92F-5777-4FD2-BB25-F144C21D5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4271" y="4378752"/>
              <a:ext cx="69606" cy="86092"/>
            </a:xfrm>
            <a:custGeom>
              <a:avLst/>
              <a:gdLst>
                <a:gd name="T0" fmla="*/ 5 w 38"/>
                <a:gd name="T1" fmla="*/ 43 h 47"/>
                <a:gd name="T2" fmla="*/ 19 w 38"/>
                <a:gd name="T3" fmla="*/ 47 h 47"/>
                <a:gd name="T4" fmla="*/ 30 w 38"/>
                <a:gd name="T5" fmla="*/ 45 h 47"/>
                <a:gd name="T6" fmla="*/ 33 w 38"/>
                <a:gd name="T7" fmla="*/ 43 h 47"/>
                <a:gd name="T8" fmla="*/ 35 w 38"/>
                <a:gd name="T9" fmla="*/ 40 h 47"/>
                <a:gd name="T10" fmla="*/ 38 w 38"/>
                <a:gd name="T11" fmla="*/ 33 h 47"/>
                <a:gd name="T12" fmla="*/ 37 w 38"/>
                <a:gd name="T13" fmla="*/ 30 h 47"/>
                <a:gd name="T14" fmla="*/ 37 w 38"/>
                <a:gd name="T15" fmla="*/ 26 h 47"/>
                <a:gd name="T16" fmla="*/ 31 w 38"/>
                <a:gd name="T17" fmla="*/ 23 h 47"/>
                <a:gd name="T18" fmla="*/ 19 w 38"/>
                <a:gd name="T19" fmla="*/ 19 h 47"/>
                <a:gd name="T20" fmla="*/ 12 w 38"/>
                <a:gd name="T21" fmla="*/ 17 h 47"/>
                <a:gd name="T22" fmla="*/ 11 w 38"/>
                <a:gd name="T23" fmla="*/ 14 h 47"/>
                <a:gd name="T24" fmla="*/ 9 w 38"/>
                <a:gd name="T25" fmla="*/ 12 h 47"/>
                <a:gd name="T26" fmla="*/ 11 w 38"/>
                <a:gd name="T27" fmla="*/ 7 h 47"/>
                <a:gd name="T28" fmla="*/ 14 w 38"/>
                <a:gd name="T29" fmla="*/ 7 h 47"/>
                <a:gd name="T30" fmla="*/ 19 w 38"/>
                <a:gd name="T31" fmla="*/ 5 h 47"/>
                <a:gd name="T32" fmla="*/ 26 w 38"/>
                <a:gd name="T33" fmla="*/ 9 h 47"/>
                <a:gd name="T34" fmla="*/ 28 w 38"/>
                <a:gd name="T35" fmla="*/ 10 h 47"/>
                <a:gd name="T36" fmla="*/ 37 w 38"/>
                <a:gd name="T37" fmla="*/ 12 h 47"/>
                <a:gd name="T38" fmla="*/ 33 w 38"/>
                <a:gd name="T39" fmla="*/ 5 h 47"/>
                <a:gd name="T40" fmla="*/ 31 w 38"/>
                <a:gd name="T41" fmla="*/ 4 h 47"/>
                <a:gd name="T42" fmla="*/ 28 w 38"/>
                <a:gd name="T43" fmla="*/ 2 h 47"/>
                <a:gd name="T44" fmla="*/ 18 w 38"/>
                <a:gd name="T45" fmla="*/ 0 h 47"/>
                <a:gd name="T46" fmla="*/ 12 w 38"/>
                <a:gd name="T47" fmla="*/ 0 h 47"/>
                <a:gd name="T48" fmla="*/ 7 w 38"/>
                <a:gd name="T49" fmla="*/ 4 h 47"/>
                <a:gd name="T50" fmla="*/ 2 w 38"/>
                <a:gd name="T51" fmla="*/ 7 h 47"/>
                <a:gd name="T52" fmla="*/ 2 w 38"/>
                <a:gd name="T53" fmla="*/ 12 h 47"/>
                <a:gd name="T54" fmla="*/ 4 w 38"/>
                <a:gd name="T55" fmla="*/ 19 h 47"/>
                <a:gd name="T56" fmla="*/ 9 w 38"/>
                <a:gd name="T57" fmla="*/ 23 h 47"/>
                <a:gd name="T58" fmla="*/ 19 w 38"/>
                <a:gd name="T59" fmla="*/ 28 h 47"/>
                <a:gd name="T60" fmla="*/ 28 w 38"/>
                <a:gd name="T61" fmla="*/ 30 h 47"/>
                <a:gd name="T62" fmla="*/ 30 w 38"/>
                <a:gd name="T63" fmla="*/ 33 h 47"/>
                <a:gd name="T64" fmla="*/ 30 w 38"/>
                <a:gd name="T65" fmla="*/ 36 h 47"/>
                <a:gd name="T66" fmla="*/ 28 w 38"/>
                <a:gd name="T67" fmla="*/ 38 h 47"/>
                <a:gd name="T68" fmla="*/ 19 w 38"/>
                <a:gd name="T69" fmla="*/ 42 h 47"/>
                <a:gd name="T70" fmla="*/ 14 w 38"/>
                <a:gd name="T71" fmla="*/ 40 h 47"/>
                <a:gd name="T72" fmla="*/ 11 w 38"/>
                <a:gd name="T73" fmla="*/ 38 h 47"/>
                <a:gd name="T74" fmla="*/ 7 w 38"/>
                <a:gd name="T75" fmla="*/ 31 h 47"/>
                <a:gd name="T76" fmla="*/ 0 w 38"/>
                <a:gd name="T77" fmla="*/ 33 h 47"/>
                <a:gd name="T78" fmla="*/ 5 w 38"/>
                <a:gd name="T79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47">
                  <a:moveTo>
                    <a:pt x="5" y="43"/>
                  </a:moveTo>
                  <a:lnTo>
                    <a:pt x="5" y="43"/>
                  </a:lnTo>
                  <a:lnTo>
                    <a:pt x="12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30" y="45"/>
                  </a:lnTo>
                  <a:lnTo>
                    <a:pt x="30" y="45"/>
                  </a:lnTo>
                  <a:lnTo>
                    <a:pt x="33" y="43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7" y="36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37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4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3" y="7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10"/>
                  </a:lnTo>
                  <a:lnTo>
                    <a:pt x="28" y="14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30" y="31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4" y="40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4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9" y="36"/>
                  </a:lnTo>
                  <a:lnTo>
                    <a:pt x="7" y="3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40"/>
                  </a:lnTo>
                  <a:lnTo>
                    <a:pt x="5" y="43"/>
                  </a:lnTo>
                  <a:lnTo>
                    <a:pt x="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AB6E2008-00A4-4221-9895-E5FFBED0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290" y="4232213"/>
              <a:ext cx="71438" cy="117231"/>
            </a:xfrm>
            <a:custGeom>
              <a:avLst/>
              <a:gdLst>
                <a:gd name="T0" fmla="*/ 39 w 39"/>
                <a:gd name="T1" fmla="*/ 64 h 64"/>
                <a:gd name="T2" fmla="*/ 39 w 39"/>
                <a:gd name="T3" fmla="*/ 58 h 64"/>
                <a:gd name="T4" fmla="*/ 8 w 39"/>
                <a:gd name="T5" fmla="*/ 58 h 64"/>
                <a:gd name="T6" fmla="*/ 8 w 39"/>
                <a:gd name="T7" fmla="*/ 0 h 64"/>
                <a:gd name="T8" fmla="*/ 0 w 39"/>
                <a:gd name="T9" fmla="*/ 0 h 64"/>
                <a:gd name="T10" fmla="*/ 0 w 39"/>
                <a:gd name="T11" fmla="*/ 64 h 64"/>
                <a:gd name="T12" fmla="*/ 39 w 39"/>
                <a:gd name="T13" fmla="*/ 64 h 64"/>
                <a:gd name="T14" fmla="*/ 39 w 39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4">
                  <a:moveTo>
                    <a:pt x="39" y="64"/>
                  </a:moveTo>
                  <a:lnTo>
                    <a:pt x="39" y="58"/>
                  </a:lnTo>
                  <a:lnTo>
                    <a:pt x="8" y="58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39" y="64"/>
                  </a:lnTo>
                  <a:lnTo>
                    <a:pt x="3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E82A2F96-B535-48D2-8423-7C56B4C89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718" y="4232213"/>
              <a:ext cx="75102" cy="117231"/>
            </a:xfrm>
            <a:custGeom>
              <a:avLst/>
              <a:gdLst>
                <a:gd name="T0" fmla="*/ 12 w 41"/>
                <a:gd name="T1" fmla="*/ 58 h 64"/>
                <a:gd name="T2" fmla="*/ 12 w 41"/>
                <a:gd name="T3" fmla="*/ 58 h 64"/>
                <a:gd name="T4" fmla="*/ 13 w 41"/>
                <a:gd name="T5" fmla="*/ 52 h 64"/>
                <a:gd name="T6" fmla="*/ 13 w 41"/>
                <a:gd name="T7" fmla="*/ 52 h 64"/>
                <a:gd name="T8" fmla="*/ 24 w 41"/>
                <a:gd name="T9" fmla="*/ 45 h 64"/>
                <a:gd name="T10" fmla="*/ 24 w 41"/>
                <a:gd name="T11" fmla="*/ 45 h 64"/>
                <a:gd name="T12" fmla="*/ 34 w 41"/>
                <a:gd name="T13" fmla="*/ 33 h 64"/>
                <a:gd name="T14" fmla="*/ 34 w 41"/>
                <a:gd name="T15" fmla="*/ 33 h 64"/>
                <a:gd name="T16" fmla="*/ 39 w 41"/>
                <a:gd name="T17" fmla="*/ 26 h 64"/>
                <a:gd name="T18" fmla="*/ 39 w 41"/>
                <a:gd name="T19" fmla="*/ 26 h 64"/>
                <a:gd name="T20" fmla="*/ 41 w 41"/>
                <a:gd name="T21" fmla="*/ 18 h 64"/>
                <a:gd name="T22" fmla="*/ 41 w 41"/>
                <a:gd name="T23" fmla="*/ 18 h 64"/>
                <a:gd name="T24" fmla="*/ 41 w 41"/>
                <a:gd name="T25" fmla="*/ 11 h 64"/>
                <a:gd name="T26" fmla="*/ 36 w 41"/>
                <a:gd name="T27" fmla="*/ 6 h 64"/>
                <a:gd name="T28" fmla="*/ 36 w 41"/>
                <a:gd name="T29" fmla="*/ 6 h 64"/>
                <a:gd name="T30" fmla="*/ 31 w 41"/>
                <a:gd name="T31" fmla="*/ 2 h 64"/>
                <a:gd name="T32" fmla="*/ 22 w 41"/>
                <a:gd name="T33" fmla="*/ 0 h 64"/>
                <a:gd name="T34" fmla="*/ 22 w 41"/>
                <a:gd name="T35" fmla="*/ 0 h 64"/>
                <a:gd name="T36" fmla="*/ 13 w 41"/>
                <a:gd name="T37" fmla="*/ 2 h 64"/>
                <a:gd name="T38" fmla="*/ 8 w 41"/>
                <a:gd name="T39" fmla="*/ 6 h 64"/>
                <a:gd name="T40" fmla="*/ 8 w 41"/>
                <a:gd name="T41" fmla="*/ 6 h 64"/>
                <a:gd name="T42" fmla="*/ 3 w 41"/>
                <a:gd name="T43" fmla="*/ 11 h 64"/>
                <a:gd name="T44" fmla="*/ 1 w 41"/>
                <a:gd name="T45" fmla="*/ 19 h 64"/>
                <a:gd name="T46" fmla="*/ 10 w 41"/>
                <a:gd name="T47" fmla="*/ 19 h 64"/>
                <a:gd name="T48" fmla="*/ 10 w 41"/>
                <a:gd name="T49" fmla="*/ 19 h 64"/>
                <a:gd name="T50" fmla="*/ 10 w 41"/>
                <a:gd name="T51" fmla="*/ 14 h 64"/>
                <a:gd name="T52" fmla="*/ 13 w 41"/>
                <a:gd name="T53" fmla="*/ 11 h 64"/>
                <a:gd name="T54" fmla="*/ 13 w 41"/>
                <a:gd name="T55" fmla="*/ 11 h 64"/>
                <a:gd name="T56" fmla="*/ 17 w 41"/>
                <a:gd name="T57" fmla="*/ 9 h 64"/>
                <a:gd name="T58" fmla="*/ 22 w 41"/>
                <a:gd name="T59" fmla="*/ 7 h 64"/>
                <a:gd name="T60" fmla="*/ 22 w 41"/>
                <a:gd name="T61" fmla="*/ 7 h 64"/>
                <a:gd name="T62" fmla="*/ 27 w 41"/>
                <a:gd name="T63" fmla="*/ 7 h 64"/>
                <a:gd name="T64" fmla="*/ 31 w 41"/>
                <a:gd name="T65" fmla="*/ 11 h 64"/>
                <a:gd name="T66" fmla="*/ 31 w 41"/>
                <a:gd name="T67" fmla="*/ 11 h 64"/>
                <a:gd name="T68" fmla="*/ 32 w 41"/>
                <a:gd name="T69" fmla="*/ 14 h 64"/>
                <a:gd name="T70" fmla="*/ 34 w 41"/>
                <a:gd name="T71" fmla="*/ 18 h 64"/>
                <a:gd name="T72" fmla="*/ 34 w 41"/>
                <a:gd name="T73" fmla="*/ 18 h 64"/>
                <a:gd name="T74" fmla="*/ 32 w 41"/>
                <a:gd name="T75" fmla="*/ 23 h 64"/>
                <a:gd name="T76" fmla="*/ 31 w 41"/>
                <a:gd name="T77" fmla="*/ 28 h 64"/>
                <a:gd name="T78" fmla="*/ 31 w 41"/>
                <a:gd name="T79" fmla="*/ 28 h 64"/>
                <a:gd name="T80" fmla="*/ 26 w 41"/>
                <a:gd name="T81" fmla="*/ 33 h 64"/>
                <a:gd name="T82" fmla="*/ 17 w 41"/>
                <a:gd name="T83" fmla="*/ 40 h 64"/>
                <a:gd name="T84" fmla="*/ 17 w 41"/>
                <a:gd name="T85" fmla="*/ 40 h 64"/>
                <a:gd name="T86" fmla="*/ 6 w 41"/>
                <a:gd name="T87" fmla="*/ 51 h 64"/>
                <a:gd name="T88" fmla="*/ 6 w 41"/>
                <a:gd name="T89" fmla="*/ 51 h 64"/>
                <a:gd name="T90" fmla="*/ 1 w 41"/>
                <a:gd name="T91" fmla="*/ 59 h 64"/>
                <a:gd name="T92" fmla="*/ 1 w 41"/>
                <a:gd name="T93" fmla="*/ 59 h 64"/>
                <a:gd name="T94" fmla="*/ 0 w 41"/>
                <a:gd name="T95" fmla="*/ 64 h 64"/>
                <a:gd name="T96" fmla="*/ 41 w 41"/>
                <a:gd name="T97" fmla="*/ 64 h 64"/>
                <a:gd name="T98" fmla="*/ 41 w 41"/>
                <a:gd name="T99" fmla="*/ 58 h 64"/>
                <a:gd name="T100" fmla="*/ 12 w 41"/>
                <a:gd name="T101" fmla="*/ 58 h 64"/>
                <a:gd name="T102" fmla="*/ 12 w 41"/>
                <a:gd name="T103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" h="64">
                  <a:moveTo>
                    <a:pt x="12" y="58"/>
                  </a:moveTo>
                  <a:lnTo>
                    <a:pt x="12" y="58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41" y="11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1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3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3" y="11"/>
                  </a:lnTo>
                  <a:lnTo>
                    <a:pt x="1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0" y="14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7" y="9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7" y="7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2" y="14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2" y="23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26" y="33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4"/>
                  </a:lnTo>
                  <a:lnTo>
                    <a:pt x="41" y="64"/>
                  </a:lnTo>
                  <a:lnTo>
                    <a:pt x="41" y="58"/>
                  </a:lnTo>
                  <a:lnTo>
                    <a:pt x="12" y="58"/>
                  </a:lnTo>
                  <a:lnTo>
                    <a:pt x="12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2AAD0858-C238-45AE-B9D3-C42E98DAD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732" y="4534448"/>
              <a:ext cx="100746" cy="120894"/>
            </a:xfrm>
            <a:custGeom>
              <a:avLst/>
              <a:gdLst>
                <a:gd name="T0" fmla="*/ 42 w 55"/>
                <a:gd name="T1" fmla="*/ 54 h 66"/>
                <a:gd name="T2" fmla="*/ 42 w 55"/>
                <a:gd name="T3" fmla="*/ 54 h 66"/>
                <a:gd name="T4" fmla="*/ 36 w 55"/>
                <a:gd name="T5" fmla="*/ 57 h 66"/>
                <a:gd name="T6" fmla="*/ 29 w 55"/>
                <a:gd name="T7" fmla="*/ 59 h 66"/>
                <a:gd name="T8" fmla="*/ 29 w 55"/>
                <a:gd name="T9" fmla="*/ 59 h 66"/>
                <a:gd name="T10" fmla="*/ 24 w 55"/>
                <a:gd name="T11" fmla="*/ 57 h 66"/>
                <a:gd name="T12" fmla="*/ 19 w 55"/>
                <a:gd name="T13" fmla="*/ 55 h 66"/>
                <a:gd name="T14" fmla="*/ 19 w 55"/>
                <a:gd name="T15" fmla="*/ 55 h 66"/>
                <a:gd name="T16" fmla="*/ 14 w 55"/>
                <a:gd name="T17" fmla="*/ 52 h 66"/>
                <a:gd name="T18" fmla="*/ 12 w 55"/>
                <a:gd name="T19" fmla="*/ 47 h 66"/>
                <a:gd name="T20" fmla="*/ 12 w 55"/>
                <a:gd name="T21" fmla="*/ 47 h 66"/>
                <a:gd name="T22" fmla="*/ 10 w 55"/>
                <a:gd name="T23" fmla="*/ 40 h 66"/>
                <a:gd name="T24" fmla="*/ 9 w 55"/>
                <a:gd name="T25" fmla="*/ 31 h 66"/>
                <a:gd name="T26" fmla="*/ 9 w 55"/>
                <a:gd name="T27" fmla="*/ 31 h 66"/>
                <a:gd name="T28" fmla="*/ 10 w 55"/>
                <a:gd name="T29" fmla="*/ 19 h 66"/>
                <a:gd name="T30" fmla="*/ 10 w 55"/>
                <a:gd name="T31" fmla="*/ 19 h 66"/>
                <a:gd name="T32" fmla="*/ 14 w 55"/>
                <a:gd name="T33" fmla="*/ 14 h 66"/>
                <a:gd name="T34" fmla="*/ 17 w 55"/>
                <a:gd name="T35" fmla="*/ 10 h 66"/>
                <a:gd name="T36" fmla="*/ 17 w 55"/>
                <a:gd name="T37" fmla="*/ 10 h 66"/>
                <a:gd name="T38" fmla="*/ 23 w 55"/>
                <a:gd name="T39" fmla="*/ 9 h 66"/>
                <a:gd name="T40" fmla="*/ 29 w 55"/>
                <a:gd name="T41" fmla="*/ 7 h 66"/>
                <a:gd name="T42" fmla="*/ 29 w 55"/>
                <a:gd name="T43" fmla="*/ 7 h 66"/>
                <a:gd name="T44" fmla="*/ 36 w 55"/>
                <a:gd name="T45" fmla="*/ 9 h 66"/>
                <a:gd name="T46" fmla="*/ 40 w 55"/>
                <a:gd name="T47" fmla="*/ 10 h 66"/>
                <a:gd name="T48" fmla="*/ 40 w 55"/>
                <a:gd name="T49" fmla="*/ 10 h 66"/>
                <a:gd name="T50" fmla="*/ 43 w 55"/>
                <a:gd name="T51" fmla="*/ 14 h 66"/>
                <a:gd name="T52" fmla="*/ 47 w 55"/>
                <a:gd name="T53" fmla="*/ 21 h 66"/>
                <a:gd name="T54" fmla="*/ 55 w 55"/>
                <a:gd name="T55" fmla="*/ 19 h 66"/>
                <a:gd name="T56" fmla="*/ 55 w 55"/>
                <a:gd name="T57" fmla="*/ 19 h 66"/>
                <a:gd name="T58" fmla="*/ 52 w 55"/>
                <a:gd name="T59" fmla="*/ 10 h 66"/>
                <a:gd name="T60" fmla="*/ 47 w 55"/>
                <a:gd name="T61" fmla="*/ 5 h 66"/>
                <a:gd name="T62" fmla="*/ 47 w 55"/>
                <a:gd name="T63" fmla="*/ 5 h 66"/>
                <a:gd name="T64" fmla="*/ 38 w 55"/>
                <a:gd name="T65" fmla="*/ 2 h 66"/>
                <a:gd name="T66" fmla="*/ 29 w 55"/>
                <a:gd name="T67" fmla="*/ 0 h 66"/>
                <a:gd name="T68" fmla="*/ 29 w 55"/>
                <a:gd name="T69" fmla="*/ 0 h 66"/>
                <a:gd name="T70" fmla="*/ 23 w 55"/>
                <a:gd name="T71" fmla="*/ 0 h 66"/>
                <a:gd name="T72" fmla="*/ 16 w 55"/>
                <a:gd name="T73" fmla="*/ 3 h 66"/>
                <a:gd name="T74" fmla="*/ 16 w 55"/>
                <a:gd name="T75" fmla="*/ 3 h 66"/>
                <a:gd name="T76" fmla="*/ 9 w 55"/>
                <a:gd name="T77" fmla="*/ 9 h 66"/>
                <a:gd name="T78" fmla="*/ 4 w 55"/>
                <a:gd name="T79" fmla="*/ 16 h 66"/>
                <a:gd name="T80" fmla="*/ 4 w 55"/>
                <a:gd name="T81" fmla="*/ 16 h 66"/>
                <a:gd name="T82" fmla="*/ 2 w 55"/>
                <a:gd name="T83" fmla="*/ 23 h 66"/>
                <a:gd name="T84" fmla="*/ 0 w 55"/>
                <a:gd name="T85" fmla="*/ 33 h 66"/>
                <a:gd name="T86" fmla="*/ 0 w 55"/>
                <a:gd name="T87" fmla="*/ 33 h 66"/>
                <a:gd name="T88" fmla="*/ 2 w 55"/>
                <a:gd name="T89" fmla="*/ 42 h 66"/>
                <a:gd name="T90" fmla="*/ 4 w 55"/>
                <a:gd name="T91" fmla="*/ 48 h 66"/>
                <a:gd name="T92" fmla="*/ 4 w 55"/>
                <a:gd name="T93" fmla="*/ 48 h 66"/>
                <a:gd name="T94" fmla="*/ 9 w 55"/>
                <a:gd name="T95" fmla="*/ 55 h 66"/>
                <a:gd name="T96" fmla="*/ 14 w 55"/>
                <a:gd name="T97" fmla="*/ 61 h 66"/>
                <a:gd name="T98" fmla="*/ 14 w 55"/>
                <a:gd name="T99" fmla="*/ 61 h 66"/>
                <a:gd name="T100" fmla="*/ 21 w 55"/>
                <a:gd name="T101" fmla="*/ 64 h 66"/>
                <a:gd name="T102" fmla="*/ 29 w 55"/>
                <a:gd name="T103" fmla="*/ 66 h 66"/>
                <a:gd name="T104" fmla="*/ 29 w 55"/>
                <a:gd name="T105" fmla="*/ 66 h 66"/>
                <a:gd name="T106" fmla="*/ 40 w 55"/>
                <a:gd name="T107" fmla="*/ 64 h 66"/>
                <a:gd name="T108" fmla="*/ 47 w 55"/>
                <a:gd name="T109" fmla="*/ 61 h 66"/>
                <a:gd name="T110" fmla="*/ 47 w 55"/>
                <a:gd name="T111" fmla="*/ 61 h 66"/>
                <a:gd name="T112" fmla="*/ 52 w 55"/>
                <a:gd name="T113" fmla="*/ 54 h 66"/>
                <a:gd name="T114" fmla="*/ 55 w 55"/>
                <a:gd name="T115" fmla="*/ 43 h 66"/>
                <a:gd name="T116" fmla="*/ 47 w 55"/>
                <a:gd name="T117" fmla="*/ 42 h 66"/>
                <a:gd name="T118" fmla="*/ 47 w 55"/>
                <a:gd name="T119" fmla="*/ 42 h 66"/>
                <a:gd name="T120" fmla="*/ 45 w 55"/>
                <a:gd name="T121" fmla="*/ 48 h 66"/>
                <a:gd name="T122" fmla="*/ 42 w 55"/>
                <a:gd name="T123" fmla="*/ 54 h 66"/>
                <a:gd name="T124" fmla="*/ 42 w 55"/>
                <a:gd name="T1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" h="66">
                  <a:moveTo>
                    <a:pt x="42" y="54"/>
                  </a:moveTo>
                  <a:lnTo>
                    <a:pt x="42" y="54"/>
                  </a:lnTo>
                  <a:lnTo>
                    <a:pt x="36" y="57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24" y="57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0" y="4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4" y="14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3" y="9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6" y="9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3" y="14"/>
                  </a:lnTo>
                  <a:lnTo>
                    <a:pt x="47" y="21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2" y="10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38" y="2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9" y="9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2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9" y="55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21" y="64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40" y="64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52" y="54"/>
                  </a:lnTo>
                  <a:lnTo>
                    <a:pt x="55" y="43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5" y="48"/>
                  </a:lnTo>
                  <a:lnTo>
                    <a:pt x="42" y="54"/>
                  </a:lnTo>
                  <a:lnTo>
                    <a:pt x="42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9236900B-92EE-43F1-BAF3-F425C94E1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3299" y="4565588"/>
              <a:ext cx="76933" cy="89755"/>
            </a:xfrm>
            <a:custGeom>
              <a:avLst/>
              <a:gdLst>
                <a:gd name="T0" fmla="*/ 42 w 42"/>
                <a:gd name="T1" fmla="*/ 47 h 49"/>
                <a:gd name="T2" fmla="*/ 40 w 42"/>
                <a:gd name="T3" fmla="*/ 42 h 49"/>
                <a:gd name="T4" fmla="*/ 40 w 42"/>
                <a:gd name="T5" fmla="*/ 28 h 49"/>
                <a:gd name="T6" fmla="*/ 40 w 42"/>
                <a:gd name="T7" fmla="*/ 18 h 49"/>
                <a:gd name="T8" fmla="*/ 40 w 42"/>
                <a:gd name="T9" fmla="*/ 11 h 49"/>
                <a:gd name="T10" fmla="*/ 37 w 42"/>
                <a:gd name="T11" fmla="*/ 6 h 49"/>
                <a:gd name="T12" fmla="*/ 32 w 42"/>
                <a:gd name="T13" fmla="*/ 2 h 49"/>
                <a:gd name="T14" fmla="*/ 23 w 42"/>
                <a:gd name="T15" fmla="*/ 0 h 49"/>
                <a:gd name="T16" fmla="*/ 12 w 42"/>
                <a:gd name="T17" fmla="*/ 2 h 49"/>
                <a:gd name="T18" fmla="*/ 6 w 42"/>
                <a:gd name="T19" fmla="*/ 7 h 49"/>
                <a:gd name="T20" fmla="*/ 2 w 42"/>
                <a:gd name="T21" fmla="*/ 14 h 49"/>
                <a:gd name="T22" fmla="*/ 9 w 42"/>
                <a:gd name="T23" fmla="*/ 16 h 49"/>
                <a:gd name="T24" fmla="*/ 12 w 42"/>
                <a:gd name="T25" fmla="*/ 9 h 49"/>
                <a:gd name="T26" fmla="*/ 16 w 42"/>
                <a:gd name="T27" fmla="*/ 7 h 49"/>
                <a:gd name="T28" fmla="*/ 21 w 42"/>
                <a:gd name="T29" fmla="*/ 7 h 49"/>
                <a:gd name="T30" fmla="*/ 30 w 42"/>
                <a:gd name="T31" fmla="*/ 9 h 49"/>
                <a:gd name="T32" fmla="*/ 32 w 42"/>
                <a:gd name="T33" fmla="*/ 12 h 49"/>
                <a:gd name="T34" fmla="*/ 32 w 42"/>
                <a:gd name="T35" fmla="*/ 16 h 49"/>
                <a:gd name="T36" fmla="*/ 32 w 42"/>
                <a:gd name="T37" fmla="*/ 18 h 49"/>
                <a:gd name="T38" fmla="*/ 18 w 42"/>
                <a:gd name="T39" fmla="*/ 21 h 49"/>
                <a:gd name="T40" fmla="*/ 12 w 42"/>
                <a:gd name="T41" fmla="*/ 21 h 49"/>
                <a:gd name="T42" fmla="*/ 6 w 42"/>
                <a:gd name="T43" fmla="*/ 25 h 49"/>
                <a:gd name="T44" fmla="*/ 2 w 42"/>
                <a:gd name="T45" fmla="*/ 30 h 49"/>
                <a:gd name="T46" fmla="*/ 0 w 42"/>
                <a:gd name="T47" fmla="*/ 35 h 49"/>
                <a:gd name="T48" fmla="*/ 4 w 42"/>
                <a:gd name="T49" fmla="*/ 44 h 49"/>
                <a:gd name="T50" fmla="*/ 9 w 42"/>
                <a:gd name="T51" fmla="*/ 47 h 49"/>
                <a:gd name="T52" fmla="*/ 16 w 42"/>
                <a:gd name="T53" fmla="*/ 49 h 49"/>
                <a:gd name="T54" fmla="*/ 25 w 42"/>
                <a:gd name="T55" fmla="*/ 47 h 49"/>
                <a:gd name="T56" fmla="*/ 33 w 42"/>
                <a:gd name="T57" fmla="*/ 42 h 49"/>
                <a:gd name="T58" fmla="*/ 35 w 42"/>
                <a:gd name="T59" fmla="*/ 47 h 49"/>
                <a:gd name="T60" fmla="*/ 32 w 42"/>
                <a:gd name="T61" fmla="*/ 26 h 49"/>
                <a:gd name="T62" fmla="*/ 32 w 42"/>
                <a:gd name="T63" fmla="*/ 35 h 49"/>
                <a:gd name="T64" fmla="*/ 28 w 42"/>
                <a:gd name="T65" fmla="*/ 38 h 49"/>
                <a:gd name="T66" fmla="*/ 26 w 42"/>
                <a:gd name="T67" fmla="*/ 40 h 49"/>
                <a:gd name="T68" fmla="*/ 18 w 42"/>
                <a:gd name="T69" fmla="*/ 42 h 49"/>
                <a:gd name="T70" fmla="*/ 14 w 42"/>
                <a:gd name="T71" fmla="*/ 42 h 49"/>
                <a:gd name="T72" fmla="*/ 11 w 42"/>
                <a:gd name="T73" fmla="*/ 40 h 49"/>
                <a:gd name="T74" fmla="*/ 9 w 42"/>
                <a:gd name="T75" fmla="*/ 35 h 49"/>
                <a:gd name="T76" fmla="*/ 9 w 42"/>
                <a:gd name="T77" fmla="*/ 31 h 49"/>
                <a:gd name="T78" fmla="*/ 12 w 42"/>
                <a:gd name="T79" fmla="*/ 28 h 49"/>
                <a:gd name="T80" fmla="*/ 19 w 42"/>
                <a:gd name="T81" fmla="*/ 26 h 49"/>
                <a:gd name="T82" fmla="*/ 32 w 42"/>
                <a:gd name="T83" fmla="*/ 25 h 49"/>
                <a:gd name="T84" fmla="*/ 32 w 42"/>
                <a:gd name="T85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49">
                  <a:moveTo>
                    <a:pt x="35" y="47"/>
                  </a:moveTo>
                  <a:lnTo>
                    <a:pt x="42" y="47"/>
                  </a:lnTo>
                  <a:lnTo>
                    <a:pt x="42" y="47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2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40" y="11"/>
                  </a:lnTo>
                  <a:lnTo>
                    <a:pt x="40" y="1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9" y="4"/>
                  </a:lnTo>
                  <a:lnTo>
                    <a:pt x="6" y="7"/>
                  </a:lnTo>
                  <a:lnTo>
                    <a:pt x="6" y="7"/>
                  </a:lnTo>
                  <a:lnTo>
                    <a:pt x="2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1" y="11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6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6" y="7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9" y="47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25" y="47"/>
                  </a:lnTo>
                  <a:lnTo>
                    <a:pt x="25" y="47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3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9" y="38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32" y="25"/>
                  </a:lnTo>
                  <a:lnTo>
                    <a:pt x="32" y="26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04430233-BE16-4DBF-BA2B-C5AE969B0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055" y="4565588"/>
              <a:ext cx="73269" cy="89755"/>
            </a:xfrm>
            <a:custGeom>
              <a:avLst/>
              <a:gdLst>
                <a:gd name="T0" fmla="*/ 29 w 40"/>
                <a:gd name="T1" fmla="*/ 38 h 49"/>
                <a:gd name="T2" fmla="*/ 29 w 40"/>
                <a:gd name="T3" fmla="*/ 38 h 49"/>
                <a:gd name="T4" fmla="*/ 26 w 40"/>
                <a:gd name="T5" fmla="*/ 42 h 49"/>
                <a:gd name="T6" fmla="*/ 21 w 40"/>
                <a:gd name="T7" fmla="*/ 42 h 49"/>
                <a:gd name="T8" fmla="*/ 21 w 40"/>
                <a:gd name="T9" fmla="*/ 42 h 49"/>
                <a:gd name="T10" fmla="*/ 15 w 40"/>
                <a:gd name="T11" fmla="*/ 40 h 49"/>
                <a:gd name="T12" fmla="*/ 12 w 40"/>
                <a:gd name="T13" fmla="*/ 38 h 49"/>
                <a:gd name="T14" fmla="*/ 12 w 40"/>
                <a:gd name="T15" fmla="*/ 38 h 49"/>
                <a:gd name="T16" fmla="*/ 10 w 40"/>
                <a:gd name="T17" fmla="*/ 31 h 49"/>
                <a:gd name="T18" fmla="*/ 8 w 40"/>
                <a:gd name="T19" fmla="*/ 25 h 49"/>
                <a:gd name="T20" fmla="*/ 8 w 40"/>
                <a:gd name="T21" fmla="*/ 25 h 49"/>
                <a:gd name="T22" fmla="*/ 10 w 40"/>
                <a:gd name="T23" fmla="*/ 16 h 49"/>
                <a:gd name="T24" fmla="*/ 12 w 40"/>
                <a:gd name="T25" fmla="*/ 11 h 49"/>
                <a:gd name="T26" fmla="*/ 12 w 40"/>
                <a:gd name="T27" fmla="*/ 11 h 49"/>
                <a:gd name="T28" fmla="*/ 17 w 40"/>
                <a:gd name="T29" fmla="*/ 7 h 49"/>
                <a:gd name="T30" fmla="*/ 22 w 40"/>
                <a:gd name="T31" fmla="*/ 7 h 49"/>
                <a:gd name="T32" fmla="*/ 22 w 40"/>
                <a:gd name="T33" fmla="*/ 7 h 49"/>
                <a:gd name="T34" fmla="*/ 26 w 40"/>
                <a:gd name="T35" fmla="*/ 7 h 49"/>
                <a:gd name="T36" fmla="*/ 28 w 40"/>
                <a:gd name="T37" fmla="*/ 9 h 49"/>
                <a:gd name="T38" fmla="*/ 28 w 40"/>
                <a:gd name="T39" fmla="*/ 9 h 49"/>
                <a:gd name="T40" fmla="*/ 31 w 40"/>
                <a:gd name="T41" fmla="*/ 12 h 49"/>
                <a:gd name="T42" fmla="*/ 33 w 40"/>
                <a:gd name="T43" fmla="*/ 16 h 49"/>
                <a:gd name="T44" fmla="*/ 40 w 40"/>
                <a:gd name="T45" fmla="*/ 14 h 49"/>
                <a:gd name="T46" fmla="*/ 40 w 40"/>
                <a:gd name="T47" fmla="*/ 14 h 49"/>
                <a:gd name="T48" fmla="*/ 38 w 40"/>
                <a:gd name="T49" fmla="*/ 9 h 49"/>
                <a:gd name="T50" fmla="*/ 33 w 40"/>
                <a:gd name="T51" fmla="*/ 4 h 49"/>
                <a:gd name="T52" fmla="*/ 33 w 40"/>
                <a:gd name="T53" fmla="*/ 4 h 49"/>
                <a:gd name="T54" fmla="*/ 28 w 40"/>
                <a:gd name="T55" fmla="*/ 2 h 49"/>
                <a:gd name="T56" fmla="*/ 21 w 40"/>
                <a:gd name="T57" fmla="*/ 0 h 49"/>
                <a:gd name="T58" fmla="*/ 21 w 40"/>
                <a:gd name="T59" fmla="*/ 0 h 49"/>
                <a:gd name="T60" fmla="*/ 15 w 40"/>
                <a:gd name="T61" fmla="*/ 0 h 49"/>
                <a:gd name="T62" fmla="*/ 10 w 40"/>
                <a:gd name="T63" fmla="*/ 4 h 49"/>
                <a:gd name="T64" fmla="*/ 10 w 40"/>
                <a:gd name="T65" fmla="*/ 4 h 49"/>
                <a:gd name="T66" fmla="*/ 7 w 40"/>
                <a:gd name="T67" fmla="*/ 7 h 49"/>
                <a:gd name="T68" fmla="*/ 3 w 40"/>
                <a:gd name="T69" fmla="*/ 11 h 49"/>
                <a:gd name="T70" fmla="*/ 3 w 40"/>
                <a:gd name="T71" fmla="*/ 11 h 49"/>
                <a:gd name="T72" fmla="*/ 2 w 40"/>
                <a:gd name="T73" fmla="*/ 18 h 49"/>
                <a:gd name="T74" fmla="*/ 0 w 40"/>
                <a:gd name="T75" fmla="*/ 25 h 49"/>
                <a:gd name="T76" fmla="*/ 0 w 40"/>
                <a:gd name="T77" fmla="*/ 25 h 49"/>
                <a:gd name="T78" fmla="*/ 2 w 40"/>
                <a:gd name="T79" fmla="*/ 35 h 49"/>
                <a:gd name="T80" fmla="*/ 7 w 40"/>
                <a:gd name="T81" fmla="*/ 42 h 49"/>
                <a:gd name="T82" fmla="*/ 7 w 40"/>
                <a:gd name="T83" fmla="*/ 42 h 49"/>
                <a:gd name="T84" fmla="*/ 14 w 40"/>
                <a:gd name="T85" fmla="*/ 47 h 49"/>
                <a:gd name="T86" fmla="*/ 21 w 40"/>
                <a:gd name="T87" fmla="*/ 49 h 49"/>
                <a:gd name="T88" fmla="*/ 21 w 40"/>
                <a:gd name="T89" fmla="*/ 49 h 49"/>
                <a:gd name="T90" fmla="*/ 28 w 40"/>
                <a:gd name="T91" fmla="*/ 47 h 49"/>
                <a:gd name="T92" fmla="*/ 34 w 40"/>
                <a:gd name="T93" fmla="*/ 44 h 49"/>
                <a:gd name="T94" fmla="*/ 34 w 40"/>
                <a:gd name="T95" fmla="*/ 44 h 49"/>
                <a:gd name="T96" fmla="*/ 38 w 40"/>
                <a:gd name="T97" fmla="*/ 38 h 49"/>
                <a:gd name="T98" fmla="*/ 40 w 40"/>
                <a:gd name="T99" fmla="*/ 31 h 49"/>
                <a:gd name="T100" fmla="*/ 33 w 40"/>
                <a:gd name="T101" fmla="*/ 30 h 49"/>
                <a:gd name="T102" fmla="*/ 33 w 40"/>
                <a:gd name="T103" fmla="*/ 30 h 49"/>
                <a:gd name="T104" fmla="*/ 31 w 40"/>
                <a:gd name="T105" fmla="*/ 35 h 49"/>
                <a:gd name="T106" fmla="*/ 29 w 40"/>
                <a:gd name="T107" fmla="*/ 38 h 49"/>
                <a:gd name="T108" fmla="*/ 29 w 40"/>
                <a:gd name="T109" fmla="*/ 3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9">
                  <a:moveTo>
                    <a:pt x="29" y="38"/>
                  </a:moveTo>
                  <a:lnTo>
                    <a:pt x="29" y="38"/>
                  </a:lnTo>
                  <a:lnTo>
                    <a:pt x="26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5" y="40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1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10" y="16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7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1" y="12"/>
                  </a:lnTo>
                  <a:lnTo>
                    <a:pt x="33" y="16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8" y="9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28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7" y="7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2" y="18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35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4" y="47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8" y="47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8" y="38"/>
                  </a:lnTo>
                  <a:lnTo>
                    <a:pt x="40" y="31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8D017ABB-BF57-4954-ADDA-C53C0BAF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146" y="4538112"/>
              <a:ext cx="69606" cy="113567"/>
            </a:xfrm>
            <a:custGeom>
              <a:avLst/>
              <a:gdLst>
                <a:gd name="T0" fmla="*/ 8 w 38"/>
                <a:gd name="T1" fmla="*/ 62 h 62"/>
                <a:gd name="T2" fmla="*/ 8 w 38"/>
                <a:gd name="T3" fmla="*/ 38 h 62"/>
                <a:gd name="T4" fmla="*/ 8 w 38"/>
                <a:gd name="T5" fmla="*/ 38 h 62"/>
                <a:gd name="T6" fmla="*/ 8 w 38"/>
                <a:gd name="T7" fmla="*/ 29 h 62"/>
                <a:gd name="T8" fmla="*/ 8 w 38"/>
                <a:gd name="T9" fmla="*/ 29 h 62"/>
                <a:gd name="T10" fmla="*/ 10 w 38"/>
                <a:gd name="T11" fmla="*/ 26 h 62"/>
                <a:gd name="T12" fmla="*/ 13 w 38"/>
                <a:gd name="T13" fmla="*/ 24 h 62"/>
                <a:gd name="T14" fmla="*/ 13 w 38"/>
                <a:gd name="T15" fmla="*/ 24 h 62"/>
                <a:gd name="T16" fmla="*/ 20 w 38"/>
                <a:gd name="T17" fmla="*/ 22 h 62"/>
                <a:gd name="T18" fmla="*/ 20 w 38"/>
                <a:gd name="T19" fmla="*/ 22 h 62"/>
                <a:gd name="T20" fmla="*/ 24 w 38"/>
                <a:gd name="T21" fmla="*/ 22 h 62"/>
                <a:gd name="T22" fmla="*/ 27 w 38"/>
                <a:gd name="T23" fmla="*/ 24 h 62"/>
                <a:gd name="T24" fmla="*/ 27 w 38"/>
                <a:gd name="T25" fmla="*/ 24 h 62"/>
                <a:gd name="T26" fmla="*/ 29 w 38"/>
                <a:gd name="T27" fmla="*/ 27 h 62"/>
                <a:gd name="T28" fmla="*/ 29 w 38"/>
                <a:gd name="T29" fmla="*/ 33 h 62"/>
                <a:gd name="T30" fmla="*/ 29 w 38"/>
                <a:gd name="T31" fmla="*/ 62 h 62"/>
                <a:gd name="T32" fmla="*/ 38 w 38"/>
                <a:gd name="T33" fmla="*/ 62 h 62"/>
                <a:gd name="T34" fmla="*/ 38 w 38"/>
                <a:gd name="T35" fmla="*/ 33 h 62"/>
                <a:gd name="T36" fmla="*/ 38 w 38"/>
                <a:gd name="T37" fmla="*/ 33 h 62"/>
                <a:gd name="T38" fmla="*/ 36 w 38"/>
                <a:gd name="T39" fmla="*/ 27 h 62"/>
                <a:gd name="T40" fmla="*/ 36 w 38"/>
                <a:gd name="T41" fmla="*/ 22 h 62"/>
                <a:gd name="T42" fmla="*/ 36 w 38"/>
                <a:gd name="T43" fmla="*/ 22 h 62"/>
                <a:gd name="T44" fmla="*/ 32 w 38"/>
                <a:gd name="T45" fmla="*/ 21 h 62"/>
                <a:gd name="T46" fmla="*/ 31 w 38"/>
                <a:gd name="T47" fmla="*/ 17 h 62"/>
                <a:gd name="T48" fmla="*/ 31 w 38"/>
                <a:gd name="T49" fmla="*/ 17 h 62"/>
                <a:gd name="T50" fmla="*/ 26 w 38"/>
                <a:gd name="T51" fmla="*/ 15 h 62"/>
                <a:gd name="T52" fmla="*/ 20 w 38"/>
                <a:gd name="T53" fmla="*/ 15 h 62"/>
                <a:gd name="T54" fmla="*/ 20 w 38"/>
                <a:gd name="T55" fmla="*/ 15 h 62"/>
                <a:gd name="T56" fmla="*/ 13 w 38"/>
                <a:gd name="T57" fmla="*/ 17 h 62"/>
                <a:gd name="T58" fmla="*/ 8 w 38"/>
                <a:gd name="T59" fmla="*/ 22 h 62"/>
                <a:gd name="T60" fmla="*/ 8 w 38"/>
                <a:gd name="T61" fmla="*/ 0 h 62"/>
                <a:gd name="T62" fmla="*/ 0 w 38"/>
                <a:gd name="T63" fmla="*/ 0 h 62"/>
                <a:gd name="T64" fmla="*/ 0 w 38"/>
                <a:gd name="T65" fmla="*/ 62 h 62"/>
                <a:gd name="T66" fmla="*/ 8 w 38"/>
                <a:gd name="T67" fmla="*/ 62 h 62"/>
                <a:gd name="T68" fmla="*/ 8 w 38"/>
                <a:gd name="T6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62">
                  <a:moveTo>
                    <a:pt x="8" y="62"/>
                  </a:moveTo>
                  <a:lnTo>
                    <a:pt x="8" y="38"/>
                  </a:lnTo>
                  <a:lnTo>
                    <a:pt x="8" y="38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10" y="26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4" y="22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9" y="27"/>
                  </a:lnTo>
                  <a:lnTo>
                    <a:pt x="29" y="33"/>
                  </a:lnTo>
                  <a:lnTo>
                    <a:pt x="29" y="62"/>
                  </a:lnTo>
                  <a:lnTo>
                    <a:pt x="38" y="62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36" y="27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2" y="21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26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3" y="17"/>
                  </a:lnTo>
                  <a:lnTo>
                    <a:pt x="8" y="2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8" y="62"/>
                  </a:lnTo>
                  <a:lnTo>
                    <a:pt x="8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B21A1740-503E-4115-9A07-5F9DB1E7F4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405" y="4565588"/>
              <a:ext cx="76933" cy="89755"/>
            </a:xfrm>
            <a:custGeom>
              <a:avLst/>
              <a:gdLst>
                <a:gd name="T0" fmla="*/ 30 w 42"/>
                <a:gd name="T1" fmla="*/ 40 h 49"/>
                <a:gd name="T2" fmla="*/ 30 w 42"/>
                <a:gd name="T3" fmla="*/ 40 h 49"/>
                <a:gd name="T4" fmla="*/ 26 w 42"/>
                <a:gd name="T5" fmla="*/ 42 h 49"/>
                <a:gd name="T6" fmla="*/ 21 w 42"/>
                <a:gd name="T7" fmla="*/ 42 h 49"/>
                <a:gd name="T8" fmla="*/ 21 w 42"/>
                <a:gd name="T9" fmla="*/ 42 h 49"/>
                <a:gd name="T10" fmla="*/ 16 w 42"/>
                <a:gd name="T11" fmla="*/ 40 h 49"/>
                <a:gd name="T12" fmla="*/ 12 w 42"/>
                <a:gd name="T13" fmla="*/ 38 h 49"/>
                <a:gd name="T14" fmla="*/ 12 w 42"/>
                <a:gd name="T15" fmla="*/ 38 h 49"/>
                <a:gd name="T16" fmla="*/ 9 w 42"/>
                <a:gd name="T17" fmla="*/ 33 h 49"/>
                <a:gd name="T18" fmla="*/ 7 w 42"/>
                <a:gd name="T19" fmla="*/ 26 h 49"/>
                <a:gd name="T20" fmla="*/ 42 w 42"/>
                <a:gd name="T21" fmla="*/ 26 h 49"/>
                <a:gd name="T22" fmla="*/ 42 w 42"/>
                <a:gd name="T23" fmla="*/ 26 h 49"/>
                <a:gd name="T24" fmla="*/ 42 w 42"/>
                <a:gd name="T25" fmla="*/ 25 h 49"/>
                <a:gd name="T26" fmla="*/ 42 w 42"/>
                <a:gd name="T27" fmla="*/ 25 h 49"/>
                <a:gd name="T28" fmla="*/ 40 w 42"/>
                <a:gd name="T29" fmla="*/ 14 h 49"/>
                <a:gd name="T30" fmla="*/ 37 w 42"/>
                <a:gd name="T31" fmla="*/ 7 h 49"/>
                <a:gd name="T32" fmla="*/ 37 w 42"/>
                <a:gd name="T33" fmla="*/ 7 h 49"/>
                <a:gd name="T34" fmla="*/ 30 w 42"/>
                <a:gd name="T35" fmla="*/ 2 h 49"/>
                <a:gd name="T36" fmla="*/ 21 w 42"/>
                <a:gd name="T37" fmla="*/ 0 h 49"/>
                <a:gd name="T38" fmla="*/ 21 w 42"/>
                <a:gd name="T39" fmla="*/ 0 h 49"/>
                <a:gd name="T40" fmla="*/ 12 w 42"/>
                <a:gd name="T41" fmla="*/ 2 h 49"/>
                <a:gd name="T42" fmla="*/ 6 w 42"/>
                <a:gd name="T43" fmla="*/ 7 h 49"/>
                <a:gd name="T44" fmla="*/ 6 w 42"/>
                <a:gd name="T45" fmla="*/ 7 h 49"/>
                <a:gd name="T46" fmla="*/ 2 w 42"/>
                <a:gd name="T47" fmla="*/ 14 h 49"/>
                <a:gd name="T48" fmla="*/ 0 w 42"/>
                <a:gd name="T49" fmla="*/ 25 h 49"/>
                <a:gd name="T50" fmla="*/ 0 w 42"/>
                <a:gd name="T51" fmla="*/ 25 h 49"/>
                <a:gd name="T52" fmla="*/ 2 w 42"/>
                <a:gd name="T53" fmla="*/ 35 h 49"/>
                <a:gd name="T54" fmla="*/ 6 w 42"/>
                <a:gd name="T55" fmla="*/ 42 h 49"/>
                <a:gd name="T56" fmla="*/ 6 w 42"/>
                <a:gd name="T57" fmla="*/ 42 h 49"/>
                <a:gd name="T58" fmla="*/ 12 w 42"/>
                <a:gd name="T59" fmla="*/ 47 h 49"/>
                <a:gd name="T60" fmla="*/ 21 w 42"/>
                <a:gd name="T61" fmla="*/ 49 h 49"/>
                <a:gd name="T62" fmla="*/ 21 w 42"/>
                <a:gd name="T63" fmla="*/ 49 h 49"/>
                <a:gd name="T64" fmla="*/ 28 w 42"/>
                <a:gd name="T65" fmla="*/ 47 h 49"/>
                <a:gd name="T66" fmla="*/ 35 w 42"/>
                <a:gd name="T67" fmla="*/ 44 h 49"/>
                <a:gd name="T68" fmla="*/ 35 w 42"/>
                <a:gd name="T69" fmla="*/ 44 h 49"/>
                <a:gd name="T70" fmla="*/ 38 w 42"/>
                <a:gd name="T71" fmla="*/ 40 h 49"/>
                <a:gd name="T72" fmla="*/ 42 w 42"/>
                <a:gd name="T73" fmla="*/ 33 h 49"/>
                <a:gd name="T74" fmla="*/ 33 w 42"/>
                <a:gd name="T75" fmla="*/ 33 h 49"/>
                <a:gd name="T76" fmla="*/ 33 w 42"/>
                <a:gd name="T77" fmla="*/ 33 h 49"/>
                <a:gd name="T78" fmla="*/ 31 w 42"/>
                <a:gd name="T79" fmla="*/ 37 h 49"/>
                <a:gd name="T80" fmla="*/ 30 w 42"/>
                <a:gd name="T81" fmla="*/ 40 h 49"/>
                <a:gd name="T82" fmla="*/ 30 w 42"/>
                <a:gd name="T83" fmla="*/ 40 h 49"/>
                <a:gd name="T84" fmla="*/ 12 w 42"/>
                <a:gd name="T85" fmla="*/ 11 h 49"/>
                <a:gd name="T86" fmla="*/ 12 w 42"/>
                <a:gd name="T87" fmla="*/ 11 h 49"/>
                <a:gd name="T88" fmla="*/ 16 w 42"/>
                <a:gd name="T89" fmla="*/ 7 h 49"/>
                <a:gd name="T90" fmla="*/ 21 w 42"/>
                <a:gd name="T91" fmla="*/ 7 h 49"/>
                <a:gd name="T92" fmla="*/ 21 w 42"/>
                <a:gd name="T93" fmla="*/ 7 h 49"/>
                <a:gd name="T94" fmla="*/ 26 w 42"/>
                <a:gd name="T95" fmla="*/ 7 h 49"/>
                <a:gd name="T96" fmla="*/ 31 w 42"/>
                <a:gd name="T97" fmla="*/ 11 h 49"/>
                <a:gd name="T98" fmla="*/ 31 w 42"/>
                <a:gd name="T99" fmla="*/ 11 h 49"/>
                <a:gd name="T100" fmla="*/ 33 w 42"/>
                <a:gd name="T101" fmla="*/ 14 h 49"/>
                <a:gd name="T102" fmla="*/ 33 w 42"/>
                <a:gd name="T103" fmla="*/ 19 h 49"/>
                <a:gd name="T104" fmla="*/ 9 w 42"/>
                <a:gd name="T105" fmla="*/ 19 h 49"/>
                <a:gd name="T106" fmla="*/ 9 w 42"/>
                <a:gd name="T107" fmla="*/ 19 h 49"/>
                <a:gd name="T108" fmla="*/ 9 w 42"/>
                <a:gd name="T109" fmla="*/ 14 h 49"/>
                <a:gd name="T110" fmla="*/ 12 w 42"/>
                <a:gd name="T111" fmla="*/ 11 h 49"/>
                <a:gd name="T112" fmla="*/ 12 w 42"/>
                <a:gd name="T113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" h="49">
                  <a:moveTo>
                    <a:pt x="30" y="40"/>
                  </a:moveTo>
                  <a:lnTo>
                    <a:pt x="30" y="40"/>
                  </a:lnTo>
                  <a:lnTo>
                    <a:pt x="26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0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9" y="33"/>
                  </a:lnTo>
                  <a:lnTo>
                    <a:pt x="7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5"/>
                  </a:lnTo>
                  <a:lnTo>
                    <a:pt x="42" y="25"/>
                  </a:lnTo>
                  <a:lnTo>
                    <a:pt x="40" y="14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0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6" y="7"/>
                  </a:lnTo>
                  <a:lnTo>
                    <a:pt x="6" y="7"/>
                  </a:lnTo>
                  <a:lnTo>
                    <a:pt x="2" y="1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35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47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8" y="47"/>
                  </a:lnTo>
                  <a:lnTo>
                    <a:pt x="35" y="44"/>
                  </a:lnTo>
                  <a:lnTo>
                    <a:pt x="35" y="44"/>
                  </a:lnTo>
                  <a:lnTo>
                    <a:pt x="38" y="40"/>
                  </a:lnTo>
                  <a:lnTo>
                    <a:pt x="42" y="33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1" y="37"/>
                  </a:lnTo>
                  <a:lnTo>
                    <a:pt x="30" y="40"/>
                  </a:lnTo>
                  <a:lnTo>
                    <a:pt x="30" y="40"/>
                  </a:lnTo>
                  <a:close/>
                  <a:moveTo>
                    <a:pt x="12" y="11"/>
                  </a:moveTo>
                  <a:lnTo>
                    <a:pt x="12" y="11"/>
                  </a:lnTo>
                  <a:lnTo>
                    <a:pt x="16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6" y="7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3" y="14"/>
                  </a:lnTo>
                  <a:lnTo>
                    <a:pt x="33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4"/>
                  </a:lnTo>
                  <a:lnTo>
                    <a:pt x="12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6E69FA15-4CAB-4F62-B4D6-1A25F9AE0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4" y="4386078"/>
              <a:ext cx="108073" cy="122727"/>
            </a:xfrm>
            <a:custGeom>
              <a:avLst/>
              <a:gdLst>
                <a:gd name="T0" fmla="*/ 59 w 59"/>
                <a:gd name="T1" fmla="*/ 32 h 67"/>
                <a:gd name="T2" fmla="*/ 57 w 59"/>
                <a:gd name="T3" fmla="*/ 0 h 67"/>
                <a:gd name="T4" fmla="*/ 0 w 59"/>
                <a:gd name="T5" fmla="*/ 34 h 67"/>
                <a:gd name="T6" fmla="*/ 59 w 59"/>
                <a:gd name="T7" fmla="*/ 67 h 67"/>
                <a:gd name="T8" fmla="*/ 59 w 59"/>
                <a:gd name="T9" fmla="*/ 67 h 67"/>
                <a:gd name="T10" fmla="*/ 59 w 59"/>
                <a:gd name="T11" fmla="*/ 3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67">
                  <a:moveTo>
                    <a:pt x="59" y="32"/>
                  </a:moveTo>
                  <a:lnTo>
                    <a:pt x="57" y="0"/>
                  </a:lnTo>
                  <a:lnTo>
                    <a:pt x="0" y="34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9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BA4CAEAA-402A-4531-96F7-A46DCBC2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569" y="4387177"/>
              <a:ext cx="108073" cy="120894"/>
            </a:xfrm>
            <a:custGeom>
              <a:avLst/>
              <a:gdLst>
                <a:gd name="T0" fmla="*/ 0 w 59"/>
                <a:gd name="T1" fmla="*/ 33 h 66"/>
                <a:gd name="T2" fmla="*/ 1 w 59"/>
                <a:gd name="T3" fmla="*/ 66 h 66"/>
                <a:gd name="T4" fmla="*/ 59 w 59"/>
                <a:gd name="T5" fmla="*/ 33 h 66"/>
                <a:gd name="T6" fmla="*/ 0 w 59"/>
                <a:gd name="T7" fmla="*/ 0 h 66"/>
                <a:gd name="T8" fmla="*/ 0 w 59"/>
                <a:gd name="T9" fmla="*/ 0 h 66"/>
                <a:gd name="T10" fmla="*/ 0 w 59"/>
                <a:gd name="T11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66">
                  <a:moveTo>
                    <a:pt x="0" y="33"/>
                  </a:moveTo>
                  <a:lnTo>
                    <a:pt x="1" y="66"/>
                  </a:lnTo>
                  <a:lnTo>
                    <a:pt x="59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Line 83">
              <a:extLst>
                <a:ext uri="{FF2B5EF4-FFF2-40B4-BE49-F238E27FC236}">
                  <a16:creationId xmlns:a16="http://schemas.microsoft.com/office/drawing/2014/main" id="{78B94A39-71EC-48D3-BFDA-3E4BA324A6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6386" y="4448355"/>
              <a:ext cx="183173" cy="1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1E64B6B5-4B22-453D-B15E-C7EF6EC31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632" y="3569127"/>
              <a:ext cx="888390" cy="1758462"/>
            </a:xfrm>
            <a:custGeom>
              <a:avLst/>
              <a:gdLst>
                <a:gd name="T0" fmla="*/ 0 w 485"/>
                <a:gd name="T1" fmla="*/ 0 h 960"/>
                <a:gd name="T2" fmla="*/ 485 w 485"/>
                <a:gd name="T3" fmla="*/ 0 h 960"/>
                <a:gd name="T4" fmla="*/ 485 w 485"/>
                <a:gd name="T5" fmla="*/ 960 h 960"/>
                <a:gd name="T6" fmla="*/ 0 w 485"/>
                <a:gd name="T7" fmla="*/ 960 h 960"/>
                <a:gd name="T8" fmla="*/ 0 w 485"/>
                <a:gd name="T9" fmla="*/ 0 h 960"/>
                <a:gd name="T10" fmla="*/ 0 w 485"/>
                <a:gd name="T1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" h="960">
                  <a:moveTo>
                    <a:pt x="0" y="0"/>
                  </a:moveTo>
                  <a:lnTo>
                    <a:pt x="485" y="0"/>
                  </a:lnTo>
                  <a:lnTo>
                    <a:pt x="485" y="960"/>
                  </a:lnTo>
                  <a:lnTo>
                    <a:pt x="0" y="9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3A3E5CAB-D248-4023-A25C-D95101B4B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6651" y="4204737"/>
              <a:ext cx="73269" cy="113567"/>
            </a:xfrm>
            <a:custGeom>
              <a:avLst/>
              <a:gdLst>
                <a:gd name="T0" fmla="*/ 40 w 40"/>
                <a:gd name="T1" fmla="*/ 62 h 62"/>
                <a:gd name="T2" fmla="*/ 40 w 40"/>
                <a:gd name="T3" fmla="*/ 55 h 62"/>
                <a:gd name="T4" fmla="*/ 9 w 40"/>
                <a:gd name="T5" fmla="*/ 55 h 62"/>
                <a:gd name="T6" fmla="*/ 9 w 40"/>
                <a:gd name="T7" fmla="*/ 0 h 62"/>
                <a:gd name="T8" fmla="*/ 0 w 40"/>
                <a:gd name="T9" fmla="*/ 0 h 62"/>
                <a:gd name="T10" fmla="*/ 0 w 40"/>
                <a:gd name="T11" fmla="*/ 62 h 62"/>
                <a:gd name="T12" fmla="*/ 40 w 40"/>
                <a:gd name="T13" fmla="*/ 62 h 62"/>
                <a:gd name="T14" fmla="*/ 40 w 40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2">
                  <a:moveTo>
                    <a:pt x="40" y="62"/>
                  </a:moveTo>
                  <a:lnTo>
                    <a:pt x="40" y="55"/>
                  </a:lnTo>
                  <a:lnTo>
                    <a:pt x="9" y="55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40" y="62"/>
                  </a:lnTo>
                  <a:lnTo>
                    <a:pt x="4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CED9FCD0-0CAE-49C8-937E-1D2DE60D0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742" y="4204737"/>
              <a:ext cx="75102" cy="117231"/>
            </a:xfrm>
            <a:custGeom>
              <a:avLst/>
              <a:gdLst>
                <a:gd name="T0" fmla="*/ 5 w 41"/>
                <a:gd name="T1" fmla="*/ 59 h 64"/>
                <a:gd name="T2" fmla="*/ 19 w 41"/>
                <a:gd name="T3" fmla="*/ 64 h 64"/>
                <a:gd name="T4" fmla="*/ 27 w 41"/>
                <a:gd name="T5" fmla="*/ 62 h 64"/>
                <a:gd name="T6" fmla="*/ 34 w 41"/>
                <a:gd name="T7" fmla="*/ 59 h 64"/>
                <a:gd name="T8" fmla="*/ 41 w 41"/>
                <a:gd name="T9" fmla="*/ 45 h 64"/>
                <a:gd name="T10" fmla="*/ 40 w 41"/>
                <a:gd name="T11" fmla="*/ 38 h 64"/>
                <a:gd name="T12" fmla="*/ 38 w 41"/>
                <a:gd name="T13" fmla="*/ 34 h 64"/>
                <a:gd name="T14" fmla="*/ 29 w 41"/>
                <a:gd name="T15" fmla="*/ 29 h 64"/>
                <a:gd name="T16" fmla="*/ 33 w 41"/>
                <a:gd name="T17" fmla="*/ 26 h 64"/>
                <a:gd name="T18" fmla="*/ 34 w 41"/>
                <a:gd name="T19" fmla="*/ 24 h 64"/>
                <a:gd name="T20" fmla="*/ 38 w 41"/>
                <a:gd name="T21" fmla="*/ 15 h 64"/>
                <a:gd name="T22" fmla="*/ 36 w 41"/>
                <a:gd name="T23" fmla="*/ 12 h 64"/>
                <a:gd name="T24" fmla="*/ 34 w 41"/>
                <a:gd name="T25" fmla="*/ 8 h 64"/>
                <a:gd name="T26" fmla="*/ 29 w 41"/>
                <a:gd name="T27" fmla="*/ 1 h 64"/>
                <a:gd name="T28" fmla="*/ 24 w 41"/>
                <a:gd name="T29" fmla="*/ 0 h 64"/>
                <a:gd name="T30" fmla="*/ 19 w 41"/>
                <a:gd name="T31" fmla="*/ 0 h 64"/>
                <a:gd name="T32" fmla="*/ 7 w 41"/>
                <a:gd name="T33" fmla="*/ 3 h 64"/>
                <a:gd name="T34" fmla="*/ 3 w 41"/>
                <a:gd name="T35" fmla="*/ 8 h 64"/>
                <a:gd name="T36" fmla="*/ 8 w 41"/>
                <a:gd name="T37" fmla="*/ 17 h 64"/>
                <a:gd name="T38" fmla="*/ 8 w 41"/>
                <a:gd name="T39" fmla="*/ 12 h 64"/>
                <a:gd name="T40" fmla="*/ 12 w 41"/>
                <a:gd name="T41" fmla="*/ 8 h 64"/>
                <a:gd name="T42" fmla="*/ 19 w 41"/>
                <a:gd name="T43" fmla="*/ 5 h 64"/>
                <a:gd name="T44" fmla="*/ 24 w 41"/>
                <a:gd name="T45" fmla="*/ 7 h 64"/>
                <a:gd name="T46" fmla="*/ 27 w 41"/>
                <a:gd name="T47" fmla="*/ 8 h 64"/>
                <a:gd name="T48" fmla="*/ 29 w 41"/>
                <a:gd name="T49" fmla="*/ 15 h 64"/>
                <a:gd name="T50" fmla="*/ 29 w 41"/>
                <a:gd name="T51" fmla="*/ 21 h 64"/>
                <a:gd name="T52" fmla="*/ 26 w 41"/>
                <a:gd name="T53" fmla="*/ 24 h 64"/>
                <a:gd name="T54" fmla="*/ 17 w 41"/>
                <a:gd name="T55" fmla="*/ 26 h 64"/>
                <a:gd name="T56" fmla="*/ 15 w 41"/>
                <a:gd name="T57" fmla="*/ 26 h 64"/>
                <a:gd name="T58" fmla="*/ 15 w 41"/>
                <a:gd name="T59" fmla="*/ 33 h 64"/>
                <a:gd name="T60" fmla="*/ 21 w 41"/>
                <a:gd name="T61" fmla="*/ 33 h 64"/>
                <a:gd name="T62" fmla="*/ 29 w 41"/>
                <a:gd name="T63" fmla="*/ 36 h 64"/>
                <a:gd name="T64" fmla="*/ 31 w 41"/>
                <a:gd name="T65" fmla="*/ 40 h 64"/>
                <a:gd name="T66" fmla="*/ 33 w 41"/>
                <a:gd name="T67" fmla="*/ 45 h 64"/>
                <a:gd name="T68" fmla="*/ 29 w 41"/>
                <a:gd name="T69" fmla="*/ 53 h 64"/>
                <a:gd name="T70" fmla="*/ 24 w 41"/>
                <a:gd name="T71" fmla="*/ 57 h 64"/>
                <a:gd name="T72" fmla="*/ 19 w 41"/>
                <a:gd name="T73" fmla="*/ 57 h 64"/>
                <a:gd name="T74" fmla="*/ 12 w 41"/>
                <a:gd name="T75" fmla="*/ 55 h 64"/>
                <a:gd name="T76" fmla="*/ 8 w 41"/>
                <a:gd name="T77" fmla="*/ 50 h 64"/>
                <a:gd name="T78" fmla="*/ 0 w 41"/>
                <a:gd name="T79" fmla="*/ 47 h 64"/>
                <a:gd name="T80" fmla="*/ 2 w 41"/>
                <a:gd name="T81" fmla="*/ 53 h 64"/>
                <a:gd name="T82" fmla="*/ 5 w 41"/>
                <a:gd name="T8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" h="64">
                  <a:moveTo>
                    <a:pt x="5" y="59"/>
                  </a:moveTo>
                  <a:lnTo>
                    <a:pt x="5" y="59"/>
                  </a:lnTo>
                  <a:lnTo>
                    <a:pt x="12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7" y="62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40" y="52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4" y="31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33" y="26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6" y="21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6" y="12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3" y="5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8"/>
                  </a:lnTo>
                  <a:lnTo>
                    <a:pt x="0" y="15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8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5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4" y="7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9" y="12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21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1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6" y="33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31" y="40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1" y="50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4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5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8" y="50"/>
                  </a:lnTo>
                  <a:lnTo>
                    <a:pt x="7" y="4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5" y="59"/>
                  </a:lnTo>
                  <a:lnTo>
                    <a:pt x="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71275733-1952-4B12-864A-A112AB21A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598" y="4594896"/>
              <a:ext cx="100746" cy="117231"/>
            </a:xfrm>
            <a:custGeom>
              <a:avLst/>
              <a:gdLst>
                <a:gd name="T0" fmla="*/ 40 w 55"/>
                <a:gd name="T1" fmla="*/ 54 h 64"/>
                <a:gd name="T2" fmla="*/ 40 w 55"/>
                <a:gd name="T3" fmla="*/ 54 h 64"/>
                <a:gd name="T4" fmla="*/ 35 w 55"/>
                <a:gd name="T5" fmla="*/ 57 h 64"/>
                <a:gd name="T6" fmla="*/ 28 w 55"/>
                <a:gd name="T7" fmla="*/ 57 h 64"/>
                <a:gd name="T8" fmla="*/ 28 w 55"/>
                <a:gd name="T9" fmla="*/ 57 h 64"/>
                <a:gd name="T10" fmla="*/ 23 w 55"/>
                <a:gd name="T11" fmla="*/ 57 h 64"/>
                <a:gd name="T12" fmla="*/ 17 w 55"/>
                <a:gd name="T13" fmla="*/ 54 h 64"/>
                <a:gd name="T14" fmla="*/ 17 w 55"/>
                <a:gd name="T15" fmla="*/ 54 h 64"/>
                <a:gd name="T16" fmla="*/ 14 w 55"/>
                <a:gd name="T17" fmla="*/ 50 h 64"/>
                <a:gd name="T18" fmla="*/ 10 w 55"/>
                <a:gd name="T19" fmla="*/ 45 h 64"/>
                <a:gd name="T20" fmla="*/ 10 w 55"/>
                <a:gd name="T21" fmla="*/ 45 h 64"/>
                <a:gd name="T22" fmla="*/ 9 w 55"/>
                <a:gd name="T23" fmla="*/ 40 h 64"/>
                <a:gd name="T24" fmla="*/ 9 w 55"/>
                <a:gd name="T25" fmla="*/ 31 h 64"/>
                <a:gd name="T26" fmla="*/ 9 w 55"/>
                <a:gd name="T27" fmla="*/ 31 h 64"/>
                <a:gd name="T28" fmla="*/ 10 w 55"/>
                <a:gd name="T29" fmla="*/ 19 h 64"/>
                <a:gd name="T30" fmla="*/ 10 w 55"/>
                <a:gd name="T31" fmla="*/ 19 h 64"/>
                <a:gd name="T32" fmla="*/ 12 w 55"/>
                <a:gd name="T33" fmla="*/ 14 h 64"/>
                <a:gd name="T34" fmla="*/ 17 w 55"/>
                <a:gd name="T35" fmla="*/ 10 h 64"/>
                <a:gd name="T36" fmla="*/ 17 w 55"/>
                <a:gd name="T37" fmla="*/ 10 h 64"/>
                <a:gd name="T38" fmla="*/ 23 w 55"/>
                <a:gd name="T39" fmla="*/ 7 h 64"/>
                <a:gd name="T40" fmla="*/ 30 w 55"/>
                <a:gd name="T41" fmla="*/ 7 h 64"/>
                <a:gd name="T42" fmla="*/ 30 w 55"/>
                <a:gd name="T43" fmla="*/ 7 h 64"/>
                <a:gd name="T44" fmla="*/ 35 w 55"/>
                <a:gd name="T45" fmla="*/ 7 h 64"/>
                <a:gd name="T46" fmla="*/ 40 w 55"/>
                <a:gd name="T47" fmla="*/ 10 h 64"/>
                <a:gd name="T48" fmla="*/ 40 w 55"/>
                <a:gd name="T49" fmla="*/ 10 h 64"/>
                <a:gd name="T50" fmla="*/ 43 w 55"/>
                <a:gd name="T51" fmla="*/ 14 h 64"/>
                <a:gd name="T52" fmla="*/ 45 w 55"/>
                <a:gd name="T53" fmla="*/ 19 h 64"/>
                <a:gd name="T54" fmla="*/ 54 w 55"/>
                <a:gd name="T55" fmla="*/ 17 h 64"/>
                <a:gd name="T56" fmla="*/ 54 w 55"/>
                <a:gd name="T57" fmla="*/ 17 h 64"/>
                <a:gd name="T58" fmla="*/ 50 w 55"/>
                <a:gd name="T59" fmla="*/ 10 h 64"/>
                <a:gd name="T60" fmla="*/ 45 w 55"/>
                <a:gd name="T61" fmla="*/ 3 h 64"/>
                <a:gd name="T62" fmla="*/ 45 w 55"/>
                <a:gd name="T63" fmla="*/ 3 h 64"/>
                <a:gd name="T64" fmla="*/ 38 w 55"/>
                <a:gd name="T65" fmla="*/ 0 h 64"/>
                <a:gd name="T66" fmla="*/ 30 w 55"/>
                <a:gd name="T67" fmla="*/ 0 h 64"/>
                <a:gd name="T68" fmla="*/ 30 w 55"/>
                <a:gd name="T69" fmla="*/ 0 h 64"/>
                <a:gd name="T70" fmla="*/ 21 w 55"/>
                <a:gd name="T71" fmla="*/ 0 h 64"/>
                <a:gd name="T72" fmla="*/ 14 w 55"/>
                <a:gd name="T73" fmla="*/ 3 h 64"/>
                <a:gd name="T74" fmla="*/ 14 w 55"/>
                <a:gd name="T75" fmla="*/ 3 h 64"/>
                <a:gd name="T76" fmla="*/ 7 w 55"/>
                <a:gd name="T77" fmla="*/ 9 h 64"/>
                <a:gd name="T78" fmla="*/ 4 w 55"/>
                <a:gd name="T79" fmla="*/ 14 h 64"/>
                <a:gd name="T80" fmla="*/ 4 w 55"/>
                <a:gd name="T81" fmla="*/ 14 h 64"/>
                <a:gd name="T82" fmla="*/ 0 w 55"/>
                <a:gd name="T83" fmla="*/ 22 h 64"/>
                <a:gd name="T84" fmla="*/ 0 w 55"/>
                <a:gd name="T85" fmla="*/ 31 h 64"/>
                <a:gd name="T86" fmla="*/ 0 w 55"/>
                <a:gd name="T87" fmla="*/ 31 h 64"/>
                <a:gd name="T88" fmla="*/ 0 w 55"/>
                <a:gd name="T89" fmla="*/ 40 h 64"/>
                <a:gd name="T90" fmla="*/ 4 w 55"/>
                <a:gd name="T91" fmla="*/ 48 h 64"/>
                <a:gd name="T92" fmla="*/ 4 w 55"/>
                <a:gd name="T93" fmla="*/ 48 h 64"/>
                <a:gd name="T94" fmla="*/ 7 w 55"/>
                <a:gd name="T95" fmla="*/ 55 h 64"/>
                <a:gd name="T96" fmla="*/ 12 w 55"/>
                <a:gd name="T97" fmla="*/ 61 h 64"/>
                <a:gd name="T98" fmla="*/ 12 w 55"/>
                <a:gd name="T99" fmla="*/ 61 h 64"/>
                <a:gd name="T100" fmla="*/ 19 w 55"/>
                <a:gd name="T101" fmla="*/ 64 h 64"/>
                <a:gd name="T102" fmla="*/ 30 w 55"/>
                <a:gd name="T103" fmla="*/ 64 h 64"/>
                <a:gd name="T104" fmla="*/ 30 w 55"/>
                <a:gd name="T105" fmla="*/ 64 h 64"/>
                <a:gd name="T106" fmla="*/ 38 w 55"/>
                <a:gd name="T107" fmla="*/ 64 h 64"/>
                <a:gd name="T108" fmla="*/ 45 w 55"/>
                <a:gd name="T109" fmla="*/ 59 h 64"/>
                <a:gd name="T110" fmla="*/ 45 w 55"/>
                <a:gd name="T111" fmla="*/ 59 h 64"/>
                <a:gd name="T112" fmla="*/ 52 w 55"/>
                <a:gd name="T113" fmla="*/ 52 h 64"/>
                <a:gd name="T114" fmla="*/ 55 w 55"/>
                <a:gd name="T115" fmla="*/ 43 h 64"/>
                <a:gd name="T116" fmla="*/ 47 w 55"/>
                <a:gd name="T117" fmla="*/ 41 h 64"/>
                <a:gd name="T118" fmla="*/ 47 w 55"/>
                <a:gd name="T119" fmla="*/ 41 h 64"/>
                <a:gd name="T120" fmla="*/ 43 w 55"/>
                <a:gd name="T121" fmla="*/ 48 h 64"/>
                <a:gd name="T122" fmla="*/ 40 w 55"/>
                <a:gd name="T123" fmla="*/ 54 h 64"/>
                <a:gd name="T124" fmla="*/ 40 w 55"/>
                <a:gd name="T125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" h="64">
                  <a:moveTo>
                    <a:pt x="40" y="54"/>
                  </a:moveTo>
                  <a:lnTo>
                    <a:pt x="40" y="54"/>
                  </a:lnTo>
                  <a:lnTo>
                    <a:pt x="35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3" y="57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4" y="50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9" y="40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2" y="14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3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5" y="7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0" y="10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3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7" y="9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40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7" y="55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9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8" y="64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52" y="52"/>
                  </a:lnTo>
                  <a:lnTo>
                    <a:pt x="55" y="43"/>
                  </a:lnTo>
                  <a:lnTo>
                    <a:pt x="47" y="41"/>
                  </a:lnTo>
                  <a:lnTo>
                    <a:pt x="47" y="41"/>
                  </a:lnTo>
                  <a:lnTo>
                    <a:pt x="43" y="48"/>
                  </a:lnTo>
                  <a:lnTo>
                    <a:pt x="40" y="54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45230F7B-9002-44FC-B4A5-3FBC380EE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0165" y="4626035"/>
              <a:ext cx="76933" cy="86092"/>
            </a:xfrm>
            <a:custGeom>
              <a:avLst/>
              <a:gdLst>
                <a:gd name="T0" fmla="*/ 42 w 42"/>
                <a:gd name="T1" fmla="*/ 47 h 47"/>
                <a:gd name="T2" fmla="*/ 40 w 42"/>
                <a:gd name="T3" fmla="*/ 42 h 47"/>
                <a:gd name="T4" fmla="*/ 38 w 42"/>
                <a:gd name="T5" fmla="*/ 28 h 47"/>
                <a:gd name="T6" fmla="*/ 38 w 42"/>
                <a:gd name="T7" fmla="*/ 18 h 47"/>
                <a:gd name="T8" fmla="*/ 38 w 42"/>
                <a:gd name="T9" fmla="*/ 11 h 47"/>
                <a:gd name="T10" fmla="*/ 37 w 42"/>
                <a:gd name="T11" fmla="*/ 4 h 47"/>
                <a:gd name="T12" fmla="*/ 32 w 42"/>
                <a:gd name="T13" fmla="*/ 0 h 47"/>
                <a:gd name="T14" fmla="*/ 21 w 42"/>
                <a:gd name="T15" fmla="*/ 0 h 47"/>
                <a:gd name="T16" fmla="*/ 11 w 42"/>
                <a:gd name="T17" fmla="*/ 2 h 47"/>
                <a:gd name="T18" fmla="*/ 4 w 42"/>
                <a:gd name="T19" fmla="*/ 5 h 47"/>
                <a:gd name="T20" fmla="*/ 0 w 42"/>
                <a:gd name="T21" fmla="*/ 14 h 47"/>
                <a:gd name="T22" fmla="*/ 9 w 42"/>
                <a:gd name="T23" fmla="*/ 14 h 47"/>
                <a:gd name="T24" fmla="*/ 13 w 42"/>
                <a:gd name="T25" fmla="*/ 7 h 47"/>
                <a:gd name="T26" fmla="*/ 16 w 42"/>
                <a:gd name="T27" fmla="*/ 7 h 47"/>
                <a:gd name="T28" fmla="*/ 19 w 42"/>
                <a:gd name="T29" fmla="*/ 5 h 47"/>
                <a:gd name="T30" fmla="*/ 30 w 42"/>
                <a:gd name="T31" fmla="*/ 9 h 47"/>
                <a:gd name="T32" fmla="*/ 32 w 42"/>
                <a:gd name="T33" fmla="*/ 11 h 47"/>
                <a:gd name="T34" fmla="*/ 32 w 42"/>
                <a:gd name="T35" fmla="*/ 16 h 47"/>
                <a:gd name="T36" fmla="*/ 32 w 42"/>
                <a:gd name="T37" fmla="*/ 18 h 47"/>
                <a:gd name="T38" fmla="*/ 18 w 42"/>
                <a:gd name="T39" fmla="*/ 19 h 47"/>
                <a:gd name="T40" fmla="*/ 11 w 42"/>
                <a:gd name="T41" fmla="*/ 21 h 47"/>
                <a:gd name="T42" fmla="*/ 6 w 42"/>
                <a:gd name="T43" fmla="*/ 24 h 47"/>
                <a:gd name="T44" fmla="*/ 0 w 42"/>
                <a:gd name="T45" fmla="*/ 28 h 47"/>
                <a:gd name="T46" fmla="*/ 0 w 42"/>
                <a:gd name="T47" fmla="*/ 35 h 47"/>
                <a:gd name="T48" fmla="*/ 4 w 42"/>
                <a:gd name="T49" fmla="*/ 44 h 47"/>
                <a:gd name="T50" fmla="*/ 9 w 42"/>
                <a:gd name="T51" fmla="*/ 47 h 47"/>
                <a:gd name="T52" fmla="*/ 16 w 42"/>
                <a:gd name="T53" fmla="*/ 47 h 47"/>
                <a:gd name="T54" fmla="*/ 23 w 42"/>
                <a:gd name="T55" fmla="*/ 45 h 47"/>
                <a:gd name="T56" fmla="*/ 32 w 42"/>
                <a:gd name="T57" fmla="*/ 40 h 47"/>
                <a:gd name="T58" fmla="*/ 33 w 42"/>
                <a:gd name="T59" fmla="*/ 47 h 47"/>
                <a:gd name="T60" fmla="*/ 32 w 42"/>
                <a:gd name="T61" fmla="*/ 26 h 47"/>
                <a:gd name="T62" fmla="*/ 30 w 42"/>
                <a:gd name="T63" fmla="*/ 35 h 47"/>
                <a:gd name="T64" fmla="*/ 28 w 42"/>
                <a:gd name="T65" fmla="*/ 37 h 47"/>
                <a:gd name="T66" fmla="*/ 25 w 42"/>
                <a:gd name="T67" fmla="*/ 40 h 47"/>
                <a:gd name="T68" fmla="*/ 18 w 42"/>
                <a:gd name="T69" fmla="*/ 42 h 47"/>
                <a:gd name="T70" fmla="*/ 13 w 42"/>
                <a:gd name="T71" fmla="*/ 40 h 47"/>
                <a:gd name="T72" fmla="*/ 11 w 42"/>
                <a:gd name="T73" fmla="*/ 40 h 47"/>
                <a:gd name="T74" fmla="*/ 7 w 42"/>
                <a:gd name="T75" fmla="*/ 35 h 47"/>
                <a:gd name="T76" fmla="*/ 9 w 42"/>
                <a:gd name="T77" fmla="*/ 30 h 47"/>
                <a:gd name="T78" fmla="*/ 13 w 42"/>
                <a:gd name="T79" fmla="*/ 28 h 47"/>
                <a:gd name="T80" fmla="*/ 19 w 42"/>
                <a:gd name="T81" fmla="*/ 26 h 47"/>
                <a:gd name="T82" fmla="*/ 32 w 42"/>
                <a:gd name="T83" fmla="*/ 23 h 47"/>
                <a:gd name="T84" fmla="*/ 32 w 42"/>
                <a:gd name="T85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47">
                  <a:moveTo>
                    <a:pt x="33" y="47"/>
                  </a:moveTo>
                  <a:lnTo>
                    <a:pt x="42" y="47"/>
                  </a:lnTo>
                  <a:lnTo>
                    <a:pt x="42" y="47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8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7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1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5" y="7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2" y="11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28" y="37"/>
                  </a:lnTo>
                  <a:lnTo>
                    <a:pt x="25" y="40"/>
                  </a:lnTo>
                  <a:lnTo>
                    <a:pt x="25" y="40"/>
                  </a:lnTo>
                  <a:lnTo>
                    <a:pt x="21" y="40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3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9" y="37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32" y="23"/>
                  </a:lnTo>
                  <a:lnTo>
                    <a:pt x="32" y="26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E6894FB5-4885-4712-9069-E170FE947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920" y="4626035"/>
              <a:ext cx="73269" cy="86092"/>
            </a:xfrm>
            <a:custGeom>
              <a:avLst/>
              <a:gdLst>
                <a:gd name="T0" fmla="*/ 28 w 40"/>
                <a:gd name="T1" fmla="*/ 38 h 47"/>
                <a:gd name="T2" fmla="*/ 28 w 40"/>
                <a:gd name="T3" fmla="*/ 38 h 47"/>
                <a:gd name="T4" fmla="*/ 24 w 40"/>
                <a:gd name="T5" fmla="*/ 40 h 47"/>
                <a:gd name="T6" fmla="*/ 21 w 40"/>
                <a:gd name="T7" fmla="*/ 42 h 47"/>
                <a:gd name="T8" fmla="*/ 21 w 40"/>
                <a:gd name="T9" fmla="*/ 42 h 47"/>
                <a:gd name="T10" fmla="*/ 15 w 40"/>
                <a:gd name="T11" fmla="*/ 40 h 47"/>
                <a:gd name="T12" fmla="*/ 10 w 40"/>
                <a:gd name="T13" fmla="*/ 37 h 47"/>
                <a:gd name="T14" fmla="*/ 10 w 40"/>
                <a:gd name="T15" fmla="*/ 37 h 47"/>
                <a:gd name="T16" fmla="*/ 9 w 40"/>
                <a:gd name="T17" fmla="*/ 31 h 47"/>
                <a:gd name="T18" fmla="*/ 7 w 40"/>
                <a:gd name="T19" fmla="*/ 23 h 47"/>
                <a:gd name="T20" fmla="*/ 7 w 40"/>
                <a:gd name="T21" fmla="*/ 23 h 47"/>
                <a:gd name="T22" fmla="*/ 9 w 40"/>
                <a:gd name="T23" fmla="*/ 16 h 47"/>
                <a:gd name="T24" fmla="*/ 12 w 40"/>
                <a:gd name="T25" fmla="*/ 11 h 47"/>
                <a:gd name="T26" fmla="*/ 12 w 40"/>
                <a:gd name="T27" fmla="*/ 11 h 47"/>
                <a:gd name="T28" fmla="*/ 15 w 40"/>
                <a:gd name="T29" fmla="*/ 7 h 47"/>
                <a:gd name="T30" fmla="*/ 21 w 40"/>
                <a:gd name="T31" fmla="*/ 5 h 47"/>
                <a:gd name="T32" fmla="*/ 21 w 40"/>
                <a:gd name="T33" fmla="*/ 5 h 47"/>
                <a:gd name="T34" fmla="*/ 24 w 40"/>
                <a:gd name="T35" fmla="*/ 7 h 47"/>
                <a:gd name="T36" fmla="*/ 28 w 40"/>
                <a:gd name="T37" fmla="*/ 9 h 47"/>
                <a:gd name="T38" fmla="*/ 28 w 40"/>
                <a:gd name="T39" fmla="*/ 9 h 47"/>
                <a:gd name="T40" fmla="*/ 29 w 40"/>
                <a:gd name="T41" fmla="*/ 11 h 47"/>
                <a:gd name="T42" fmla="*/ 31 w 40"/>
                <a:gd name="T43" fmla="*/ 16 h 47"/>
                <a:gd name="T44" fmla="*/ 38 w 40"/>
                <a:gd name="T45" fmla="*/ 14 h 47"/>
                <a:gd name="T46" fmla="*/ 38 w 40"/>
                <a:gd name="T47" fmla="*/ 14 h 47"/>
                <a:gd name="T48" fmla="*/ 36 w 40"/>
                <a:gd name="T49" fmla="*/ 7 h 47"/>
                <a:gd name="T50" fmla="*/ 33 w 40"/>
                <a:gd name="T51" fmla="*/ 4 h 47"/>
                <a:gd name="T52" fmla="*/ 33 w 40"/>
                <a:gd name="T53" fmla="*/ 4 h 47"/>
                <a:gd name="T54" fmla="*/ 28 w 40"/>
                <a:gd name="T55" fmla="*/ 0 h 47"/>
                <a:gd name="T56" fmla="*/ 21 w 40"/>
                <a:gd name="T57" fmla="*/ 0 h 47"/>
                <a:gd name="T58" fmla="*/ 21 w 40"/>
                <a:gd name="T59" fmla="*/ 0 h 47"/>
                <a:gd name="T60" fmla="*/ 15 w 40"/>
                <a:gd name="T61" fmla="*/ 0 h 47"/>
                <a:gd name="T62" fmla="*/ 10 w 40"/>
                <a:gd name="T63" fmla="*/ 2 h 47"/>
                <a:gd name="T64" fmla="*/ 10 w 40"/>
                <a:gd name="T65" fmla="*/ 2 h 47"/>
                <a:gd name="T66" fmla="*/ 5 w 40"/>
                <a:gd name="T67" fmla="*/ 5 h 47"/>
                <a:gd name="T68" fmla="*/ 2 w 40"/>
                <a:gd name="T69" fmla="*/ 11 h 47"/>
                <a:gd name="T70" fmla="*/ 2 w 40"/>
                <a:gd name="T71" fmla="*/ 11 h 47"/>
                <a:gd name="T72" fmla="*/ 0 w 40"/>
                <a:gd name="T73" fmla="*/ 18 h 47"/>
                <a:gd name="T74" fmla="*/ 0 w 40"/>
                <a:gd name="T75" fmla="*/ 24 h 47"/>
                <a:gd name="T76" fmla="*/ 0 w 40"/>
                <a:gd name="T77" fmla="*/ 24 h 47"/>
                <a:gd name="T78" fmla="*/ 2 w 40"/>
                <a:gd name="T79" fmla="*/ 33 h 47"/>
                <a:gd name="T80" fmla="*/ 5 w 40"/>
                <a:gd name="T81" fmla="*/ 42 h 47"/>
                <a:gd name="T82" fmla="*/ 5 w 40"/>
                <a:gd name="T83" fmla="*/ 42 h 47"/>
                <a:gd name="T84" fmla="*/ 12 w 40"/>
                <a:gd name="T85" fmla="*/ 45 h 47"/>
                <a:gd name="T86" fmla="*/ 21 w 40"/>
                <a:gd name="T87" fmla="*/ 47 h 47"/>
                <a:gd name="T88" fmla="*/ 21 w 40"/>
                <a:gd name="T89" fmla="*/ 47 h 47"/>
                <a:gd name="T90" fmla="*/ 28 w 40"/>
                <a:gd name="T91" fmla="*/ 47 h 47"/>
                <a:gd name="T92" fmla="*/ 33 w 40"/>
                <a:gd name="T93" fmla="*/ 44 h 47"/>
                <a:gd name="T94" fmla="*/ 33 w 40"/>
                <a:gd name="T95" fmla="*/ 44 h 47"/>
                <a:gd name="T96" fmla="*/ 36 w 40"/>
                <a:gd name="T97" fmla="*/ 38 h 47"/>
                <a:gd name="T98" fmla="*/ 40 w 40"/>
                <a:gd name="T99" fmla="*/ 31 h 47"/>
                <a:gd name="T100" fmla="*/ 31 w 40"/>
                <a:gd name="T101" fmla="*/ 30 h 47"/>
                <a:gd name="T102" fmla="*/ 31 w 40"/>
                <a:gd name="T103" fmla="*/ 30 h 47"/>
                <a:gd name="T104" fmla="*/ 31 w 40"/>
                <a:gd name="T105" fmla="*/ 35 h 47"/>
                <a:gd name="T106" fmla="*/ 28 w 40"/>
                <a:gd name="T107" fmla="*/ 38 h 47"/>
                <a:gd name="T108" fmla="*/ 28 w 40"/>
                <a:gd name="T109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7">
                  <a:moveTo>
                    <a:pt x="28" y="38"/>
                  </a:moveTo>
                  <a:lnTo>
                    <a:pt x="28" y="38"/>
                  </a:lnTo>
                  <a:lnTo>
                    <a:pt x="24" y="4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5" y="40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9" y="3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9" y="16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5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4" y="7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9" y="11"/>
                  </a:lnTo>
                  <a:lnTo>
                    <a:pt x="31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6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12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8" y="47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6" y="38"/>
                  </a:lnTo>
                  <a:lnTo>
                    <a:pt x="40" y="31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5"/>
                  </a:lnTo>
                  <a:lnTo>
                    <a:pt x="28" y="38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25D8285D-D6BB-4F0B-A38C-158966A3D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011" y="4594896"/>
              <a:ext cx="65942" cy="117231"/>
            </a:xfrm>
            <a:custGeom>
              <a:avLst/>
              <a:gdLst>
                <a:gd name="T0" fmla="*/ 7 w 36"/>
                <a:gd name="T1" fmla="*/ 64 h 64"/>
                <a:gd name="T2" fmla="*/ 7 w 36"/>
                <a:gd name="T3" fmla="*/ 38 h 64"/>
                <a:gd name="T4" fmla="*/ 7 w 36"/>
                <a:gd name="T5" fmla="*/ 38 h 64"/>
                <a:gd name="T6" fmla="*/ 8 w 36"/>
                <a:gd name="T7" fmla="*/ 29 h 64"/>
                <a:gd name="T8" fmla="*/ 8 w 36"/>
                <a:gd name="T9" fmla="*/ 29 h 64"/>
                <a:gd name="T10" fmla="*/ 10 w 36"/>
                <a:gd name="T11" fmla="*/ 28 h 64"/>
                <a:gd name="T12" fmla="*/ 12 w 36"/>
                <a:gd name="T13" fmla="*/ 26 h 64"/>
                <a:gd name="T14" fmla="*/ 12 w 36"/>
                <a:gd name="T15" fmla="*/ 26 h 64"/>
                <a:gd name="T16" fmla="*/ 19 w 36"/>
                <a:gd name="T17" fmla="*/ 24 h 64"/>
                <a:gd name="T18" fmla="*/ 19 w 36"/>
                <a:gd name="T19" fmla="*/ 24 h 64"/>
                <a:gd name="T20" fmla="*/ 22 w 36"/>
                <a:gd name="T21" fmla="*/ 24 h 64"/>
                <a:gd name="T22" fmla="*/ 26 w 36"/>
                <a:gd name="T23" fmla="*/ 26 h 64"/>
                <a:gd name="T24" fmla="*/ 26 w 36"/>
                <a:gd name="T25" fmla="*/ 26 h 64"/>
                <a:gd name="T26" fmla="*/ 27 w 36"/>
                <a:gd name="T27" fmla="*/ 29 h 64"/>
                <a:gd name="T28" fmla="*/ 27 w 36"/>
                <a:gd name="T29" fmla="*/ 35 h 64"/>
                <a:gd name="T30" fmla="*/ 27 w 36"/>
                <a:gd name="T31" fmla="*/ 64 h 64"/>
                <a:gd name="T32" fmla="*/ 36 w 36"/>
                <a:gd name="T33" fmla="*/ 64 h 64"/>
                <a:gd name="T34" fmla="*/ 36 w 36"/>
                <a:gd name="T35" fmla="*/ 35 h 64"/>
                <a:gd name="T36" fmla="*/ 36 w 36"/>
                <a:gd name="T37" fmla="*/ 35 h 64"/>
                <a:gd name="T38" fmla="*/ 36 w 36"/>
                <a:gd name="T39" fmla="*/ 29 h 64"/>
                <a:gd name="T40" fmla="*/ 34 w 36"/>
                <a:gd name="T41" fmla="*/ 24 h 64"/>
                <a:gd name="T42" fmla="*/ 34 w 36"/>
                <a:gd name="T43" fmla="*/ 24 h 64"/>
                <a:gd name="T44" fmla="*/ 33 w 36"/>
                <a:gd name="T45" fmla="*/ 21 h 64"/>
                <a:gd name="T46" fmla="*/ 29 w 36"/>
                <a:gd name="T47" fmla="*/ 19 h 64"/>
                <a:gd name="T48" fmla="*/ 29 w 36"/>
                <a:gd name="T49" fmla="*/ 19 h 64"/>
                <a:gd name="T50" fmla="*/ 26 w 36"/>
                <a:gd name="T51" fmla="*/ 17 h 64"/>
                <a:gd name="T52" fmla="*/ 20 w 36"/>
                <a:gd name="T53" fmla="*/ 17 h 64"/>
                <a:gd name="T54" fmla="*/ 20 w 36"/>
                <a:gd name="T55" fmla="*/ 17 h 64"/>
                <a:gd name="T56" fmla="*/ 13 w 36"/>
                <a:gd name="T57" fmla="*/ 19 h 64"/>
                <a:gd name="T58" fmla="*/ 7 w 36"/>
                <a:gd name="T59" fmla="*/ 22 h 64"/>
                <a:gd name="T60" fmla="*/ 7 w 36"/>
                <a:gd name="T61" fmla="*/ 0 h 64"/>
                <a:gd name="T62" fmla="*/ 0 w 36"/>
                <a:gd name="T63" fmla="*/ 0 h 64"/>
                <a:gd name="T64" fmla="*/ 0 w 36"/>
                <a:gd name="T65" fmla="*/ 64 h 64"/>
                <a:gd name="T66" fmla="*/ 7 w 36"/>
                <a:gd name="T67" fmla="*/ 64 h 64"/>
                <a:gd name="T68" fmla="*/ 7 w 36"/>
                <a:gd name="T6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64">
                  <a:moveTo>
                    <a:pt x="7" y="64"/>
                  </a:moveTo>
                  <a:lnTo>
                    <a:pt x="7" y="38"/>
                  </a:lnTo>
                  <a:lnTo>
                    <a:pt x="7" y="38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7" y="29"/>
                  </a:lnTo>
                  <a:lnTo>
                    <a:pt x="27" y="35"/>
                  </a:lnTo>
                  <a:lnTo>
                    <a:pt x="27" y="64"/>
                  </a:lnTo>
                  <a:lnTo>
                    <a:pt x="36" y="64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36" y="29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1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6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3" y="19"/>
                  </a:lnTo>
                  <a:lnTo>
                    <a:pt x="7" y="2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7" y="64"/>
                  </a:lnTo>
                  <a:lnTo>
                    <a:pt x="7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E3392278-4924-4BB9-A2DB-B57F0C71C8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8440" y="4626035"/>
              <a:ext cx="75102" cy="86092"/>
            </a:xfrm>
            <a:custGeom>
              <a:avLst/>
              <a:gdLst>
                <a:gd name="T0" fmla="*/ 29 w 41"/>
                <a:gd name="T1" fmla="*/ 38 h 47"/>
                <a:gd name="T2" fmla="*/ 29 w 41"/>
                <a:gd name="T3" fmla="*/ 38 h 47"/>
                <a:gd name="T4" fmla="*/ 26 w 41"/>
                <a:gd name="T5" fmla="*/ 40 h 47"/>
                <a:gd name="T6" fmla="*/ 22 w 41"/>
                <a:gd name="T7" fmla="*/ 42 h 47"/>
                <a:gd name="T8" fmla="*/ 22 w 41"/>
                <a:gd name="T9" fmla="*/ 42 h 47"/>
                <a:gd name="T10" fmla="*/ 17 w 41"/>
                <a:gd name="T11" fmla="*/ 40 h 47"/>
                <a:gd name="T12" fmla="*/ 12 w 41"/>
                <a:gd name="T13" fmla="*/ 37 h 47"/>
                <a:gd name="T14" fmla="*/ 12 w 41"/>
                <a:gd name="T15" fmla="*/ 37 h 47"/>
                <a:gd name="T16" fmla="*/ 10 w 41"/>
                <a:gd name="T17" fmla="*/ 31 h 47"/>
                <a:gd name="T18" fmla="*/ 8 w 41"/>
                <a:gd name="T19" fmla="*/ 26 h 47"/>
                <a:gd name="T20" fmla="*/ 41 w 41"/>
                <a:gd name="T21" fmla="*/ 26 h 47"/>
                <a:gd name="T22" fmla="*/ 41 w 41"/>
                <a:gd name="T23" fmla="*/ 26 h 47"/>
                <a:gd name="T24" fmla="*/ 41 w 41"/>
                <a:gd name="T25" fmla="*/ 23 h 47"/>
                <a:gd name="T26" fmla="*/ 41 w 41"/>
                <a:gd name="T27" fmla="*/ 23 h 47"/>
                <a:gd name="T28" fmla="*/ 41 w 41"/>
                <a:gd name="T29" fmla="*/ 14 h 47"/>
                <a:gd name="T30" fmla="*/ 36 w 41"/>
                <a:gd name="T31" fmla="*/ 5 h 47"/>
                <a:gd name="T32" fmla="*/ 36 w 41"/>
                <a:gd name="T33" fmla="*/ 5 h 47"/>
                <a:gd name="T34" fmla="*/ 29 w 41"/>
                <a:gd name="T35" fmla="*/ 2 h 47"/>
                <a:gd name="T36" fmla="*/ 20 w 41"/>
                <a:gd name="T37" fmla="*/ 0 h 47"/>
                <a:gd name="T38" fmla="*/ 20 w 41"/>
                <a:gd name="T39" fmla="*/ 0 h 47"/>
                <a:gd name="T40" fmla="*/ 13 w 41"/>
                <a:gd name="T41" fmla="*/ 2 h 47"/>
                <a:gd name="T42" fmla="*/ 7 w 41"/>
                <a:gd name="T43" fmla="*/ 5 h 47"/>
                <a:gd name="T44" fmla="*/ 7 w 41"/>
                <a:gd name="T45" fmla="*/ 5 h 47"/>
                <a:gd name="T46" fmla="*/ 1 w 41"/>
                <a:gd name="T47" fmla="*/ 14 h 47"/>
                <a:gd name="T48" fmla="*/ 0 w 41"/>
                <a:gd name="T49" fmla="*/ 24 h 47"/>
                <a:gd name="T50" fmla="*/ 0 w 41"/>
                <a:gd name="T51" fmla="*/ 24 h 47"/>
                <a:gd name="T52" fmla="*/ 1 w 41"/>
                <a:gd name="T53" fmla="*/ 33 h 47"/>
                <a:gd name="T54" fmla="*/ 7 w 41"/>
                <a:gd name="T55" fmla="*/ 42 h 47"/>
                <a:gd name="T56" fmla="*/ 7 w 41"/>
                <a:gd name="T57" fmla="*/ 42 h 47"/>
                <a:gd name="T58" fmla="*/ 13 w 41"/>
                <a:gd name="T59" fmla="*/ 45 h 47"/>
                <a:gd name="T60" fmla="*/ 22 w 41"/>
                <a:gd name="T61" fmla="*/ 47 h 47"/>
                <a:gd name="T62" fmla="*/ 22 w 41"/>
                <a:gd name="T63" fmla="*/ 47 h 47"/>
                <a:gd name="T64" fmla="*/ 29 w 41"/>
                <a:gd name="T65" fmla="*/ 47 h 47"/>
                <a:gd name="T66" fmla="*/ 34 w 41"/>
                <a:gd name="T67" fmla="*/ 44 h 47"/>
                <a:gd name="T68" fmla="*/ 34 w 41"/>
                <a:gd name="T69" fmla="*/ 44 h 47"/>
                <a:gd name="T70" fmla="*/ 39 w 41"/>
                <a:gd name="T71" fmla="*/ 38 h 47"/>
                <a:gd name="T72" fmla="*/ 41 w 41"/>
                <a:gd name="T73" fmla="*/ 33 h 47"/>
                <a:gd name="T74" fmla="*/ 34 w 41"/>
                <a:gd name="T75" fmla="*/ 31 h 47"/>
                <a:gd name="T76" fmla="*/ 34 w 41"/>
                <a:gd name="T77" fmla="*/ 31 h 47"/>
                <a:gd name="T78" fmla="*/ 31 w 41"/>
                <a:gd name="T79" fmla="*/ 37 h 47"/>
                <a:gd name="T80" fmla="*/ 29 w 41"/>
                <a:gd name="T81" fmla="*/ 38 h 47"/>
                <a:gd name="T82" fmla="*/ 29 w 41"/>
                <a:gd name="T83" fmla="*/ 38 h 47"/>
                <a:gd name="T84" fmla="*/ 12 w 41"/>
                <a:gd name="T85" fmla="*/ 9 h 47"/>
                <a:gd name="T86" fmla="*/ 12 w 41"/>
                <a:gd name="T87" fmla="*/ 9 h 47"/>
                <a:gd name="T88" fmla="*/ 17 w 41"/>
                <a:gd name="T89" fmla="*/ 7 h 47"/>
                <a:gd name="T90" fmla="*/ 22 w 41"/>
                <a:gd name="T91" fmla="*/ 5 h 47"/>
                <a:gd name="T92" fmla="*/ 22 w 41"/>
                <a:gd name="T93" fmla="*/ 5 h 47"/>
                <a:gd name="T94" fmla="*/ 27 w 41"/>
                <a:gd name="T95" fmla="*/ 7 h 47"/>
                <a:gd name="T96" fmla="*/ 31 w 41"/>
                <a:gd name="T97" fmla="*/ 11 h 47"/>
                <a:gd name="T98" fmla="*/ 31 w 41"/>
                <a:gd name="T99" fmla="*/ 11 h 47"/>
                <a:gd name="T100" fmla="*/ 33 w 41"/>
                <a:gd name="T101" fmla="*/ 14 h 47"/>
                <a:gd name="T102" fmla="*/ 34 w 41"/>
                <a:gd name="T103" fmla="*/ 19 h 47"/>
                <a:gd name="T104" fmla="*/ 8 w 41"/>
                <a:gd name="T105" fmla="*/ 19 h 47"/>
                <a:gd name="T106" fmla="*/ 8 w 41"/>
                <a:gd name="T107" fmla="*/ 19 h 47"/>
                <a:gd name="T108" fmla="*/ 10 w 41"/>
                <a:gd name="T109" fmla="*/ 14 h 47"/>
                <a:gd name="T110" fmla="*/ 12 w 41"/>
                <a:gd name="T111" fmla="*/ 9 h 47"/>
                <a:gd name="T112" fmla="*/ 12 w 41"/>
                <a:gd name="T113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1" h="47">
                  <a:moveTo>
                    <a:pt x="29" y="38"/>
                  </a:moveTo>
                  <a:lnTo>
                    <a:pt x="29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17" y="40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0" y="31"/>
                  </a:lnTo>
                  <a:lnTo>
                    <a:pt x="8" y="26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1" y="14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29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1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33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3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9" y="47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9" y="38"/>
                  </a:lnTo>
                  <a:lnTo>
                    <a:pt x="41" y="33"/>
                  </a:lnTo>
                  <a:lnTo>
                    <a:pt x="34" y="31"/>
                  </a:lnTo>
                  <a:lnTo>
                    <a:pt x="34" y="31"/>
                  </a:lnTo>
                  <a:lnTo>
                    <a:pt x="31" y="37"/>
                  </a:lnTo>
                  <a:lnTo>
                    <a:pt x="29" y="38"/>
                  </a:lnTo>
                  <a:lnTo>
                    <a:pt x="29" y="38"/>
                  </a:lnTo>
                  <a:close/>
                  <a:moveTo>
                    <a:pt x="12" y="9"/>
                  </a:moveTo>
                  <a:lnTo>
                    <a:pt x="12" y="9"/>
                  </a:lnTo>
                  <a:lnTo>
                    <a:pt x="17" y="7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7" y="7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3" y="14"/>
                  </a:lnTo>
                  <a:lnTo>
                    <a:pt x="34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10" y="14"/>
                  </a:lnTo>
                  <a:lnTo>
                    <a:pt x="12" y="9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A74E9A3A-1B30-4F8B-9476-BF59299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784" y="4387910"/>
              <a:ext cx="108073" cy="120894"/>
            </a:xfrm>
            <a:custGeom>
              <a:avLst/>
              <a:gdLst>
                <a:gd name="T0" fmla="*/ 59 w 59"/>
                <a:gd name="T1" fmla="*/ 33 h 66"/>
                <a:gd name="T2" fmla="*/ 59 w 59"/>
                <a:gd name="T3" fmla="*/ 0 h 66"/>
                <a:gd name="T4" fmla="*/ 0 w 59"/>
                <a:gd name="T5" fmla="*/ 33 h 66"/>
                <a:gd name="T6" fmla="*/ 59 w 59"/>
                <a:gd name="T7" fmla="*/ 66 h 66"/>
                <a:gd name="T8" fmla="*/ 59 w 59"/>
                <a:gd name="T9" fmla="*/ 66 h 66"/>
                <a:gd name="T10" fmla="*/ 59 w 59"/>
                <a:gd name="T11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66">
                  <a:moveTo>
                    <a:pt x="59" y="33"/>
                  </a:moveTo>
                  <a:lnTo>
                    <a:pt x="59" y="0"/>
                  </a:lnTo>
                  <a:lnTo>
                    <a:pt x="0" y="33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9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1229BEFD-DD80-48AD-B23D-51AA05157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434" y="4387910"/>
              <a:ext cx="104409" cy="120894"/>
            </a:xfrm>
            <a:custGeom>
              <a:avLst/>
              <a:gdLst>
                <a:gd name="T0" fmla="*/ 0 w 57"/>
                <a:gd name="T1" fmla="*/ 33 h 66"/>
                <a:gd name="T2" fmla="*/ 0 w 57"/>
                <a:gd name="T3" fmla="*/ 66 h 66"/>
                <a:gd name="T4" fmla="*/ 57 w 57"/>
                <a:gd name="T5" fmla="*/ 33 h 66"/>
                <a:gd name="T6" fmla="*/ 0 w 57"/>
                <a:gd name="T7" fmla="*/ 0 h 66"/>
                <a:gd name="T8" fmla="*/ 0 w 57"/>
                <a:gd name="T9" fmla="*/ 0 h 66"/>
                <a:gd name="T10" fmla="*/ 0 w 57"/>
                <a:gd name="T11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6">
                  <a:moveTo>
                    <a:pt x="0" y="33"/>
                  </a:moveTo>
                  <a:lnTo>
                    <a:pt x="0" y="66"/>
                  </a:lnTo>
                  <a:lnTo>
                    <a:pt x="57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Line 94">
              <a:extLst>
                <a:ext uri="{FF2B5EF4-FFF2-40B4-BE49-F238E27FC236}">
                  <a16:creationId xmlns:a16="http://schemas.microsoft.com/office/drawing/2014/main" id="{162CDB24-DD33-43DD-93CB-DDB78D525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4093" y="4448357"/>
              <a:ext cx="181342" cy="0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0A5E716E-B934-46ED-9D73-50D4CB5F7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497" y="3303525"/>
              <a:ext cx="1014779" cy="2326298"/>
            </a:xfrm>
            <a:custGeom>
              <a:avLst/>
              <a:gdLst>
                <a:gd name="T0" fmla="*/ 0 w 554"/>
                <a:gd name="T1" fmla="*/ 0 h 1270"/>
                <a:gd name="T2" fmla="*/ 554 w 554"/>
                <a:gd name="T3" fmla="*/ 0 h 1270"/>
                <a:gd name="T4" fmla="*/ 554 w 554"/>
                <a:gd name="T5" fmla="*/ 1270 h 1270"/>
                <a:gd name="T6" fmla="*/ 0 w 554"/>
                <a:gd name="T7" fmla="*/ 1270 h 1270"/>
                <a:gd name="T8" fmla="*/ 0 w 554"/>
                <a:gd name="T9" fmla="*/ 0 h 1270"/>
                <a:gd name="T10" fmla="*/ 0 w 554"/>
                <a:gd name="T11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1270">
                  <a:moveTo>
                    <a:pt x="0" y="0"/>
                  </a:moveTo>
                  <a:lnTo>
                    <a:pt x="554" y="0"/>
                  </a:lnTo>
                  <a:lnTo>
                    <a:pt x="554" y="127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8BFFB9E2-8E82-473F-A191-934E7C3F8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77" y="4122309"/>
              <a:ext cx="109904" cy="113567"/>
            </a:xfrm>
            <a:custGeom>
              <a:avLst/>
              <a:gdLst>
                <a:gd name="T0" fmla="*/ 8 w 60"/>
                <a:gd name="T1" fmla="*/ 62 h 62"/>
                <a:gd name="T2" fmla="*/ 8 w 60"/>
                <a:gd name="T3" fmla="*/ 8 h 62"/>
                <a:gd name="T4" fmla="*/ 26 w 60"/>
                <a:gd name="T5" fmla="*/ 62 h 62"/>
                <a:gd name="T6" fmla="*/ 34 w 60"/>
                <a:gd name="T7" fmla="*/ 62 h 62"/>
                <a:gd name="T8" fmla="*/ 52 w 60"/>
                <a:gd name="T9" fmla="*/ 10 h 62"/>
                <a:gd name="T10" fmla="*/ 52 w 60"/>
                <a:gd name="T11" fmla="*/ 62 h 62"/>
                <a:gd name="T12" fmla="*/ 60 w 60"/>
                <a:gd name="T13" fmla="*/ 62 h 62"/>
                <a:gd name="T14" fmla="*/ 60 w 60"/>
                <a:gd name="T15" fmla="*/ 0 h 62"/>
                <a:gd name="T16" fmla="*/ 48 w 60"/>
                <a:gd name="T17" fmla="*/ 0 h 62"/>
                <a:gd name="T18" fmla="*/ 34 w 60"/>
                <a:gd name="T19" fmla="*/ 43 h 62"/>
                <a:gd name="T20" fmla="*/ 34 w 60"/>
                <a:gd name="T21" fmla="*/ 43 h 62"/>
                <a:gd name="T22" fmla="*/ 31 w 60"/>
                <a:gd name="T23" fmla="*/ 53 h 62"/>
                <a:gd name="T24" fmla="*/ 31 w 60"/>
                <a:gd name="T25" fmla="*/ 53 h 62"/>
                <a:gd name="T26" fmla="*/ 27 w 60"/>
                <a:gd name="T27" fmla="*/ 43 h 62"/>
                <a:gd name="T28" fmla="*/ 12 w 60"/>
                <a:gd name="T29" fmla="*/ 0 h 62"/>
                <a:gd name="T30" fmla="*/ 0 w 60"/>
                <a:gd name="T31" fmla="*/ 0 h 62"/>
                <a:gd name="T32" fmla="*/ 0 w 60"/>
                <a:gd name="T33" fmla="*/ 62 h 62"/>
                <a:gd name="T34" fmla="*/ 8 w 60"/>
                <a:gd name="T35" fmla="*/ 62 h 62"/>
                <a:gd name="T36" fmla="*/ 8 w 60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62">
                  <a:moveTo>
                    <a:pt x="8" y="62"/>
                  </a:moveTo>
                  <a:lnTo>
                    <a:pt x="8" y="8"/>
                  </a:lnTo>
                  <a:lnTo>
                    <a:pt x="26" y="62"/>
                  </a:lnTo>
                  <a:lnTo>
                    <a:pt x="34" y="62"/>
                  </a:lnTo>
                  <a:lnTo>
                    <a:pt x="52" y="10"/>
                  </a:lnTo>
                  <a:lnTo>
                    <a:pt x="52" y="62"/>
                  </a:lnTo>
                  <a:lnTo>
                    <a:pt x="60" y="62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27" y="4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8" y="62"/>
                  </a:lnTo>
                  <a:lnTo>
                    <a:pt x="8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0D61CEFA-0F38-4174-83FB-A98EA37B7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5103" y="4122309"/>
              <a:ext cx="104409" cy="113567"/>
            </a:xfrm>
            <a:custGeom>
              <a:avLst/>
              <a:gdLst>
                <a:gd name="T0" fmla="*/ 9 w 57"/>
                <a:gd name="T1" fmla="*/ 62 h 62"/>
                <a:gd name="T2" fmla="*/ 16 w 57"/>
                <a:gd name="T3" fmla="*/ 43 h 62"/>
                <a:gd name="T4" fmla="*/ 42 w 57"/>
                <a:gd name="T5" fmla="*/ 43 h 62"/>
                <a:gd name="T6" fmla="*/ 49 w 57"/>
                <a:gd name="T7" fmla="*/ 62 h 62"/>
                <a:gd name="T8" fmla="*/ 57 w 57"/>
                <a:gd name="T9" fmla="*/ 62 h 62"/>
                <a:gd name="T10" fmla="*/ 33 w 57"/>
                <a:gd name="T11" fmla="*/ 0 h 62"/>
                <a:gd name="T12" fmla="*/ 23 w 57"/>
                <a:gd name="T13" fmla="*/ 0 h 62"/>
                <a:gd name="T14" fmla="*/ 0 w 57"/>
                <a:gd name="T15" fmla="*/ 62 h 62"/>
                <a:gd name="T16" fmla="*/ 9 w 57"/>
                <a:gd name="T17" fmla="*/ 62 h 62"/>
                <a:gd name="T18" fmla="*/ 9 w 57"/>
                <a:gd name="T19" fmla="*/ 62 h 62"/>
                <a:gd name="T20" fmla="*/ 25 w 57"/>
                <a:gd name="T21" fmla="*/ 17 h 62"/>
                <a:gd name="T22" fmla="*/ 25 w 57"/>
                <a:gd name="T23" fmla="*/ 17 h 62"/>
                <a:gd name="T24" fmla="*/ 28 w 57"/>
                <a:gd name="T25" fmla="*/ 5 h 62"/>
                <a:gd name="T26" fmla="*/ 28 w 57"/>
                <a:gd name="T27" fmla="*/ 5 h 62"/>
                <a:gd name="T28" fmla="*/ 31 w 57"/>
                <a:gd name="T29" fmla="*/ 19 h 62"/>
                <a:gd name="T30" fmla="*/ 38 w 57"/>
                <a:gd name="T31" fmla="*/ 36 h 62"/>
                <a:gd name="T32" fmla="*/ 18 w 57"/>
                <a:gd name="T33" fmla="*/ 36 h 62"/>
                <a:gd name="T34" fmla="*/ 25 w 57"/>
                <a:gd name="T35" fmla="*/ 17 h 62"/>
                <a:gd name="T36" fmla="*/ 25 w 57"/>
                <a:gd name="T37" fmla="*/ 1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62">
                  <a:moveTo>
                    <a:pt x="9" y="62"/>
                  </a:moveTo>
                  <a:lnTo>
                    <a:pt x="16" y="43"/>
                  </a:lnTo>
                  <a:lnTo>
                    <a:pt x="42" y="43"/>
                  </a:lnTo>
                  <a:lnTo>
                    <a:pt x="49" y="62"/>
                  </a:lnTo>
                  <a:lnTo>
                    <a:pt x="57" y="62"/>
                  </a:lnTo>
                  <a:lnTo>
                    <a:pt x="33" y="0"/>
                  </a:lnTo>
                  <a:lnTo>
                    <a:pt x="23" y="0"/>
                  </a:lnTo>
                  <a:lnTo>
                    <a:pt x="0" y="62"/>
                  </a:lnTo>
                  <a:lnTo>
                    <a:pt x="9" y="62"/>
                  </a:lnTo>
                  <a:lnTo>
                    <a:pt x="9" y="62"/>
                  </a:lnTo>
                  <a:close/>
                  <a:moveTo>
                    <a:pt x="25" y="17"/>
                  </a:moveTo>
                  <a:lnTo>
                    <a:pt x="25" y="17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1" y="19"/>
                  </a:lnTo>
                  <a:lnTo>
                    <a:pt x="38" y="36"/>
                  </a:lnTo>
                  <a:lnTo>
                    <a:pt x="18" y="36"/>
                  </a:lnTo>
                  <a:lnTo>
                    <a:pt x="25" y="17"/>
                  </a:lnTo>
                  <a:lnTo>
                    <a:pt x="2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180DD2EF-60B5-4D75-A5AF-2B3219C83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997" y="4122309"/>
              <a:ext cx="16486" cy="113567"/>
            </a:xfrm>
            <a:custGeom>
              <a:avLst/>
              <a:gdLst>
                <a:gd name="T0" fmla="*/ 9 w 9"/>
                <a:gd name="T1" fmla="*/ 62 h 62"/>
                <a:gd name="T2" fmla="*/ 9 w 9"/>
                <a:gd name="T3" fmla="*/ 0 h 62"/>
                <a:gd name="T4" fmla="*/ 0 w 9"/>
                <a:gd name="T5" fmla="*/ 0 h 62"/>
                <a:gd name="T6" fmla="*/ 0 w 9"/>
                <a:gd name="T7" fmla="*/ 62 h 62"/>
                <a:gd name="T8" fmla="*/ 9 w 9"/>
                <a:gd name="T9" fmla="*/ 62 h 62"/>
                <a:gd name="T10" fmla="*/ 9 w 9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62">
                  <a:moveTo>
                    <a:pt x="9" y="62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9" y="62"/>
                  </a:lnTo>
                  <a:lnTo>
                    <a:pt x="9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B22E9734-C16B-487C-BA48-C5A773713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127" y="4122309"/>
              <a:ext cx="91587" cy="113567"/>
            </a:xfrm>
            <a:custGeom>
              <a:avLst/>
              <a:gdLst>
                <a:gd name="T0" fmla="*/ 8 w 50"/>
                <a:gd name="T1" fmla="*/ 62 h 62"/>
                <a:gd name="T2" fmla="*/ 8 w 50"/>
                <a:gd name="T3" fmla="*/ 12 h 62"/>
                <a:gd name="T4" fmla="*/ 41 w 50"/>
                <a:gd name="T5" fmla="*/ 62 h 62"/>
                <a:gd name="T6" fmla="*/ 50 w 50"/>
                <a:gd name="T7" fmla="*/ 62 h 62"/>
                <a:gd name="T8" fmla="*/ 50 w 50"/>
                <a:gd name="T9" fmla="*/ 0 h 62"/>
                <a:gd name="T10" fmla="*/ 41 w 50"/>
                <a:gd name="T11" fmla="*/ 0 h 62"/>
                <a:gd name="T12" fmla="*/ 41 w 50"/>
                <a:gd name="T13" fmla="*/ 48 h 62"/>
                <a:gd name="T14" fmla="*/ 8 w 50"/>
                <a:gd name="T15" fmla="*/ 0 h 62"/>
                <a:gd name="T16" fmla="*/ 0 w 50"/>
                <a:gd name="T17" fmla="*/ 0 h 62"/>
                <a:gd name="T18" fmla="*/ 0 w 50"/>
                <a:gd name="T19" fmla="*/ 62 h 62"/>
                <a:gd name="T20" fmla="*/ 8 w 50"/>
                <a:gd name="T21" fmla="*/ 62 h 62"/>
                <a:gd name="T22" fmla="*/ 8 w 50"/>
                <a:gd name="T2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2">
                  <a:moveTo>
                    <a:pt x="8" y="62"/>
                  </a:moveTo>
                  <a:lnTo>
                    <a:pt x="8" y="12"/>
                  </a:lnTo>
                  <a:lnTo>
                    <a:pt x="41" y="62"/>
                  </a:lnTo>
                  <a:lnTo>
                    <a:pt x="50" y="62"/>
                  </a:lnTo>
                  <a:lnTo>
                    <a:pt x="50" y="0"/>
                  </a:lnTo>
                  <a:lnTo>
                    <a:pt x="41" y="0"/>
                  </a:lnTo>
                  <a:lnTo>
                    <a:pt x="41" y="48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8" y="62"/>
                  </a:lnTo>
                  <a:lnTo>
                    <a:pt x="8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3584DD43-B76E-47C7-9BE8-DF7596BD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0642" y="4611381"/>
              <a:ext cx="108073" cy="117231"/>
            </a:xfrm>
            <a:custGeom>
              <a:avLst/>
              <a:gdLst>
                <a:gd name="T0" fmla="*/ 7 w 59"/>
                <a:gd name="T1" fmla="*/ 64 h 64"/>
                <a:gd name="T2" fmla="*/ 7 w 59"/>
                <a:gd name="T3" fmla="*/ 10 h 64"/>
                <a:gd name="T4" fmla="*/ 26 w 59"/>
                <a:gd name="T5" fmla="*/ 64 h 64"/>
                <a:gd name="T6" fmla="*/ 33 w 59"/>
                <a:gd name="T7" fmla="*/ 64 h 64"/>
                <a:gd name="T8" fmla="*/ 52 w 59"/>
                <a:gd name="T9" fmla="*/ 10 h 64"/>
                <a:gd name="T10" fmla="*/ 52 w 59"/>
                <a:gd name="T11" fmla="*/ 64 h 64"/>
                <a:gd name="T12" fmla="*/ 59 w 59"/>
                <a:gd name="T13" fmla="*/ 64 h 64"/>
                <a:gd name="T14" fmla="*/ 59 w 59"/>
                <a:gd name="T15" fmla="*/ 0 h 64"/>
                <a:gd name="T16" fmla="*/ 49 w 59"/>
                <a:gd name="T17" fmla="*/ 0 h 64"/>
                <a:gd name="T18" fmla="*/ 33 w 59"/>
                <a:gd name="T19" fmla="*/ 45 h 64"/>
                <a:gd name="T20" fmla="*/ 33 w 59"/>
                <a:gd name="T21" fmla="*/ 45 h 64"/>
                <a:gd name="T22" fmla="*/ 30 w 59"/>
                <a:gd name="T23" fmla="*/ 55 h 64"/>
                <a:gd name="T24" fmla="*/ 30 w 59"/>
                <a:gd name="T25" fmla="*/ 55 h 64"/>
                <a:gd name="T26" fmla="*/ 26 w 59"/>
                <a:gd name="T27" fmla="*/ 45 h 64"/>
                <a:gd name="T28" fmla="*/ 12 w 59"/>
                <a:gd name="T29" fmla="*/ 0 h 64"/>
                <a:gd name="T30" fmla="*/ 0 w 59"/>
                <a:gd name="T31" fmla="*/ 0 h 64"/>
                <a:gd name="T32" fmla="*/ 0 w 59"/>
                <a:gd name="T33" fmla="*/ 64 h 64"/>
                <a:gd name="T34" fmla="*/ 7 w 59"/>
                <a:gd name="T35" fmla="*/ 64 h 64"/>
                <a:gd name="T36" fmla="*/ 7 w 59"/>
                <a:gd name="T3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64">
                  <a:moveTo>
                    <a:pt x="7" y="64"/>
                  </a:moveTo>
                  <a:lnTo>
                    <a:pt x="7" y="10"/>
                  </a:lnTo>
                  <a:lnTo>
                    <a:pt x="26" y="64"/>
                  </a:lnTo>
                  <a:lnTo>
                    <a:pt x="33" y="64"/>
                  </a:lnTo>
                  <a:lnTo>
                    <a:pt x="52" y="10"/>
                  </a:lnTo>
                  <a:lnTo>
                    <a:pt x="52" y="64"/>
                  </a:lnTo>
                  <a:lnTo>
                    <a:pt x="59" y="64"/>
                  </a:lnTo>
                  <a:lnTo>
                    <a:pt x="59" y="0"/>
                  </a:lnTo>
                  <a:lnTo>
                    <a:pt x="49" y="0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6" y="45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7" y="64"/>
                  </a:lnTo>
                  <a:lnTo>
                    <a:pt x="7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06372DBD-40E9-4CC8-9D08-D53BE57CF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357" y="4611381"/>
              <a:ext cx="86092" cy="117231"/>
            </a:xfrm>
            <a:custGeom>
              <a:avLst/>
              <a:gdLst>
                <a:gd name="T0" fmla="*/ 47 w 47"/>
                <a:gd name="T1" fmla="*/ 64 h 64"/>
                <a:gd name="T2" fmla="*/ 47 w 47"/>
                <a:gd name="T3" fmla="*/ 57 h 64"/>
                <a:gd name="T4" fmla="*/ 9 w 47"/>
                <a:gd name="T5" fmla="*/ 57 h 64"/>
                <a:gd name="T6" fmla="*/ 9 w 47"/>
                <a:gd name="T7" fmla="*/ 34 h 64"/>
                <a:gd name="T8" fmla="*/ 43 w 47"/>
                <a:gd name="T9" fmla="*/ 34 h 64"/>
                <a:gd name="T10" fmla="*/ 43 w 47"/>
                <a:gd name="T11" fmla="*/ 27 h 64"/>
                <a:gd name="T12" fmla="*/ 9 w 47"/>
                <a:gd name="T13" fmla="*/ 27 h 64"/>
                <a:gd name="T14" fmla="*/ 9 w 47"/>
                <a:gd name="T15" fmla="*/ 8 h 64"/>
                <a:gd name="T16" fmla="*/ 45 w 47"/>
                <a:gd name="T17" fmla="*/ 8 h 64"/>
                <a:gd name="T18" fmla="*/ 45 w 47"/>
                <a:gd name="T19" fmla="*/ 0 h 64"/>
                <a:gd name="T20" fmla="*/ 0 w 47"/>
                <a:gd name="T21" fmla="*/ 0 h 64"/>
                <a:gd name="T22" fmla="*/ 0 w 47"/>
                <a:gd name="T23" fmla="*/ 64 h 64"/>
                <a:gd name="T24" fmla="*/ 47 w 47"/>
                <a:gd name="T25" fmla="*/ 64 h 64"/>
                <a:gd name="T26" fmla="*/ 47 w 47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64">
                  <a:moveTo>
                    <a:pt x="47" y="64"/>
                  </a:moveTo>
                  <a:lnTo>
                    <a:pt x="47" y="57"/>
                  </a:lnTo>
                  <a:lnTo>
                    <a:pt x="9" y="57"/>
                  </a:lnTo>
                  <a:lnTo>
                    <a:pt x="9" y="34"/>
                  </a:lnTo>
                  <a:lnTo>
                    <a:pt x="43" y="34"/>
                  </a:lnTo>
                  <a:lnTo>
                    <a:pt x="43" y="27"/>
                  </a:lnTo>
                  <a:lnTo>
                    <a:pt x="9" y="27"/>
                  </a:lnTo>
                  <a:lnTo>
                    <a:pt x="9" y="8"/>
                  </a:lnTo>
                  <a:lnTo>
                    <a:pt x="45" y="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47" y="64"/>
                  </a:lnTo>
                  <a:lnTo>
                    <a:pt x="47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59A9A1BB-91A7-4338-AA23-4CD7A29EF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430" y="4611381"/>
              <a:ext cx="108073" cy="117231"/>
            </a:xfrm>
            <a:custGeom>
              <a:avLst/>
              <a:gdLst>
                <a:gd name="T0" fmla="*/ 7 w 59"/>
                <a:gd name="T1" fmla="*/ 64 h 64"/>
                <a:gd name="T2" fmla="*/ 7 w 59"/>
                <a:gd name="T3" fmla="*/ 10 h 64"/>
                <a:gd name="T4" fmla="*/ 26 w 59"/>
                <a:gd name="T5" fmla="*/ 64 h 64"/>
                <a:gd name="T6" fmla="*/ 33 w 59"/>
                <a:gd name="T7" fmla="*/ 64 h 64"/>
                <a:gd name="T8" fmla="*/ 50 w 59"/>
                <a:gd name="T9" fmla="*/ 10 h 64"/>
                <a:gd name="T10" fmla="*/ 50 w 59"/>
                <a:gd name="T11" fmla="*/ 64 h 64"/>
                <a:gd name="T12" fmla="*/ 59 w 59"/>
                <a:gd name="T13" fmla="*/ 64 h 64"/>
                <a:gd name="T14" fmla="*/ 59 w 59"/>
                <a:gd name="T15" fmla="*/ 0 h 64"/>
                <a:gd name="T16" fmla="*/ 48 w 59"/>
                <a:gd name="T17" fmla="*/ 0 h 64"/>
                <a:gd name="T18" fmla="*/ 33 w 59"/>
                <a:gd name="T19" fmla="*/ 45 h 64"/>
                <a:gd name="T20" fmla="*/ 33 w 59"/>
                <a:gd name="T21" fmla="*/ 45 h 64"/>
                <a:gd name="T22" fmla="*/ 29 w 59"/>
                <a:gd name="T23" fmla="*/ 55 h 64"/>
                <a:gd name="T24" fmla="*/ 29 w 59"/>
                <a:gd name="T25" fmla="*/ 55 h 64"/>
                <a:gd name="T26" fmla="*/ 26 w 59"/>
                <a:gd name="T27" fmla="*/ 45 h 64"/>
                <a:gd name="T28" fmla="*/ 12 w 59"/>
                <a:gd name="T29" fmla="*/ 0 h 64"/>
                <a:gd name="T30" fmla="*/ 0 w 59"/>
                <a:gd name="T31" fmla="*/ 0 h 64"/>
                <a:gd name="T32" fmla="*/ 0 w 59"/>
                <a:gd name="T33" fmla="*/ 64 h 64"/>
                <a:gd name="T34" fmla="*/ 7 w 59"/>
                <a:gd name="T35" fmla="*/ 64 h 64"/>
                <a:gd name="T36" fmla="*/ 7 w 59"/>
                <a:gd name="T3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64">
                  <a:moveTo>
                    <a:pt x="7" y="64"/>
                  </a:moveTo>
                  <a:lnTo>
                    <a:pt x="7" y="10"/>
                  </a:lnTo>
                  <a:lnTo>
                    <a:pt x="26" y="64"/>
                  </a:lnTo>
                  <a:lnTo>
                    <a:pt x="33" y="64"/>
                  </a:lnTo>
                  <a:lnTo>
                    <a:pt x="50" y="10"/>
                  </a:lnTo>
                  <a:lnTo>
                    <a:pt x="50" y="64"/>
                  </a:lnTo>
                  <a:lnTo>
                    <a:pt x="59" y="64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26" y="45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7" y="64"/>
                  </a:lnTo>
                  <a:lnTo>
                    <a:pt x="7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33BE44E9-9012-4D3C-8DA8-86C6050CD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8819" y="4611381"/>
              <a:ext cx="111736" cy="119063"/>
            </a:xfrm>
            <a:custGeom>
              <a:avLst/>
              <a:gdLst>
                <a:gd name="T0" fmla="*/ 3 w 61"/>
                <a:gd name="T1" fmla="*/ 48 h 65"/>
                <a:gd name="T2" fmla="*/ 16 w 61"/>
                <a:gd name="T3" fmla="*/ 60 h 65"/>
                <a:gd name="T4" fmla="*/ 22 w 61"/>
                <a:gd name="T5" fmla="*/ 64 h 65"/>
                <a:gd name="T6" fmla="*/ 31 w 61"/>
                <a:gd name="T7" fmla="*/ 65 h 65"/>
                <a:gd name="T8" fmla="*/ 47 w 61"/>
                <a:gd name="T9" fmla="*/ 60 h 65"/>
                <a:gd name="T10" fmla="*/ 52 w 61"/>
                <a:gd name="T11" fmla="*/ 55 h 65"/>
                <a:gd name="T12" fmla="*/ 57 w 61"/>
                <a:gd name="T13" fmla="*/ 50 h 65"/>
                <a:gd name="T14" fmla="*/ 61 w 61"/>
                <a:gd name="T15" fmla="*/ 32 h 65"/>
                <a:gd name="T16" fmla="*/ 61 w 61"/>
                <a:gd name="T17" fmla="*/ 24 h 65"/>
                <a:gd name="T18" fmla="*/ 57 w 61"/>
                <a:gd name="T19" fmla="*/ 15 h 65"/>
                <a:gd name="T20" fmla="*/ 47 w 61"/>
                <a:gd name="T21" fmla="*/ 3 h 65"/>
                <a:gd name="T22" fmla="*/ 40 w 61"/>
                <a:gd name="T23" fmla="*/ 0 h 65"/>
                <a:gd name="T24" fmla="*/ 31 w 61"/>
                <a:gd name="T25" fmla="*/ 0 h 65"/>
                <a:gd name="T26" fmla="*/ 19 w 61"/>
                <a:gd name="T27" fmla="*/ 1 h 65"/>
                <a:gd name="T28" fmla="*/ 9 w 61"/>
                <a:gd name="T29" fmla="*/ 8 h 65"/>
                <a:gd name="T30" fmla="*/ 5 w 61"/>
                <a:gd name="T31" fmla="*/ 13 h 65"/>
                <a:gd name="T32" fmla="*/ 2 w 61"/>
                <a:gd name="T33" fmla="*/ 26 h 65"/>
                <a:gd name="T34" fmla="*/ 0 w 61"/>
                <a:gd name="T35" fmla="*/ 32 h 65"/>
                <a:gd name="T36" fmla="*/ 3 w 61"/>
                <a:gd name="T37" fmla="*/ 48 h 65"/>
                <a:gd name="T38" fmla="*/ 16 w 61"/>
                <a:gd name="T39" fmla="*/ 12 h 65"/>
                <a:gd name="T40" fmla="*/ 22 w 61"/>
                <a:gd name="T41" fmla="*/ 8 h 65"/>
                <a:gd name="T42" fmla="*/ 31 w 61"/>
                <a:gd name="T43" fmla="*/ 6 h 65"/>
                <a:gd name="T44" fmla="*/ 42 w 61"/>
                <a:gd name="T45" fmla="*/ 10 h 65"/>
                <a:gd name="T46" fmla="*/ 47 w 61"/>
                <a:gd name="T47" fmla="*/ 13 h 65"/>
                <a:gd name="T48" fmla="*/ 50 w 61"/>
                <a:gd name="T49" fmla="*/ 19 h 65"/>
                <a:gd name="T50" fmla="*/ 52 w 61"/>
                <a:gd name="T51" fmla="*/ 32 h 65"/>
                <a:gd name="T52" fmla="*/ 50 w 61"/>
                <a:gd name="T53" fmla="*/ 43 h 65"/>
                <a:gd name="T54" fmla="*/ 47 w 61"/>
                <a:gd name="T55" fmla="*/ 52 h 65"/>
                <a:gd name="T56" fmla="*/ 31 w 61"/>
                <a:gd name="T57" fmla="*/ 57 h 65"/>
                <a:gd name="T58" fmla="*/ 22 w 61"/>
                <a:gd name="T59" fmla="*/ 55 h 65"/>
                <a:gd name="T60" fmla="*/ 16 w 61"/>
                <a:gd name="T61" fmla="*/ 52 h 65"/>
                <a:gd name="T62" fmla="*/ 9 w 61"/>
                <a:gd name="T63" fmla="*/ 32 h 65"/>
                <a:gd name="T64" fmla="*/ 10 w 61"/>
                <a:gd name="T65" fmla="*/ 20 h 65"/>
                <a:gd name="T66" fmla="*/ 16 w 61"/>
                <a:gd name="T67" fmla="*/ 1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5">
                  <a:moveTo>
                    <a:pt x="3" y="48"/>
                  </a:moveTo>
                  <a:lnTo>
                    <a:pt x="3" y="48"/>
                  </a:lnTo>
                  <a:lnTo>
                    <a:pt x="9" y="55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22" y="64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38" y="64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52" y="55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61" y="41"/>
                  </a:lnTo>
                  <a:lnTo>
                    <a:pt x="61" y="32"/>
                  </a:lnTo>
                  <a:lnTo>
                    <a:pt x="61" y="32"/>
                  </a:lnTo>
                  <a:lnTo>
                    <a:pt x="61" y="24"/>
                  </a:lnTo>
                  <a:lnTo>
                    <a:pt x="57" y="15"/>
                  </a:lnTo>
                  <a:lnTo>
                    <a:pt x="57" y="15"/>
                  </a:lnTo>
                  <a:lnTo>
                    <a:pt x="52" y="8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4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19" y="1"/>
                  </a:lnTo>
                  <a:lnTo>
                    <a:pt x="14" y="5"/>
                  </a:lnTo>
                  <a:lnTo>
                    <a:pt x="9" y="8"/>
                  </a:lnTo>
                  <a:lnTo>
                    <a:pt x="9" y="8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3" y="48"/>
                  </a:lnTo>
                  <a:lnTo>
                    <a:pt x="3" y="48"/>
                  </a:lnTo>
                  <a:close/>
                  <a:moveTo>
                    <a:pt x="16" y="12"/>
                  </a:moveTo>
                  <a:lnTo>
                    <a:pt x="16" y="12"/>
                  </a:lnTo>
                  <a:lnTo>
                    <a:pt x="22" y="8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6" y="6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7" y="13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2" y="26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0" y="43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0" y="55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22" y="55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0" y="43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10" y="20"/>
                  </a:lnTo>
                  <a:lnTo>
                    <a:pt x="12" y="17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FDDB81C7-1931-4E92-ACCB-F3AC45522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8872" y="4611381"/>
              <a:ext cx="100746" cy="117231"/>
            </a:xfrm>
            <a:custGeom>
              <a:avLst/>
              <a:gdLst>
                <a:gd name="T0" fmla="*/ 9 w 55"/>
                <a:gd name="T1" fmla="*/ 64 h 64"/>
                <a:gd name="T2" fmla="*/ 9 w 55"/>
                <a:gd name="T3" fmla="*/ 36 h 64"/>
                <a:gd name="T4" fmla="*/ 19 w 55"/>
                <a:gd name="T5" fmla="*/ 36 h 64"/>
                <a:gd name="T6" fmla="*/ 19 w 55"/>
                <a:gd name="T7" fmla="*/ 36 h 64"/>
                <a:gd name="T8" fmla="*/ 22 w 55"/>
                <a:gd name="T9" fmla="*/ 36 h 64"/>
                <a:gd name="T10" fmla="*/ 22 w 55"/>
                <a:gd name="T11" fmla="*/ 36 h 64"/>
                <a:gd name="T12" fmla="*/ 28 w 55"/>
                <a:gd name="T13" fmla="*/ 38 h 64"/>
                <a:gd name="T14" fmla="*/ 28 w 55"/>
                <a:gd name="T15" fmla="*/ 38 h 64"/>
                <a:gd name="T16" fmla="*/ 31 w 55"/>
                <a:gd name="T17" fmla="*/ 41 h 64"/>
                <a:gd name="T18" fmla="*/ 31 w 55"/>
                <a:gd name="T19" fmla="*/ 41 h 64"/>
                <a:gd name="T20" fmla="*/ 36 w 55"/>
                <a:gd name="T21" fmla="*/ 50 h 64"/>
                <a:gd name="T22" fmla="*/ 45 w 55"/>
                <a:gd name="T23" fmla="*/ 64 h 64"/>
                <a:gd name="T24" fmla="*/ 55 w 55"/>
                <a:gd name="T25" fmla="*/ 64 h 64"/>
                <a:gd name="T26" fmla="*/ 45 w 55"/>
                <a:gd name="T27" fmla="*/ 46 h 64"/>
                <a:gd name="T28" fmla="*/ 45 w 55"/>
                <a:gd name="T29" fmla="*/ 46 h 64"/>
                <a:gd name="T30" fmla="*/ 38 w 55"/>
                <a:gd name="T31" fmla="*/ 38 h 64"/>
                <a:gd name="T32" fmla="*/ 38 w 55"/>
                <a:gd name="T33" fmla="*/ 38 h 64"/>
                <a:gd name="T34" fmla="*/ 33 w 55"/>
                <a:gd name="T35" fmla="*/ 34 h 64"/>
                <a:gd name="T36" fmla="*/ 33 w 55"/>
                <a:gd name="T37" fmla="*/ 34 h 64"/>
                <a:gd name="T38" fmla="*/ 42 w 55"/>
                <a:gd name="T39" fmla="*/ 32 h 64"/>
                <a:gd name="T40" fmla="*/ 47 w 55"/>
                <a:gd name="T41" fmla="*/ 29 h 64"/>
                <a:gd name="T42" fmla="*/ 47 w 55"/>
                <a:gd name="T43" fmla="*/ 29 h 64"/>
                <a:gd name="T44" fmla="*/ 50 w 55"/>
                <a:gd name="T45" fmla="*/ 24 h 64"/>
                <a:gd name="T46" fmla="*/ 50 w 55"/>
                <a:gd name="T47" fmla="*/ 17 h 64"/>
                <a:gd name="T48" fmla="*/ 50 w 55"/>
                <a:gd name="T49" fmla="*/ 17 h 64"/>
                <a:gd name="T50" fmla="*/ 50 w 55"/>
                <a:gd name="T51" fmla="*/ 12 h 64"/>
                <a:gd name="T52" fmla="*/ 48 w 55"/>
                <a:gd name="T53" fmla="*/ 8 h 64"/>
                <a:gd name="T54" fmla="*/ 48 w 55"/>
                <a:gd name="T55" fmla="*/ 8 h 64"/>
                <a:gd name="T56" fmla="*/ 45 w 55"/>
                <a:gd name="T57" fmla="*/ 5 h 64"/>
                <a:gd name="T58" fmla="*/ 42 w 55"/>
                <a:gd name="T59" fmla="*/ 1 h 64"/>
                <a:gd name="T60" fmla="*/ 42 w 55"/>
                <a:gd name="T61" fmla="*/ 1 h 64"/>
                <a:gd name="T62" fmla="*/ 36 w 55"/>
                <a:gd name="T63" fmla="*/ 1 h 64"/>
                <a:gd name="T64" fmla="*/ 28 w 55"/>
                <a:gd name="T65" fmla="*/ 0 h 64"/>
                <a:gd name="T66" fmla="*/ 0 w 55"/>
                <a:gd name="T67" fmla="*/ 0 h 64"/>
                <a:gd name="T68" fmla="*/ 0 w 55"/>
                <a:gd name="T69" fmla="*/ 64 h 64"/>
                <a:gd name="T70" fmla="*/ 9 w 55"/>
                <a:gd name="T71" fmla="*/ 64 h 64"/>
                <a:gd name="T72" fmla="*/ 9 w 55"/>
                <a:gd name="T73" fmla="*/ 64 h 64"/>
                <a:gd name="T74" fmla="*/ 9 w 55"/>
                <a:gd name="T75" fmla="*/ 6 h 64"/>
                <a:gd name="T76" fmla="*/ 29 w 55"/>
                <a:gd name="T77" fmla="*/ 6 h 64"/>
                <a:gd name="T78" fmla="*/ 29 w 55"/>
                <a:gd name="T79" fmla="*/ 6 h 64"/>
                <a:gd name="T80" fmla="*/ 35 w 55"/>
                <a:gd name="T81" fmla="*/ 8 h 64"/>
                <a:gd name="T82" fmla="*/ 38 w 55"/>
                <a:gd name="T83" fmla="*/ 10 h 64"/>
                <a:gd name="T84" fmla="*/ 38 w 55"/>
                <a:gd name="T85" fmla="*/ 10 h 64"/>
                <a:gd name="T86" fmla="*/ 42 w 55"/>
                <a:gd name="T87" fmla="*/ 13 h 64"/>
                <a:gd name="T88" fmla="*/ 42 w 55"/>
                <a:gd name="T89" fmla="*/ 17 h 64"/>
                <a:gd name="T90" fmla="*/ 42 w 55"/>
                <a:gd name="T91" fmla="*/ 17 h 64"/>
                <a:gd name="T92" fmla="*/ 40 w 55"/>
                <a:gd name="T93" fmla="*/ 24 h 64"/>
                <a:gd name="T94" fmla="*/ 40 w 55"/>
                <a:gd name="T95" fmla="*/ 24 h 64"/>
                <a:gd name="T96" fmla="*/ 36 w 55"/>
                <a:gd name="T97" fmla="*/ 27 h 64"/>
                <a:gd name="T98" fmla="*/ 36 w 55"/>
                <a:gd name="T99" fmla="*/ 27 h 64"/>
                <a:gd name="T100" fmla="*/ 26 w 55"/>
                <a:gd name="T101" fmla="*/ 29 h 64"/>
                <a:gd name="T102" fmla="*/ 9 w 55"/>
                <a:gd name="T103" fmla="*/ 29 h 64"/>
                <a:gd name="T104" fmla="*/ 9 w 55"/>
                <a:gd name="T105" fmla="*/ 6 h 64"/>
                <a:gd name="T106" fmla="*/ 9 w 55"/>
                <a:gd name="T107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" h="64">
                  <a:moveTo>
                    <a:pt x="9" y="64"/>
                  </a:moveTo>
                  <a:lnTo>
                    <a:pt x="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6" y="50"/>
                  </a:lnTo>
                  <a:lnTo>
                    <a:pt x="45" y="64"/>
                  </a:lnTo>
                  <a:lnTo>
                    <a:pt x="55" y="64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42" y="32"/>
                  </a:lnTo>
                  <a:lnTo>
                    <a:pt x="47" y="29"/>
                  </a:lnTo>
                  <a:lnTo>
                    <a:pt x="47" y="29"/>
                  </a:lnTo>
                  <a:lnTo>
                    <a:pt x="50" y="24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2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5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36" y="1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9" y="64"/>
                  </a:lnTo>
                  <a:lnTo>
                    <a:pt x="9" y="64"/>
                  </a:lnTo>
                  <a:close/>
                  <a:moveTo>
                    <a:pt x="9" y="6"/>
                  </a:moveTo>
                  <a:lnTo>
                    <a:pt x="29" y="6"/>
                  </a:lnTo>
                  <a:lnTo>
                    <a:pt x="29" y="6"/>
                  </a:lnTo>
                  <a:lnTo>
                    <a:pt x="35" y="8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42" y="13"/>
                  </a:lnTo>
                  <a:lnTo>
                    <a:pt x="42" y="17"/>
                  </a:lnTo>
                  <a:lnTo>
                    <a:pt x="42" y="17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26" y="29"/>
                  </a:lnTo>
                  <a:lnTo>
                    <a:pt x="9" y="29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4C637A56-7617-4504-953A-F2EB754A1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7786" y="4611381"/>
              <a:ext cx="104409" cy="117231"/>
            </a:xfrm>
            <a:custGeom>
              <a:avLst/>
              <a:gdLst>
                <a:gd name="T0" fmla="*/ 33 w 57"/>
                <a:gd name="T1" fmla="*/ 64 h 64"/>
                <a:gd name="T2" fmla="*/ 33 w 57"/>
                <a:gd name="T3" fmla="*/ 36 h 64"/>
                <a:gd name="T4" fmla="*/ 57 w 57"/>
                <a:gd name="T5" fmla="*/ 0 h 64"/>
                <a:gd name="T6" fmla="*/ 48 w 57"/>
                <a:gd name="T7" fmla="*/ 0 h 64"/>
                <a:gd name="T8" fmla="*/ 36 w 57"/>
                <a:gd name="T9" fmla="*/ 19 h 64"/>
                <a:gd name="T10" fmla="*/ 36 w 57"/>
                <a:gd name="T11" fmla="*/ 19 h 64"/>
                <a:gd name="T12" fmla="*/ 29 w 57"/>
                <a:gd name="T13" fmla="*/ 31 h 64"/>
                <a:gd name="T14" fmla="*/ 29 w 57"/>
                <a:gd name="T15" fmla="*/ 31 h 64"/>
                <a:gd name="T16" fmla="*/ 22 w 57"/>
                <a:gd name="T17" fmla="*/ 19 h 64"/>
                <a:gd name="T18" fmla="*/ 10 w 57"/>
                <a:gd name="T19" fmla="*/ 0 h 64"/>
                <a:gd name="T20" fmla="*/ 0 w 57"/>
                <a:gd name="T21" fmla="*/ 0 h 64"/>
                <a:gd name="T22" fmla="*/ 24 w 57"/>
                <a:gd name="T23" fmla="*/ 36 h 64"/>
                <a:gd name="T24" fmla="*/ 24 w 57"/>
                <a:gd name="T25" fmla="*/ 64 h 64"/>
                <a:gd name="T26" fmla="*/ 33 w 57"/>
                <a:gd name="T27" fmla="*/ 64 h 64"/>
                <a:gd name="T28" fmla="*/ 33 w 57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64">
                  <a:moveTo>
                    <a:pt x="33" y="64"/>
                  </a:moveTo>
                  <a:lnTo>
                    <a:pt x="33" y="36"/>
                  </a:lnTo>
                  <a:lnTo>
                    <a:pt x="57" y="0"/>
                  </a:lnTo>
                  <a:lnTo>
                    <a:pt x="48" y="0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22" y="19"/>
                  </a:lnTo>
                  <a:lnTo>
                    <a:pt x="10" y="0"/>
                  </a:lnTo>
                  <a:lnTo>
                    <a:pt x="0" y="0"/>
                  </a:lnTo>
                  <a:lnTo>
                    <a:pt x="24" y="36"/>
                  </a:lnTo>
                  <a:lnTo>
                    <a:pt x="24" y="64"/>
                  </a:lnTo>
                  <a:lnTo>
                    <a:pt x="33" y="64"/>
                  </a:lnTo>
                  <a:lnTo>
                    <a:pt x="3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C5363CBA-BCE0-4927-9E33-E93FB7FE7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059" y="3798092"/>
              <a:ext cx="811457" cy="346198"/>
            </a:xfrm>
            <a:custGeom>
              <a:avLst/>
              <a:gdLst>
                <a:gd name="T0" fmla="*/ 0 w 443"/>
                <a:gd name="T1" fmla="*/ 95 h 189"/>
                <a:gd name="T2" fmla="*/ 0 w 443"/>
                <a:gd name="T3" fmla="*/ 95 h 189"/>
                <a:gd name="T4" fmla="*/ 2 w 443"/>
                <a:gd name="T5" fmla="*/ 85 h 189"/>
                <a:gd name="T6" fmla="*/ 6 w 443"/>
                <a:gd name="T7" fmla="*/ 74 h 189"/>
                <a:gd name="T8" fmla="*/ 11 w 443"/>
                <a:gd name="T9" fmla="*/ 66 h 189"/>
                <a:gd name="T10" fmla="*/ 18 w 443"/>
                <a:gd name="T11" fmla="*/ 57 h 189"/>
                <a:gd name="T12" fmla="*/ 26 w 443"/>
                <a:gd name="T13" fmla="*/ 48 h 189"/>
                <a:gd name="T14" fmla="*/ 38 w 443"/>
                <a:gd name="T15" fmla="*/ 41 h 189"/>
                <a:gd name="T16" fmla="*/ 51 w 443"/>
                <a:gd name="T17" fmla="*/ 35 h 189"/>
                <a:gd name="T18" fmla="*/ 64 w 443"/>
                <a:gd name="T19" fmla="*/ 28 h 189"/>
                <a:gd name="T20" fmla="*/ 80 w 443"/>
                <a:gd name="T21" fmla="*/ 21 h 189"/>
                <a:gd name="T22" fmla="*/ 97 w 443"/>
                <a:gd name="T23" fmla="*/ 15 h 189"/>
                <a:gd name="T24" fmla="*/ 135 w 443"/>
                <a:gd name="T25" fmla="*/ 7 h 189"/>
                <a:gd name="T26" fmla="*/ 177 w 443"/>
                <a:gd name="T27" fmla="*/ 2 h 189"/>
                <a:gd name="T28" fmla="*/ 222 w 443"/>
                <a:gd name="T29" fmla="*/ 0 h 189"/>
                <a:gd name="T30" fmla="*/ 222 w 443"/>
                <a:gd name="T31" fmla="*/ 0 h 189"/>
                <a:gd name="T32" fmla="*/ 267 w 443"/>
                <a:gd name="T33" fmla="*/ 2 h 189"/>
                <a:gd name="T34" fmla="*/ 308 w 443"/>
                <a:gd name="T35" fmla="*/ 7 h 189"/>
                <a:gd name="T36" fmla="*/ 347 w 443"/>
                <a:gd name="T37" fmla="*/ 15 h 189"/>
                <a:gd name="T38" fmla="*/ 364 w 443"/>
                <a:gd name="T39" fmla="*/ 21 h 189"/>
                <a:gd name="T40" fmla="*/ 379 w 443"/>
                <a:gd name="T41" fmla="*/ 28 h 189"/>
                <a:gd name="T42" fmla="*/ 393 w 443"/>
                <a:gd name="T43" fmla="*/ 35 h 189"/>
                <a:gd name="T44" fmla="*/ 407 w 443"/>
                <a:gd name="T45" fmla="*/ 41 h 189"/>
                <a:gd name="T46" fmla="*/ 418 w 443"/>
                <a:gd name="T47" fmla="*/ 48 h 189"/>
                <a:gd name="T48" fmla="*/ 426 w 443"/>
                <a:gd name="T49" fmla="*/ 57 h 189"/>
                <a:gd name="T50" fmla="*/ 435 w 443"/>
                <a:gd name="T51" fmla="*/ 66 h 189"/>
                <a:gd name="T52" fmla="*/ 440 w 443"/>
                <a:gd name="T53" fmla="*/ 74 h 189"/>
                <a:gd name="T54" fmla="*/ 443 w 443"/>
                <a:gd name="T55" fmla="*/ 85 h 189"/>
                <a:gd name="T56" fmla="*/ 443 w 443"/>
                <a:gd name="T57" fmla="*/ 95 h 189"/>
                <a:gd name="T58" fmla="*/ 443 w 443"/>
                <a:gd name="T59" fmla="*/ 95 h 189"/>
                <a:gd name="T60" fmla="*/ 443 w 443"/>
                <a:gd name="T61" fmla="*/ 104 h 189"/>
                <a:gd name="T62" fmla="*/ 440 w 443"/>
                <a:gd name="T63" fmla="*/ 114 h 189"/>
                <a:gd name="T64" fmla="*/ 435 w 443"/>
                <a:gd name="T65" fmla="*/ 123 h 189"/>
                <a:gd name="T66" fmla="*/ 426 w 443"/>
                <a:gd name="T67" fmla="*/ 132 h 189"/>
                <a:gd name="T68" fmla="*/ 418 w 443"/>
                <a:gd name="T69" fmla="*/ 140 h 189"/>
                <a:gd name="T70" fmla="*/ 407 w 443"/>
                <a:gd name="T71" fmla="*/ 147 h 189"/>
                <a:gd name="T72" fmla="*/ 393 w 443"/>
                <a:gd name="T73" fmla="*/ 156 h 189"/>
                <a:gd name="T74" fmla="*/ 379 w 443"/>
                <a:gd name="T75" fmla="*/ 161 h 189"/>
                <a:gd name="T76" fmla="*/ 364 w 443"/>
                <a:gd name="T77" fmla="*/ 168 h 189"/>
                <a:gd name="T78" fmla="*/ 347 w 443"/>
                <a:gd name="T79" fmla="*/ 173 h 189"/>
                <a:gd name="T80" fmla="*/ 308 w 443"/>
                <a:gd name="T81" fmla="*/ 182 h 189"/>
                <a:gd name="T82" fmla="*/ 267 w 443"/>
                <a:gd name="T83" fmla="*/ 187 h 189"/>
                <a:gd name="T84" fmla="*/ 222 w 443"/>
                <a:gd name="T85" fmla="*/ 189 h 189"/>
                <a:gd name="T86" fmla="*/ 222 w 443"/>
                <a:gd name="T87" fmla="*/ 189 h 189"/>
                <a:gd name="T88" fmla="*/ 177 w 443"/>
                <a:gd name="T89" fmla="*/ 187 h 189"/>
                <a:gd name="T90" fmla="*/ 135 w 443"/>
                <a:gd name="T91" fmla="*/ 182 h 189"/>
                <a:gd name="T92" fmla="*/ 97 w 443"/>
                <a:gd name="T93" fmla="*/ 173 h 189"/>
                <a:gd name="T94" fmla="*/ 80 w 443"/>
                <a:gd name="T95" fmla="*/ 168 h 189"/>
                <a:gd name="T96" fmla="*/ 64 w 443"/>
                <a:gd name="T97" fmla="*/ 161 h 189"/>
                <a:gd name="T98" fmla="*/ 51 w 443"/>
                <a:gd name="T99" fmla="*/ 156 h 189"/>
                <a:gd name="T100" fmla="*/ 38 w 443"/>
                <a:gd name="T101" fmla="*/ 147 h 189"/>
                <a:gd name="T102" fmla="*/ 26 w 443"/>
                <a:gd name="T103" fmla="*/ 140 h 189"/>
                <a:gd name="T104" fmla="*/ 18 w 443"/>
                <a:gd name="T105" fmla="*/ 132 h 189"/>
                <a:gd name="T106" fmla="*/ 11 w 443"/>
                <a:gd name="T107" fmla="*/ 123 h 189"/>
                <a:gd name="T108" fmla="*/ 6 w 443"/>
                <a:gd name="T109" fmla="*/ 114 h 189"/>
                <a:gd name="T110" fmla="*/ 2 w 443"/>
                <a:gd name="T111" fmla="*/ 104 h 189"/>
                <a:gd name="T112" fmla="*/ 0 w 443"/>
                <a:gd name="T113" fmla="*/ 95 h 189"/>
                <a:gd name="T114" fmla="*/ 0 w 443"/>
                <a:gd name="T115" fmla="*/ 9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43" h="189">
                  <a:moveTo>
                    <a:pt x="0" y="95"/>
                  </a:moveTo>
                  <a:lnTo>
                    <a:pt x="0" y="95"/>
                  </a:lnTo>
                  <a:lnTo>
                    <a:pt x="2" y="85"/>
                  </a:lnTo>
                  <a:lnTo>
                    <a:pt x="6" y="74"/>
                  </a:lnTo>
                  <a:lnTo>
                    <a:pt x="11" y="66"/>
                  </a:lnTo>
                  <a:lnTo>
                    <a:pt x="18" y="57"/>
                  </a:lnTo>
                  <a:lnTo>
                    <a:pt x="26" y="48"/>
                  </a:lnTo>
                  <a:lnTo>
                    <a:pt x="38" y="41"/>
                  </a:lnTo>
                  <a:lnTo>
                    <a:pt x="51" y="35"/>
                  </a:lnTo>
                  <a:lnTo>
                    <a:pt x="64" y="28"/>
                  </a:lnTo>
                  <a:lnTo>
                    <a:pt x="80" y="21"/>
                  </a:lnTo>
                  <a:lnTo>
                    <a:pt x="97" y="15"/>
                  </a:lnTo>
                  <a:lnTo>
                    <a:pt x="135" y="7"/>
                  </a:lnTo>
                  <a:lnTo>
                    <a:pt x="177" y="2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67" y="2"/>
                  </a:lnTo>
                  <a:lnTo>
                    <a:pt x="308" y="7"/>
                  </a:lnTo>
                  <a:lnTo>
                    <a:pt x="347" y="15"/>
                  </a:lnTo>
                  <a:lnTo>
                    <a:pt x="364" y="21"/>
                  </a:lnTo>
                  <a:lnTo>
                    <a:pt x="379" y="28"/>
                  </a:lnTo>
                  <a:lnTo>
                    <a:pt x="393" y="35"/>
                  </a:lnTo>
                  <a:lnTo>
                    <a:pt x="407" y="41"/>
                  </a:lnTo>
                  <a:lnTo>
                    <a:pt x="418" y="48"/>
                  </a:lnTo>
                  <a:lnTo>
                    <a:pt x="426" y="57"/>
                  </a:lnTo>
                  <a:lnTo>
                    <a:pt x="435" y="66"/>
                  </a:lnTo>
                  <a:lnTo>
                    <a:pt x="440" y="74"/>
                  </a:lnTo>
                  <a:lnTo>
                    <a:pt x="443" y="85"/>
                  </a:lnTo>
                  <a:lnTo>
                    <a:pt x="443" y="95"/>
                  </a:lnTo>
                  <a:lnTo>
                    <a:pt x="443" y="95"/>
                  </a:lnTo>
                  <a:lnTo>
                    <a:pt x="443" y="104"/>
                  </a:lnTo>
                  <a:lnTo>
                    <a:pt x="440" y="114"/>
                  </a:lnTo>
                  <a:lnTo>
                    <a:pt x="435" y="123"/>
                  </a:lnTo>
                  <a:lnTo>
                    <a:pt x="426" y="132"/>
                  </a:lnTo>
                  <a:lnTo>
                    <a:pt x="418" y="140"/>
                  </a:lnTo>
                  <a:lnTo>
                    <a:pt x="407" y="147"/>
                  </a:lnTo>
                  <a:lnTo>
                    <a:pt x="393" y="156"/>
                  </a:lnTo>
                  <a:lnTo>
                    <a:pt x="379" y="161"/>
                  </a:lnTo>
                  <a:lnTo>
                    <a:pt x="364" y="168"/>
                  </a:lnTo>
                  <a:lnTo>
                    <a:pt x="347" y="173"/>
                  </a:lnTo>
                  <a:lnTo>
                    <a:pt x="308" y="182"/>
                  </a:lnTo>
                  <a:lnTo>
                    <a:pt x="267" y="187"/>
                  </a:lnTo>
                  <a:lnTo>
                    <a:pt x="222" y="189"/>
                  </a:lnTo>
                  <a:lnTo>
                    <a:pt x="222" y="189"/>
                  </a:lnTo>
                  <a:lnTo>
                    <a:pt x="177" y="187"/>
                  </a:lnTo>
                  <a:lnTo>
                    <a:pt x="135" y="182"/>
                  </a:lnTo>
                  <a:lnTo>
                    <a:pt x="97" y="173"/>
                  </a:lnTo>
                  <a:lnTo>
                    <a:pt x="80" y="168"/>
                  </a:lnTo>
                  <a:lnTo>
                    <a:pt x="64" y="161"/>
                  </a:lnTo>
                  <a:lnTo>
                    <a:pt x="51" y="156"/>
                  </a:lnTo>
                  <a:lnTo>
                    <a:pt x="38" y="147"/>
                  </a:lnTo>
                  <a:lnTo>
                    <a:pt x="26" y="140"/>
                  </a:lnTo>
                  <a:lnTo>
                    <a:pt x="18" y="132"/>
                  </a:lnTo>
                  <a:lnTo>
                    <a:pt x="11" y="123"/>
                  </a:lnTo>
                  <a:lnTo>
                    <a:pt x="6" y="114"/>
                  </a:lnTo>
                  <a:lnTo>
                    <a:pt x="2" y="104"/>
                  </a:ln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Line 107">
              <a:extLst>
                <a:ext uri="{FF2B5EF4-FFF2-40B4-BE49-F238E27FC236}">
                  <a16:creationId xmlns:a16="http://schemas.microsoft.com/office/drawing/2014/main" id="{58F595D8-7FB3-43E1-9954-94F1F1E3A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97059" y="3979434"/>
              <a:ext cx="7327" cy="970817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Line 108">
              <a:extLst>
                <a:ext uri="{FF2B5EF4-FFF2-40B4-BE49-F238E27FC236}">
                  <a16:creationId xmlns:a16="http://schemas.microsoft.com/office/drawing/2014/main" id="{5FA248FF-5356-4745-A0BC-DF9B7F86E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9507" y="3984929"/>
              <a:ext cx="0" cy="994630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1A112C1F-27FB-40D2-A6A2-0DC160BC9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545" y="4944021"/>
              <a:ext cx="406644" cy="124558"/>
            </a:xfrm>
            <a:custGeom>
              <a:avLst/>
              <a:gdLst>
                <a:gd name="T0" fmla="*/ 222 w 222"/>
                <a:gd name="T1" fmla="*/ 68 h 68"/>
                <a:gd name="T2" fmla="*/ 222 w 222"/>
                <a:gd name="T3" fmla="*/ 68 h 68"/>
                <a:gd name="T4" fmla="*/ 222 w 222"/>
                <a:gd name="T5" fmla="*/ 68 h 68"/>
                <a:gd name="T6" fmla="*/ 222 w 222"/>
                <a:gd name="T7" fmla="*/ 68 h 68"/>
                <a:gd name="T8" fmla="*/ 177 w 222"/>
                <a:gd name="T9" fmla="*/ 66 h 68"/>
                <a:gd name="T10" fmla="*/ 135 w 222"/>
                <a:gd name="T11" fmla="*/ 62 h 68"/>
                <a:gd name="T12" fmla="*/ 97 w 222"/>
                <a:gd name="T13" fmla="*/ 55 h 68"/>
                <a:gd name="T14" fmla="*/ 64 w 222"/>
                <a:gd name="T15" fmla="*/ 47 h 68"/>
                <a:gd name="T16" fmla="*/ 36 w 222"/>
                <a:gd name="T17" fmla="*/ 38 h 68"/>
                <a:gd name="T18" fmla="*/ 26 w 222"/>
                <a:gd name="T19" fmla="*/ 33 h 68"/>
                <a:gd name="T20" fmla="*/ 17 w 222"/>
                <a:gd name="T21" fmla="*/ 26 h 68"/>
                <a:gd name="T22" fmla="*/ 9 w 222"/>
                <a:gd name="T23" fmla="*/ 21 h 68"/>
                <a:gd name="T24" fmla="*/ 3 w 222"/>
                <a:gd name="T25" fmla="*/ 14 h 68"/>
                <a:gd name="T26" fmla="*/ 0 w 222"/>
                <a:gd name="T27" fmla="*/ 7 h 68"/>
                <a:gd name="T28" fmla="*/ 0 w 222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2" h="68">
                  <a:moveTo>
                    <a:pt x="222" y="68"/>
                  </a:moveTo>
                  <a:lnTo>
                    <a:pt x="222" y="68"/>
                  </a:lnTo>
                  <a:lnTo>
                    <a:pt x="222" y="68"/>
                  </a:lnTo>
                  <a:lnTo>
                    <a:pt x="222" y="68"/>
                  </a:lnTo>
                  <a:lnTo>
                    <a:pt x="177" y="66"/>
                  </a:lnTo>
                  <a:lnTo>
                    <a:pt x="135" y="62"/>
                  </a:lnTo>
                  <a:lnTo>
                    <a:pt x="97" y="55"/>
                  </a:lnTo>
                  <a:lnTo>
                    <a:pt x="64" y="47"/>
                  </a:lnTo>
                  <a:lnTo>
                    <a:pt x="36" y="38"/>
                  </a:lnTo>
                  <a:lnTo>
                    <a:pt x="26" y="33"/>
                  </a:lnTo>
                  <a:lnTo>
                    <a:pt x="17" y="26"/>
                  </a:lnTo>
                  <a:lnTo>
                    <a:pt x="9" y="21"/>
                  </a:lnTo>
                  <a:lnTo>
                    <a:pt x="3" y="14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358603FA-20A9-433C-B84C-FD8C9FF3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367" y="4947685"/>
              <a:ext cx="404813" cy="120894"/>
            </a:xfrm>
            <a:custGeom>
              <a:avLst/>
              <a:gdLst>
                <a:gd name="T0" fmla="*/ 221 w 221"/>
                <a:gd name="T1" fmla="*/ 0 h 66"/>
                <a:gd name="T2" fmla="*/ 221 w 221"/>
                <a:gd name="T3" fmla="*/ 0 h 66"/>
                <a:gd name="T4" fmla="*/ 221 w 221"/>
                <a:gd name="T5" fmla="*/ 0 h 66"/>
                <a:gd name="T6" fmla="*/ 221 w 221"/>
                <a:gd name="T7" fmla="*/ 0 h 66"/>
                <a:gd name="T8" fmla="*/ 219 w 221"/>
                <a:gd name="T9" fmla="*/ 7 h 66"/>
                <a:gd name="T10" fmla="*/ 218 w 221"/>
                <a:gd name="T11" fmla="*/ 14 h 66"/>
                <a:gd name="T12" fmla="*/ 211 w 221"/>
                <a:gd name="T13" fmla="*/ 20 h 66"/>
                <a:gd name="T14" fmla="*/ 204 w 221"/>
                <a:gd name="T15" fmla="*/ 26 h 66"/>
                <a:gd name="T16" fmla="*/ 195 w 221"/>
                <a:gd name="T17" fmla="*/ 31 h 66"/>
                <a:gd name="T18" fmla="*/ 183 w 221"/>
                <a:gd name="T19" fmla="*/ 38 h 66"/>
                <a:gd name="T20" fmla="*/ 157 w 221"/>
                <a:gd name="T21" fmla="*/ 46 h 66"/>
                <a:gd name="T22" fmla="*/ 124 w 221"/>
                <a:gd name="T23" fmla="*/ 55 h 66"/>
                <a:gd name="T24" fmla="*/ 86 w 221"/>
                <a:gd name="T25" fmla="*/ 60 h 66"/>
                <a:gd name="T26" fmla="*/ 45 w 221"/>
                <a:gd name="T27" fmla="*/ 66 h 66"/>
                <a:gd name="T28" fmla="*/ 0 w 221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66">
                  <a:moveTo>
                    <a:pt x="221" y="0"/>
                  </a:moveTo>
                  <a:lnTo>
                    <a:pt x="221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9" y="7"/>
                  </a:lnTo>
                  <a:lnTo>
                    <a:pt x="218" y="14"/>
                  </a:lnTo>
                  <a:lnTo>
                    <a:pt x="211" y="20"/>
                  </a:lnTo>
                  <a:lnTo>
                    <a:pt x="204" y="26"/>
                  </a:lnTo>
                  <a:lnTo>
                    <a:pt x="195" y="31"/>
                  </a:lnTo>
                  <a:lnTo>
                    <a:pt x="183" y="38"/>
                  </a:lnTo>
                  <a:lnTo>
                    <a:pt x="157" y="46"/>
                  </a:lnTo>
                  <a:lnTo>
                    <a:pt x="124" y="55"/>
                  </a:lnTo>
                  <a:lnTo>
                    <a:pt x="86" y="60"/>
                  </a:lnTo>
                  <a:lnTo>
                    <a:pt x="45" y="66"/>
                  </a:lnTo>
                  <a:lnTo>
                    <a:pt x="0" y="66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917FBC3A-B14D-40F9-9465-3C79CE901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8050" y="4823862"/>
              <a:ext cx="404813" cy="120894"/>
            </a:xfrm>
            <a:custGeom>
              <a:avLst/>
              <a:gdLst>
                <a:gd name="T0" fmla="*/ 221 w 221"/>
                <a:gd name="T1" fmla="*/ 66 h 66"/>
                <a:gd name="T2" fmla="*/ 221 w 221"/>
                <a:gd name="T3" fmla="*/ 66 h 66"/>
                <a:gd name="T4" fmla="*/ 221 w 221"/>
                <a:gd name="T5" fmla="*/ 66 h 66"/>
                <a:gd name="T6" fmla="*/ 221 w 221"/>
                <a:gd name="T7" fmla="*/ 66 h 66"/>
                <a:gd name="T8" fmla="*/ 176 w 221"/>
                <a:gd name="T9" fmla="*/ 64 h 66"/>
                <a:gd name="T10" fmla="*/ 135 w 221"/>
                <a:gd name="T11" fmla="*/ 60 h 66"/>
                <a:gd name="T12" fmla="*/ 96 w 221"/>
                <a:gd name="T13" fmla="*/ 55 h 66"/>
                <a:gd name="T14" fmla="*/ 65 w 221"/>
                <a:gd name="T15" fmla="*/ 46 h 66"/>
                <a:gd name="T16" fmla="*/ 38 w 221"/>
                <a:gd name="T17" fmla="*/ 36 h 66"/>
                <a:gd name="T18" fmla="*/ 27 w 221"/>
                <a:gd name="T19" fmla="*/ 31 h 66"/>
                <a:gd name="T20" fmla="*/ 17 w 221"/>
                <a:gd name="T21" fmla="*/ 26 h 66"/>
                <a:gd name="T22" fmla="*/ 10 w 221"/>
                <a:gd name="T23" fmla="*/ 19 h 66"/>
                <a:gd name="T24" fmla="*/ 5 w 221"/>
                <a:gd name="T25" fmla="*/ 14 h 66"/>
                <a:gd name="T26" fmla="*/ 1 w 221"/>
                <a:gd name="T27" fmla="*/ 7 h 66"/>
                <a:gd name="T28" fmla="*/ 0 w 22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66">
                  <a:moveTo>
                    <a:pt x="221" y="66"/>
                  </a:moveTo>
                  <a:lnTo>
                    <a:pt x="221" y="66"/>
                  </a:lnTo>
                  <a:lnTo>
                    <a:pt x="221" y="66"/>
                  </a:lnTo>
                  <a:lnTo>
                    <a:pt x="221" y="66"/>
                  </a:lnTo>
                  <a:lnTo>
                    <a:pt x="176" y="64"/>
                  </a:lnTo>
                  <a:lnTo>
                    <a:pt x="135" y="60"/>
                  </a:lnTo>
                  <a:lnTo>
                    <a:pt x="96" y="55"/>
                  </a:lnTo>
                  <a:lnTo>
                    <a:pt x="65" y="46"/>
                  </a:lnTo>
                  <a:lnTo>
                    <a:pt x="38" y="36"/>
                  </a:lnTo>
                  <a:lnTo>
                    <a:pt x="27" y="31"/>
                  </a:lnTo>
                  <a:lnTo>
                    <a:pt x="17" y="26"/>
                  </a:lnTo>
                  <a:lnTo>
                    <a:pt x="10" y="19"/>
                  </a:lnTo>
                  <a:lnTo>
                    <a:pt x="5" y="14"/>
                  </a:lnTo>
                  <a:lnTo>
                    <a:pt x="1" y="7"/>
                  </a:lnTo>
                  <a:lnTo>
                    <a:pt x="0" y="0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52DA8216-713D-433A-8592-608959261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040" y="4825694"/>
              <a:ext cx="408477" cy="120894"/>
            </a:xfrm>
            <a:custGeom>
              <a:avLst/>
              <a:gdLst>
                <a:gd name="T0" fmla="*/ 223 w 223"/>
                <a:gd name="T1" fmla="*/ 0 h 66"/>
                <a:gd name="T2" fmla="*/ 223 w 223"/>
                <a:gd name="T3" fmla="*/ 0 h 66"/>
                <a:gd name="T4" fmla="*/ 223 w 223"/>
                <a:gd name="T5" fmla="*/ 0 h 66"/>
                <a:gd name="T6" fmla="*/ 223 w 223"/>
                <a:gd name="T7" fmla="*/ 0 h 66"/>
                <a:gd name="T8" fmla="*/ 222 w 223"/>
                <a:gd name="T9" fmla="*/ 7 h 66"/>
                <a:gd name="T10" fmla="*/ 218 w 223"/>
                <a:gd name="T11" fmla="*/ 13 h 66"/>
                <a:gd name="T12" fmla="*/ 213 w 223"/>
                <a:gd name="T13" fmla="*/ 19 h 66"/>
                <a:gd name="T14" fmla="*/ 206 w 223"/>
                <a:gd name="T15" fmla="*/ 25 h 66"/>
                <a:gd name="T16" fmla="*/ 196 w 223"/>
                <a:gd name="T17" fmla="*/ 32 h 66"/>
                <a:gd name="T18" fmla="*/ 185 w 223"/>
                <a:gd name="T19" fmla="*/ 37 h 66"/>
                <a:gd name="T20" fmla="*/ 158 w 223"/>
                <a:gd name="T21" fmla="*/ 47 h 66"/>
                <a:gd name="T22" fmla="*/ 125 w 223"/>
                <a:gd name="T23" fmla="*/ 54 h 66"/>
                <a:gd name="T24" fmla="*/ 88 w 223"/>
                <a:gd name="T25" fmla="*/ 61 h 66"/>
                <a:gd name="T26" fmla="*/ 45 w 223"/>
                <a:gd name="T27" fmla="*/ 65 h 66"/>
                <a:gd name="T28" fmla="*/ 0 w 223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3" h="66">
                  <a:moveTo>
                    <a:pt x="223" y="0"/>
                  </a:moveTo>
                  <a:lnTo>
                    <a:pt x="223" y="0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222" y="7"/>
                  </a:lnTo>
                  <a:lnTo>
                    <a:pt x="218" y="13"/>
                  </a:lnTo>
                  <a:lnTo>
                    <a:pt x="213" y="19"/>
                  </a:lnTo>
                  <a:lnTo>
                    <a:pt x="206" y="25"/>
                  </a:lnTo>
                  <a:lnTo>
                    <a:pt x="196" y="32"/>
                  </a:lnTo>
                  <a:lnTo>
                    <a:pt x="185" y="37"/>
                  </a:lnTo>
                  <a:lnTo>
                    <a:pt x="158" y="47"/>
                  </a:lnTo>
                  <a:lnTo>
                    <a:pt x="125" y="54"/>
                  </a:lnTo>
                  <a:lnTo>
                    <a:pt x="88" y="61"/>
                  </a:lnTo>
                  <a:lnTo>
                    <a:pt x="45" y="65"/>
                  </a:lnTo>
                  <a:lnTo>
                    <a:pt x="0" y="66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F5CEC4B2-44C0-482A-AEBC-23897A4E4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5228" y="4659006"/>
              <a:ext cx="404813" cy="119063"/>
            </a:xfrm>
            <a:custGeom>
              <a:avLst/>
              <a:gdLst>
                <a:gd name="T0" fmla="*/ 221 w 221"/>
                <a:gd name="T1" fmla="*/ 65 h 65"/>
                <a:gd name="T2" fmla="*/ 221 w 221"/>
                <a:gd name="T3" fmla="*/ 65 h 65"/>
                <a:gd name="T4" fmla="*/ 221 w 221"/>
                <a:gd name="T5" fmla="*/ 65 h 65"/>
                <a:gd name="T6" fmla="*/ 221 w 221"/>
                <a:gd name="T7" fmla="*/ 65 h 65"/>
                <a:gd name="T8" fmla="*/ 176 w 221"/>
                <a:gd name="T9" fmla="*/ 64 h 65"/>
                <a:gd name="T10" fmla="*/ 135 w 221"/>
                <a:gd name="T11" fmla="*/ 60 h 65"/>
                <a:gd name="T12" fmla="*/ 98 w 221"/>
                <a:gd name="T13" fmla="*/ 55 h 65"/>
                <a:gd name="T14" fmla="*/ 65 w 221"/>
                <a:gd name="T15" fmla="*/ 46 h 65"/>
                <a:gd name="T16" fmla="*/ 38 w 221"/>
                <a:gd name="T17" fmla="*/ 36 h 65"/>
                <a:gd name="T18" fmla="*/ 27 w 221"/>
                <a:gd name="T19" fmla="*/ 31 h 65"/>
                <a:gd name="T20" fmla="*/ 17 w 221"/>
                <a:gd name="T21" fmla="*/ 26 h 65"/>
                <a:gd name="T22" fmla="*/ 10 w 221"/>
                <a:gd name="T23" fmla="*/ 19 h 65"/>
                <a:gd name="T24" fmla="*/ 5 w 221"/>
                <a:gd name="T25" fmla="*/ 13 h 65"/>
                <a:gd name="T26" fmla="*/ 1 w 221"/>
                <a:gd name="T27" fmla="*/ 6 h 65"/>
                <a:gd name="T28" fmla="*/ 0 w 22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65">
                  <a:moveTo>
                    <a:pt x="221" y="65"/>
                  </a:moveTo>
                  <a:lnTo>
                    <a:pt x="221" y="65"/>
                  </a:lnTo>
                  <a:lnTo>
                    <a:pt x="221" y="65"/>
                  </a:lnTo>
                  <a:lnTo>
                    <a:pt x="221" y="65"/>
                  </a:lnTo>
                  <a:lnTo>
                    <a:pt x="176" y="64"/>
                  </a:lnTo>
                  <a:lnTo>
                    <a:pt x="135" y="60"/>
                  </a:lnTo>
                  <a:lnTo>
                    <a:pt x="98" y="55"/>
                  </a:lnTo>
                  <a:lnTo>
                    <a:pt x="65" y="46"/>
                  </a:lnTo>
                  <a:lnTo>
                    <a:pt x="38" y="36"/>
                  </a:lnTo>
                  <a:lnTo>
                    <a:pt x="27" y="31"/>
                  </a:lnTo>
                  <a:lnTo>
                    <a:pt x="17" y="26"/>
                  </a:lnTo>
                  <a:lnTo>
                    <a:pt x="10" y="19"/>
                  </a:lnTo>
                  <a:lnTo>
                    <a:pt x="5" y="13"/>
                  </a:lnTo>
                  <a:lnTo>
                    <a:pt x="1" y="6"/>
                  </a:lnTo>
                  <a:lnTo>
                    <a:pt x="0" y="0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E0D7606B-7D2E-42AC-ACB2-4F77C02D0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7219" y="4660838"/>
              <a:ext cx="410308" cy="120894"/>
            </a:xfrm>
            <a:custGeom>
              <a:avLst/>
              <a:gdLst>
                <a:gd name="T0" fmla="*/ 224 w 224"/>
                <a:gd name="T1" fmla="*/ 0 h 66"/>
                <a:gd name="T2" fmla="*/ 224 w 224"/>
                <a:gd name="T3" fmla="*/ 0 h 66"/>
                <a:gd name="T4" fmla="*/ 224 w 224"/>
                <a:gd name="T5" fmla="*/ 0 h 66"/>
                <a:gd name="T6" fmla="*/ 224 w 224"/>
                <a:gd name="T7" fmla="*/ 0 h 66"/>
                <a:gd name="T8" fmla="*/ 222 w 224"/>
                <a:gd name="T9" fmla="*/ 7 h 66"/>
                <a:gd name="T10" fmla="*/ 218 w 224"/>
                <a:gd name="T11" fmla="*/ 14 h 66"/>
                <a:gd name="T12" fmla="*/ 213 w 224"/>
                <a:gd name="T13" fmla="*/ 19 h 66"/>
                <a:gd name="T14" fmla="*/ 206 w 224"/>
                <a:gd name="T15" fmla="*/ 26 h 66"/>
                <a:gd name="T16" fmla="*/ 196 w 224"/>
                <a:gd name="T17" fmla="*/ 31 h 66"/>
                <a:gd name="T18" fmla="*/ 185 w 224"/>
                <a:gd name="T19" fmla="*/ 37 h 66"/>
                <a:gd name="T20" fmla="*/ 158 w 224"/>
                <a:gd name="T21" fmla="*/ 47 h 66"/>
                <a:gd name="T22" fmla="*/ 125 w 224"/>
                <a:gd name="T23" fmla="*/ 56 h 66"/>
                <a:gd name="T24" fmla="*/ 89 w 224"/>
                <a:gd name="T25" fmla="*/ 61 h 66"/>
                <a:gd name="T26" fmla="*/ 45 w 224"/>
                <a:gd name="T27" fmla="*/ 64 h 66"/>
                <a:gd name="T28" fmla="*/ 0 w 224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66">
                  <a:moveTo>
                    <a:pt x="224" y="0"/>
                  </a:moveTo>
                  <a:lnTo>
                    <a:pt x="224" y="0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22" y="7"/>
                  </a:lnTo>
                  <a:lnTo>
                    <a:pt x="218" y="14"/>
                  </a:lnTo>
                  <a:lnTo>
                    <a:pt x="213" y="19"/>
                  </a:lnTo>
                  <a:lnTo>
                    <a:pt x="206" y="26"/>
                  </a:lnTo>
                  <a:lnTo>
                    <a:pt x="196" y="31"/>
                  </a:lnTo>
                  <a:lnTo>
                    <a:pt x="185" y="37"/>
                  </a:lnTo>
                  <a:lnTo>
                    <a:pt x="158" y="47"/>
                  </a:lnTo>
                  <a:lnTo>
                    <a:pt x="125" y="56"/>
                  </a:lnTo>
                  <a:lnTo>
                    <a:pt x="89" y="61"/>
                  </a:lnTo>
                  <a:lnTo>
                    <a:pt x="45" y="64"/>
                  </a:lnTo>
                  <a:lnTo>
                    <a:pt x="0" y="66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2C17740-0F6A-4DBC-83EA-2D48EC5A3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8050" y="4490487"/>
              <a:ext cx="404813" cy="120894"/>
            </a:xfrm>
            <a:custGeom>
              <a:avLst/>
              <a:gdLst>
                <a:gd name="T0" fmla="*/ 221 w 221"/>
                <a:gd name="T1" fmla="*/ 66 h 66"/>
                <a:gd name="T2" fmla="*/ 221 w 221"/>
                <a:gd name="T3" fmla="*/ 66 h 66"/>
                <a:gd name="T4" fmla="*/ 221 w 221"/>
                <a:gd name="T5" fmla="*/ 66 h 66"/>
                <a:gd name="T6" fmla="*/ 221 w 221"/>
                <a:gd name="T7" fmla="*/ 66 h 66"/>
                <a:gd name="T8" fmla="*/ 176 w 221"/>
                <a:gd name="T9" fmla="*/ 64 h 66"/>
                <a:gd name="T10" fmla="*/ 135 w 221"/>
                <a:gd name="T11" fmla="*/ 60 h 66"/>
                <a:gd name="T12" fmla="*/ 96 w 221"/>
                <a:gd name="T13" fmla="*/ 53 h 66"/>
                <a:gd name="T14" fmla="*/ 65 w 221"/>
                <a:gd name="T15" fmla="*/ 47 h 66"/>
                <a:gd name="T16" fmla="*/ 38 w 221"/>
                <a:gd name="T17" fmla="*/ 36 h 66"/>
                <a:gd name="T18" fmla="*/ 27 w 221"/>
                <a:gd name="T19" fmla="*/ 31 h 66"/>
                <a:gd name="T20" fmla="*/ 17 w 221"/>
                <a:gd name="T21" fmla="*/ 26 h 66"/>
                <a:gd name="T22" fmla="*/ 10 w 221"/>
                <a:gd name="T23" fmla="*/ 19 h 66"/>
                <a:gd name="T24" fmla="*/ 5 w 221"/>
                <a:gd name="T25" fmla="*/ 12 h 66"/>
                <a:gd name="T26" fmla="*/ 1 w 221"/>
                <a:gd name="T27" fmla="*/ 7 h 66"/>
                <a:gd name="T28" fmla="*/ 0 w 22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66">
                  <a:moveTo>
                    <a:pt x="221" y="66"/>
                  </a:moveTo>
                  <a:lnTo>
                    <a:pt x="221" y="66"/>
                  </a:lnTo>
                  <a:lnTo>
                    <a:pt x="221" y="66"/>
                  </a:lnTo>
                  <a:lnTo>
                    <a:pt x="221" y="66"/>
                  </a:lnTo>
                  <a:lnTo>
                    <a:pt x="176" y="64"/>
                  </a:lnTo>
                  <a:lnTo>
                    <a:pt x="135" y="60"/>
                  </a:lnTo>
                  <a:lnTo>
                    <a:pt x="96" y="53"/>
                  </a:lnTo>
                  <a:lnTo>
                    <a:pt x="65" y="47"/>
                  </a:lnTo>
                  <a:lnTo>
                    <a:pt x="38" y="36"/>
                  </a:lnTo>
                  <a:lnTo>
                    <a:pt x="27" y="31"/>
                  </a:lnTo>
                  <a:lnTo>
                    <a:pt x="17" y="26"/>
                  </a:lnTo>
                  <a:lnTo>
                    <a:pt x="10" y="19"/>
                  </a:lnTo>
                  <a:lnTo>
                    <a:pt x="5" y="12"/>
                  </a:lnTo>
                  <a:lnTo>
                    <a:pt x="1" y="7"/>
                  </a:lnTo>
                  <a:lnTo>
                    <a:pt x="0" y="0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8A2E8A86-7ED2-4365-8F54-0F6AAA6CF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040" y="4490487"/>
              <a:ext cx="408477" cy="122727"/>
            </a:xfrm>
            <a:custGeom>
              <a:avLst/>
              <a:gdLst>
                <a:gd name="T0" fmla="*/ 223 w 223"/>
                <a:gd name="T1" fmla="*/ 0 h 67"/>
                <a:gd name="T2" fmla="*/ 223 w 223"/>
                <a:gd name="T3" fmla="*/ 0 h 67"/>
                <a:gd name="T4" fmla="*/ 223 w 223"/>
                <a:gd name="T5" fmla="*/ 1 h 67"/>
                <a:gd name="T6" fmla="*/ 223 w 223"/>
                <a:gd name="T7" fmla="*/ 1 h 67"/>
                <a:gd name="T8" fmla="*/ 222 w 223"/>
                <a:gd name="T9" fmla="*/ 7 h 67"/>
                <a:gd name="T10" fmla="*/ 218 w 223"/>
                <a:gd name="T11" fmla="*/ 14 h 67"/>
                <a:gd name="T12" fmla="*/ 213 w 223"/>
                <a:gd name="T13" fmla="*/ 21 h 67"/>
                <a:gd name="T14" fmla="*/ 206 w 223"/>
                <a:gd name="T15" fmla="*/ 26 h 67"/>
                <a:gd name="T16" fmla="*/ 196 w 223"/>
                <a:gd name="T17" fmla="*/ 33 h 67"/>
                <a:gd name="T18" fmla="*/ 185 w 223"/>
                <a:gd name="T19" fmla="*/ 38 h 67"/>
                <a:gd name="T20" fmla="*/ 158 w 223"/>
                <a:gd name="T21" fmla="*/ 48 h 67"/>
                <a:gd name="T22" fmla="*/ 125 w 223"/>
                <a:gd name="T23" fmla="*/ 55 h 67"/>
                <a:gd name="T24" fmla="*/ 88 w 223"/>
                <a:gd name="T25" fmla="*/ 62 h 67"/>
                <a:gd name="T26" fmla="*/ 45 w 223"/>
                <a:gd name="T27" fmla="*/ 66 h 67"/>
                <a:gd name="T28" fmla="*/ 0 w 223"/>
                <a:gd name="T2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3" h="67">
                  <a:moveTo>
                    <a:pt x="223" y="0"/>
                  </a:moveTo>
                  <a:lnTo>
                    <a:pt x="223" y="0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222" y="7"/>
                  </a:lnTo>
                  <a:lnTo>
                    <a:pt x="218" y="14"/>
                  </a:lnTo>
                  <a:lnTo>
                    <a:pt x="213" y="21"/>
                  </a:lnTo>
                  <a:lnTo>
                    <a:pt x="206" y="26"/>
                  </a:lnTo>
                  <a:lnTo>
                    <a:pt x="196" y="33"/>
                  </a:lnTo>
                  <a:lnTo>
                    <a:pt x="185" y="38"/>
                  </a:lnTo>
                  <a:lnTo>
                    <a:pt x="158" y="48"/>
                  </a:lnTo>
                  <a:lnTo>
                    <a:pt x="125" y="55"/>
                  </a:lnTo>
                  <a:lnTo>
                    <a:pt x="88" y="62"/>
                  </a:lnTo>
                  <a:lnTo>
                    <a:pt x="45" y="66"/>
                  </a:lnTo>
                  <a:lnTo>
                    <a:pt x="0" y="67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3C5CD1E5-F95D-447B-B4DA-84A1C43EC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386" y="4347612"/>
              <a:ext cx="404813" cy="120894"/>
            </a:xfrm>
            <a:custGeom>
              <a:avLst/>
              <a:gdLst>
                <a:gd name="T0" fmla="*/ 221 w 221"/>
                <a:gd name="T1" fmla="*/ 66 h 66"/>
                <a:gd name="T2" fmla="*/ 221 w 221"/>
                <a:gd name="T3" fmla="*/ 66 h 66"/>
                <a:gd name="T4" fmla="*/ 221 w 221"/>
                <a:gd name="T5" fmla="*/ 66 h 66"/>
                <a:gd name="T6" fmla="*/ 221 w 221"/>
                <a:gd name="T7" fmla="*/ 66 h 66"/>
                <a:gd name="T8" fmla="*/ 176 w 221"/>
                <a:gd name="T9" fmla="*/ 66 h 66"/>
                <a:gd name="T10" fmla="*/ 135 w 221"/>
                <a:gd name="T11" fmla="*/ 60 h 66"/>
                <a:gd name="T12" fmla="*/ 97 w 221"/>
                <a:gd name="T13" fmla="*/ 55 h 66"/>
                <a:gd name="T14" fmla="*/ 64 w 221"/>
                <a:gd name="T15" fmla="*/ 47 h 66"/>
                <a:gd name="T16" fmla="*/ 36 w 221"/>
                <a:gd name="T17" fmla="*/ 38 h 66"/>
                <a:gd name="T18" fmla="*/ 26 w 221"/>
                <a:gd name="T19" fmla="*/ 31 h 66"/>
                <a:gd name="T20" fmla="*/ 17 w 221"/>
                <a:gd name="T21" fmla="*/ 26 h 66"/>
                <a:gd name="T22" fmla="*/ 8 w 221"/>
                <a:gd name="T23" fmla="*/ 21 h 66"/>
                <a:gd name="T24" fmla="*/ 3 w 221"/>
                <a:gd name="T25" fmla="*/ 14 h 66"/>
                <a:gd name="T26" fmla="*/ 0 w 221"/>
                <a:gd name="T27" fmla="*/ 7 h 66"/>
                <a:gd name="T28" fmla="*/ 0 w 22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66">
                  <a:moveTo>
                    <a:pt x="221" y="66"/>
                  </a:moveTo>
                  <a:lnTo>
                    <a:pt x="221" y="66"/>
                  </a:lnTo>
                  <a:lnTo>
                    <a:pt x="221" y="66"/>
                  </a:lnTo>
                  <a:lnTo>
                    <a:pt x="221" y="66"/>
                  </a:lnTo>
                  <a:lnTo>
                    <a:pt x="176" y="66"/>
                  </a:lnTo>
                  <a:lnTo>
                    <a:pt x="135" y="60"/>
                  </a:lnTo>
                  <a:lnTo>
                    <a:pt x="97" y="55"/>
                  </a:lnTo>
                  <a:lnTo>
                    <a:pt x="64" y="47"/>
                  </a:lnTo>
                  <a:lnTo>
                    <a:pt x="36" y="38"/>
                  </a:lnTo>
                  <a:lnTo>
                    <a:pt x="26" y="31"/>
                  </a:lnTo>
                  <a:lnTo>
                    <a:pt x="17" y="26"/>
                  </a:lnTo>
                  <a:lnTo>
                    <a:pt x="8" y="21"/>
                  </a:lnTo>
                  <a:lnTo>
                    <a:pt x="3" y="14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6EE7606F-2AB5-416D-92FB-D1671A181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7" y="4349444"/>
              <a:ext cx="406644" cy="120894"/>
            </a:xfrm>
            <a:custGeom>
              <a:avLst/>
              <a:gdLst>
                <a:gd name="T0" fmla="*/ 222 w 222"/>
                <a:gd name="T1" fmla="*/ 0 h 66"/>
                <a:gd name="T2" fmla="*/ 222 w 222"/>
                <a:gd name="T3" fmla="*/ 0 h 66"/>
                <a:gd name="T4" fmla="*/ 222 w 222"/>
                <a:gd name="T5" fmla="*/ 0 h 66"/>
                <a:gd name="T6" fmla="*/ 222 w 222"/>
                <a:gd name="T7" fmla="*/ 0 h 66"/>
                <a:gd name="T8" fmla="*/ 220 w 222"/>
                <a:gd name="T9" fmla="*/ 7 h 66"/>
                <a:gd name="T10" fmla="*/ 217 w 222"/>
                <a:gd name="T11" fmla="*/ 14 h 66"/>
                <a:gd name="T12" fmla="*/ 212 w 222"/>
                <a:gd name="T13" fmla="*/ 20 h 66"/>
                <a:gd name="T14" fmla="*/ 205 w 222"/>
                <a:gd name="T15" fmla="*/ 26 h 66"/>
                <a:gd name="T16" fmla="*/ 196 w 222"/>
                <a:gd name="T17" fmla="*/ 32 h 66"/>
                <a:gd name="T18" fmla="*/ 184 w 222"/>
                <a:gd name="T19" fmla="*/ 37 h 66"/>
                <a:gd name="T20" fmla="*/ 158 w 222"/>
                <a:gd name="T21" fmla="*/ 47 h 66"/>
                <a:gd name="T22" fmla="*/ 125 w 222"/>
                <a:gd name="T23" fmla="*/ 56 h 66"/>
                <a:gd name="T24" fmla="*/ 87 w 222"/>
                <a:gd name="T25" fmla="*/ 61 h 66"/>
                <a:gd name="T26" fmla="*/ 45 w 222"/>
                <a:gd name="T27" fmla="*/ 65 h 66"/>
                <a:gd name="T28" fmla="*/ 0 w 222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2" h="66">
                  <a:moveTo>
                    <a:pt x="222" y="0"/>
                  </a:move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0" y="7"/>
                  </a:lnTo>
                  <a:lnTo>
                    <a:pt x="217" y="14"/>
                  </a:lnTo>
                  <a:lnTo>
                    <a:pt x="212" y="20"/>
                  </a:lnTo>
                  <a:lnTo>
                    <a:pt x="205" y="26"/>
                  </a:lnTo>
                  <a:lnTo>
                    <a:pt x="196" y="32"/>
                  </a:lnTo>
                  <a:lnTo>
                    <a:pt x="184" y="37"/>
                  </a:lnTo>
                  <a:lnTo>
                    <a:pt x="158" y="47"/>
                  </a:lnTo>
                  <a:lnTo>
                    <a:pt x="125" y="56"/>
                  </a:lnTo>
                  <a:lnTo>
                    <a:pt x="87" y="61"/>
                  </a:lnTo>
                  <a:lnTo>
                    <a:pt x="45" y="65"/>
                  </a:lnTo>
                  <a:lnTo>
                    <a:pt x="0" y="66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D9F63249-1AC6-4291-97C7-3EF82DA5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565" y="4182756"/>
              <a:ext cx="404813" cy="122727"/>
            </a:xfrm>
            <a:custGeom>
              <a:avLst/>
              <a:gdLst>
                <a:gd name="T0" fmla="*/ 221 w 221"/>
                <a:gd name="T1" fmla="*/ 67 h 67"/>
                <a:gd name="T2" fmla="*/ 221 w 221"/>
                <a:gd name="T3" fmla="*/ 67 h 67"/>
                <a:gd name="T4" fmla="*/ 221 w 221"/>
                <a:gd name="T5" fmla="*/ 67 h 67"/>
                <a:gd name="T6" fmla="*/ 221 w 221"/>
                <a:gd name="T7" fmla="*/ 67 h 67"/>
                <a:gd name="T8" fmla="*/ 176 w 221"/>
                <a:gd name="T9" fmla="*/ 65 h 67"/>
                <a:gd name="T10" fmla="*/ 135 w 221"/>
                <a:gd name="T11" fmla="*/ 62 h 67"/>
                <a:gd name="T12" fmla="*/ 97 w 221"/>
                <a:gd name="T13" fmla="*/ 55 h 67"/>
                <a:gd name="T14" fmla="*/ 64 w 221"/>
                <a:gd name="T15" fmla="*/ 46 h 67"/>
                <a:gd name="T16" fmla="*/ 36 w 221"/>
                <a:gd name="T17" fmla="*/ 38 h 67"/>
                <a:gd name="T18" fmla="*/ 26 w 221"/>
                <a:gd name="T19" fmla="*/ 33 h 67"/>
                <a:gd name="T20" fmla="*/ 17 w 221"/>
                <a:gd name="T21" fmla="*/ 26 h 67"/>
                <a:gd name="T22" fmla="*/ 9 w 221"/>
                <a:gd name="T23" fmla="*/ 20 h 67"/>
                <a:gd name="T24" fmla="*/ 3 w 221"/>
                <a:gd name="T25" fmla="*/ 13 h 67"/>
                <a:gd name="T26" fmla="*/ 0 w 221"/>
                <a:gd name="T27" fmla="*/ 7 h 67"/>
                <a:gd name="T28" fmla="*/ 0 w 221"/>
                <a:gd name="T2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67">
                  <a:moveTo>
                    <a:pt x="221" y="67"/>
                  </a:moveTo>
                  <a:lnTo>
                    <a:pt x="221" y="67"/>
                  </a:lnTo>
                  <a:lnTo>
                    <a:pt x="221" y="67"/>
                  </a:lnTo>
                  <a:lnTo>
                    <a:pt x="221" y="67"/>
                  </a:lnTo>
                  <a:lnTo>
                    <a:pt x="176" y="65"/>
                  </a:lnTo>
                  <a:lnTo>
                    <a:pt x="135" y="62"/>
                  </a:lnTo>
                  <a:lnTo>
                    <a:pt x="97" y="55"/>
                  </a:lnTo>
                  <a:lnTo>
                    <a:pt x="64" y="46"/>
                  </a:lnTo>
                  <a:lnTo>
                    <a:pt x="36" y="38"/>
                  </a:lnTo>
                  <a:lnTo>
                    <a:pt x="26" y="33"/>
                  </a:lnTo>
                  <a:lnTo>
                    <a:pt x="17" y="26"/>
                  </a:lnTo>
                  <a:lnTo>
                    <a:pt x="9" y="20"/>
                  </a:lnTo>
                  <a:lnTo>
                    <a:pt x="3" y="13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B345062B-DBD8-48EA-BBA9-D6B62A568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386" y="4184588"/>
              <a:ext cx="404813" cy="120894"/>
            </a:xfrm>
            <a:custGeom>
              <a:avLst/>
              <a:gdLst>
                <a:gd name="T0" fmla="*/ 221 w 221"/>
                <a:gd name="T1" fmla="*/ 0 h 66"/>
                <a:gd name="T2" fmla="*/ 221 w 221"/>
                <a:gd name="T3" fmla="*/ 0 h 66"/>
                <a:gd name="T4" fmla="*/ 221 w 221"/>
                <a:gd name="T5" fmla="*/ 0 h 66"/>
                <a:gd name="T6" fmla="*/ 221 w 221"/>
                <a:gd name="T7" fmla="*/ 0 h 66"/>
                <a:gd name="T8" fmla="*/ 219 w 221"/>
                <a:gd name="T9" fmla="*/ 7 h 66"/>
                <a:gd name="T10" fmla="*/ 216 w 221"/>
                <a:gd name="T11" fmla="*/ 14 h 66"/>
                <a:gd name="T12" fmla="*/ 211 w 221"/>
                <a:gd name="T13" fmla="*/ 21 h 66"/>
                <a:gd name="T14" fmla="*/ 204 w 221"/>
                <a:gd name="T15" fmla="*/ 26 h 66"/>
                <a:gd name="T16" fmla="*/ 195 w 221"/>
                <a:gd name="T17" fmla="*/ 32 h 66"/>
                <a:gd name="T18" fmla="*/ 183 w 221"/>
                <a:gd name="T19" fmla="*/ 38 h 66"/>
                <a:gd name="T20" fmla="*/ 157 w 221"/>
                <a:gd name="T21" fmla="*/ 47 h 66"/>
                <a:gd name="T22" fmla="*/ 124 w 221"/>
                <a:gd name="T23" fmla="*/ 56 h 66"/>
                <a:gd name="T24" fmla="*/ 86 w 221"/>
                <a:gd name="T25" fmla="*/ 61 h 66"/>
                <a:gd name="T26" fmla="*/ 45 w 221"/>
                <a:gd name="T27" fmla="*/ 66 h 66"/>
                <a:gd name="T28" fmla="*/ 0 w 221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66">
                  <a:moveTo>
                    <a:pt x="221" y="0"/>
                  </a:moveTo>
                  <a:lnTo>
                    <a:pt x="221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9" y="7"/>
                  </a:lnTo>
                  <a:lnTo>
                    <a:pt x="216" y="14"/>
                  </a:lnTo>
                  <a:lnTo>
                    <a:pt x="211" y="21"/>
                  </a:lnTo>
                  <a:lnTo>
                    <a:pt x="204" y="26"/>
                  </a:lnTo>
                  <a:lnTo>
                    <a:pt x="195" y="32"/>
                  </a:lnTo>
                  <a:lnTo>
                    <a:pt x="183" y="38"/>
                  </a:lnTo>
                  <a:lnTo>
                    <a:pt x="157" y="47"/>
                  </a:lnTo>
                  <a:lnTo>
                    <a:pt x="124" y="56"/>
                  </a:lnTo>
                  <a:lnTo>
                    <a:pt x="86" y="61"/>
                  </a:lnTo>
                  <a:lnTo>
                    <a:pt x="45" y="66"/>
                  </a:lnTo>
                  <a:lnTo>
                    <a:pt x="0" y="66"/>
                  </a:lnTo>
                </a:path>
              </a:pathLst>
            </a:cu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FFCD5B12-2F73-4DA8-A5C7-E0DF02065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030" y="4417217"/>
              <a:ext cx="104409" cy="122727"/>
            </a:xfrm>
            <a:custGeom>
              <a:avLst/>
              <a:gdLst>
                <a:gd name="T0" fmla="*/ 57 w 57"/>
                <a:gd name="T1" fmla="*/ 35 h 67"/>
                <a:gd name="T2" fmla="*/ 57 w 57"/>
                <a:gd name="T3" fmla="*/ 0 h 67"/>
                <a:gd name="T4" fmla="*/ 0 w 57"/>
                <a:gd name="T5" fmla="*/ 35 h 67"/>
                <a:gd name="T6" fmla="*/ 57 w 57"/>
                <a:gd name="T7" fmla="*/ 67 h 67"/>
                <a:gd name="T8" fmla="*/ 57 w 57"/>
                <a:gd name="T9" fmla="*/ 67 h 67"/>
                <a:gd name="T10" fmla="*/ 57 w 57"/>
                <a:gd name="T11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7">
                  <a:moveTo>
                    <a:pt x="57" y="35"/>
                  </a:moveTo>
                  <a:lnTo>
                    <a:pt x="57" y="0"/>
                  </a:lnTo>
                  <a:lnTo>
                    <a:pt x="0" y="35"/>
                  </a:lnTo>
                  <a:lnTo>
                    <a:pt x="57" y="67"/>
                  </a:lnTo>
                  <a:lnTo>
                    <a:pt x="57" y="67"/>
                  </a:lnTo>
                  <a:lnTo>
                    <a:pt x="57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4AC105D7-2D99-41D4-AC37-7FDC66048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632" y="4417217"/>
              <a:ext cx="104409" cy="122727"/>
            </a:xfrm>
            <a:custGeom>
              <a:avLst/>
              <a:gdLst>
                <a:gd name="T0" fmla="*/ 0 w 57"/>
                <a:gd name="T1" fmla="*/ 35 h 67"/>
                <a:gd name="T2" fmla="*/ 0 w 57"/>
                <a:gd name="T3" fmla="*/ 67 h 67"/>
                <a:gd name="T4" fmla="*/ 57 w 57"/>
                <a:gd name="T5" fmla="*/ 35 h 67"/>
                <a:gd name="T6" fmla="*/ 0 w 57"/>
                <a:gd name="T7" fmla="*/ 0 h 67"/>
                <a:gd name="T8" fmla="*/ 0 w 57"/>
                <a:gd name="T9" fmla="*/ 0 h 67"/>
                <a:gd name="T10" fmla="*/ 0 w 57"/>
                <a:gd name="T11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7">
                  <a:moveTo>
                    <a:pt x="0" y="35"/>
                  </a:moveTo>
                  <a:lnTo>
                    <a:pt x="0" y="67"/>
                  </a:lnTo>
                  <a:lnTo>
                    <a:pt x="57" y="3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Line 123">
              <a:extLst>
                <a:ext uri="{FF2B5EF4-FFF2-40B4-BE49-F238E27FC236}">
                  <a16:creationId xmlns:a16="http://schemas.microsoft.com/office/drawing/2014/main" id="{4D95E07E-D1CF-4854-925E-D3495E8E5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4675" y="4481329"/>
              <a:ext cx="239957" cy="0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1DAF1551-022A-44F2-B9D2-3F5987A95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2511" y="3915323"/>
              <a:ext cx="95250" cy="117231"/>
            </a:xfrm>
            <a:custGeom>
              <a:avLst/>
              <a:gdLst>
                <a:gd name="T0" fmla="*/ 24 w 52"/>
                <a:gd name="T1" fmla="*/ 64 h 64"/>
                <a:gd name="T2" fmla="*/ 24 w 52"/>
                <a:gd name="T3" fmla="*/ 64 h 64"/>
                <a:gd name="T4" fmla="*/ 33 w 52"/>
                <a:gd name="T5" fmla="*/ 62 h 64"/>
                <a:gd name="T6" fmla="*/ 33 w 52"/>
                <a:gd name="T7" fmla="*/ 62 h 64"/>
                <a:gd name="T8" fmla="*/ 41 w 52"/>
                <a:gd name="T9" fmla="*/ 59 h 64"/>
                <a:gd name="T10" fmla="*/ 41 w 52"/>
                <a:gd name="T11" fmla="*/ 59 h 64"/>
                <a:gd name="T12" fmla="*/ 46 w 52"/>
                <a:gd name="T13" fmla="*/ 54 h 64"/>
                <a:gd name="T14" fmla="*/ 46 w 52"/>
                <a:gd name="T15" fmla="*/ 54 h 64"/>
                <a:gd name="T16" fmla="*/ 50 w 52"/>
                <a:gd name="T17" fmla="*/ 45 h 64"/>
                <a:gd name="T18" fmla="*/ 50 w 52"/>
                <a:gd name="T19" fmla="*/ 45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24 h 64"/>
                <a:gd name="T26" fmla="*/ 50 w 52"/>
                <a:gd name="T27" fmla="*/ 17 h 64"/>
                <a:gd name="T28" fmla="*/ 50 w 52"/>
                <a:gd name="T29" fmla="*/ 17 h 64"/>
                <a:gd name="T30" fmla="*/ 46 w 52"/>
                <a:gd name="T31" fmla="*/ 10 h 64"/>
                <a:gd name="T32" fmla="*/ 43 w 52"/>
                <a:gd name="T33" fmla="*/ 5 h 64"/>
                <a:gd name="T34" fmla="*/ 43 w 52"/>
                <a:gd name="T35" fmla="*/ 5 h 64"/>
                <a:gd name="T36" fmla="*/ 38 w 52"/>
                <a:gd name="T37" fmla="*/ 3 h 64"/>
                <a:gd name="T38" fmla="*/ 33 w 52"/>
                <a:gd name="T39" fmla="*/ 2 h 64"/>
                <a:gd name="T40" fmla="*/ 33 w 52"/>
                <a:gd name="T41" fmla="*/ 2 h 64"/>
                <a:gd name="T42" fmla="*/ 22 w 52"/>
                <a:gd name="T43" fmla="*/ 0 h 64"/>
                <a:gd name="T44" fmla="*/ 0 w 52"/>
                <a:gd name="T45" fmla="*/ 0 h 64"/>
                <a:gd name="T46" fmla="*/ 0 w 52"/>
                <a:gd name="T47" fmla="*/ 64 h 64"/>
                <a:gd name="T48" fmla="*/ 24 w 52"/>
                <a:gd name="T49" fmla="*/ 64 h 64"/>
                <a:gd name="T50" fmla="*/ 24 w 52"/>
                <a:gd name="T51" fmla="*/ 64 h 64"/>
                <a:gd name="T52" fmla="*/ 8 w 52"/>
                <a:gd name="T53" fmla="*/ 7 h 64"/>
                <a:gd name="T54" fmla="*/ 22 w 52"/>
                <a:gd name="T55" fmla="*/ 7 h 64"/>
                <a:gd name="T56" fmla="*/ 22 w 52"/>
                <a:gd name="T57" fmla="*/ 7 h 64"/>
                <a:gd name="T58" fmla="*/ 33 w 52"/>
                <a:gd name="T59" fmla="*/ 9 h 64"/>
                <a:gd name="T60" fmla="*/ 33 w 52"/>
                <a:gd name="T61" fmla="*/ 9 h 64"/>
                <a:gd name="T62" fmla="*/ 38 w 52"/>
                <a:gd name="T63" fmla="*/ 12 h 64"/>
                <a:gd name="T64" fmla="*/ 41 w 52"/>
                <a:gd name="T65" fmla="*/ 16 h 64"/>
                <a:gd name="T66" fmla="*/ 41 w 52"/>
                <a:gd name="T67" fmla="*/ 16 h 64"/>
                <a:gd name="T68" fmla="*/ 43 w 52"/>
                <a:gd name="T69" fmla="*/ 23 h 64"/>
                <a:gd name="T70" fmla="*/ 43 w 52"/>
                <a:gd name="T71" fmla="*/ 31 h 64"/>
                <a:gd name="T72" fmla="*/ 43 w 52"/>
                <a:gd name="T73" fmla="*/ 31 h 64"/>
                <a:gd name="T74" fmla="*/ 43 w 52"/>
                <a:gd name="T75" fmla="*/ 43 h 64"/>
                <a:gd name="T76" fmla="*/ 43 w 52"/>
                <a:gd name="T77" fmla="*/ 43 h 64"/>
                <a:gd name="T78" fmla="*/ 39 w 52"/>
                <a:gd name="T79" fmla="*/ 49 h 64"/>
                <a:gd name="T80" fmla="*/ 38 w 52"/>
                <a:gd name="T81" fmla="*/ 52 h 64"/>
                <a:gd name="T82" fmla="*/ 38 w 52"/>
                <a:gd name="T83" fmla="*/ 52 h 64"/>
                <a:gd name="T84" fmla="*/ 33 w 52"/>
                <a:gd name="T85" fmla="*/ 55 h 64"/>
                <a:gd name="T86" fmla="*/ 33 w 52"/>
                <a:gd name="T87" fmla="*/ 55 h 64"/>
                <a:gd name="T88" fmla="*/ 22 w 52"/>
                <a:gd name="T89" fmla="*/ 55 h 64"/>
                <a:gd name="T90" fmla="*/ 8 w 52"/>
                <a:gd name="T91" fmla="*/ 55 h 64"/>
                <a:gd name="T92" fmla="*/ 8 w 52"/>
                <a:gd name="T93" fmla="*/ 7 h 64"/>
                <a:gd name="T94" fmla="*/ 8 w 52"/>
                <a:gd name="T95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" h="64">
                  <a:moveTo>
                    <a:pt x="24" y="64"/>
                  </a:moveTo>
                  <a:lnTo>
                    <a:pt x="24" y="64"/>
                  </a:lnTo>
                  <a:lnTo>
                    <a:pt x="33" y="62"/>
                  </a:lnTo>
                  <a:lnTo>
                    <a:pt x="33" y="62"/>
                  </a:lnTo>
                  <a:lnTo>
                    <a:pt x="41" y="59"/>
                  </a:lnTo>
                  <a:lnTo>
                    <a:pt x="41" y="59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24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46" y="10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38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4" y="64"/>
                  </a:lnTo>
                  <a:lnTo>
                    <a:pt x="24" y="64"/>
                  </a:lnTo>
                  <a:close/>
                  <a:moveTo>
                    <a:pt x="8" y="7"/>
                  </a:moveTo>
                  <a:lnTo>
                    <a:pt x="22" y="7"/>
                  </a:lnTo>
                  <a:lnTo>
                    <a:pt x="22" y="7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8" y="12"/>
                  </a:lnTo>
                  <a:lnTo>
                    <a:pt x="41" y="16"/>
                  </a:lnTo>
                  <a:lnTo>
                    <a:pt x="41" y="16"/>
                  </a:lnTo>
                  <a:lnTo>
                    <a:pt x="43" y="23"/>
                  </a:lnTo>
                  <a:lnTo>
                    <a:pt x="43" y="31"/>
                  </a:lnTo>
                  <a:lnTo>
                    <a:pt x="43" y="31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39" y="49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22" y="55"/>
                  </a:lnTo>
                  <a:lnTo>
                    <a:pt x="8" y="55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2C2CC54D-9FFE-4AD5-BC16-80B4426A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574" y="3915323"/>
              <a:ext cx="16486" cy="117231"/>
            </a:xfrm>
            <a:custGeom>
              <a:avLst/>
              <a:gdLst>
                <a:gd name="T0" fmla="*/ 9 w 9"/>
                <a:gd name="T1" fmla="*/ 64 h 64"/>
                <a:gd name="T2" fmla="*/ 9 w 9"/>
                <a:gd name="T3" fmla="*/ 0 h 64"/>
                <a:gd name="T4" fmla="*/ 0 w 9"/>
                <a:gd name="T5" fmla="*/ 0 h 64"/>
                <a:gd name="T6" fmla="*/ 0 w 9"/>
                <a:gd name="T7" fmla="*/ 64 h 64"/>
                <a:gd name="T8" fmla="*/ 9 w 9"/>
                <a:gd name="T9" fmla="*/ 64 h 64"/>
                <a:gd name="T10" fmla="*/ 9 w 9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64">
                  <a:moveTo>
                    <a:pt x="9" y="64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9" y="64"/>
                  </a:lnTo>
                  <a:lnTo>
                    <a:pt x="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5ED25378-56AB-4409-8827-839AA5637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7" y="3915323"/>
              <a:ext cx="93419" cy="117231"/>
            </a:xfrm>
            <a:custGeom>
              <a:avLst/>
              <a:gdLst>
                <a:gd name="T0" fmla="*/ 4 w 51"/>
                <a:gd name="T1" fmla="*/ 54 h 64"/>
                <a:gd name="T2" fmla="*/ 14 w 51"/>
                <a:gd name="T3" fmla="*/ 62 h 64"/>
                <a:gd name="T4" fmla="*/ 19 w 51"/>
                <a:gd name="T5" fmla="*/ 64 h 64"/>
                <a:gd name="T6" fmla="*/ 28 w 51"/>
                <a:gd name="T7" fmla="*/ 64 h 64"/>
                <a:gd name="T8" fmla="*/ 40 w 51"/>
                <a:gd name="T9" fmla="*/ 62 h 64"/>
                <a:gd name="T10" fmla="*/ 45 w 51"/>
                <a:gd name="T11" fmla="*/ 59 h 64"/>
                <a:gd name="T12" fmla="*/ 49 w 51"/>
                <a:gd name="T13" fmla="*/ 55 h 64"/>
                <a:gd name="T14" fmla="*/ 51 w 51"/>
                <a:gd name="T15" fmla="*/ 45 h 64"/>
                <a:gd name="T16" fmla="*/ 51 w 51"/>
                <a:gd name="T17" fmla="*/ 42 h 64"/>
                <a:gd name="T18" fmla="*/ 49 w 51"/>
                <a:gd name="T19" fmla="*/ 36 h 64"/>
                <a:gd name="T20" fmla="*/ 40 w 51"/>
                <a:gd name="T21" fmla="*/ 29 h 64"/>
                <a:gd name="T22" fmla="*/ 26 w 51"/>
                <a:gd name="T23" fmla="*/ 26 h 64"/>
                <a:gd name="T24" fmla="*/ 18 w 51"/>
                <a:gd name="T25" fmla="*/ 24 h 64"/>
                <a:gd name="T26" fmla="*/ 14 w 51"/>
                <a:gd name="T27" fmla="*/ 23 h 64"/>
                <a:gd name="T28" fmla="*/ 11 w 51"/>
                <a:gd name="T29" fmla="*/ 16 h 64"/>
                <a:gd name="T30" fmla="*/ 13 w 51"/>
                <a:gd name="T31" fmla="*/ 12 h 64"/>
                <a:gd name="T32" fmla="*/ 14 w 51"/>
                <a:gd name="T33" fmla="*/ 9 h 64"/>
                <a:gd name="T34" fmla="*/ 26 w 51"/>
                <a:gd name="T35" fmla="*/ 7 h 64"/>
                <a:gd name="T36" fmla="*/ 32 w 51"/>
                <a:gd name="T37" fmla="*/ 7 h 64"/>
                <a:gd name="T38" fmla="*/ 37 w 51"/>
                <a:gd name="T39" fmla="*/ 10 h 64"/>
                <a:gd name="T40" fmla="*/ 42 w 51"/>
                <a:gd name="T41" fmla="*/ 19 h 64"/>
                <a:gd name="T42" fmla="*/ 49 w 51"/>
                <a:gd name="T43" fmla="*/ 17 h 64"/>
                <a:gd name="T44" fmla="*/ 45 w 51"/>
                <a:gd name="T45" fmla="*/ 9 h 64"/>
                <a:gd name="T46" fmla="*/ 42 w 51"/>
                <a:gd name="T47" fmla="*/ 3 h 64"/>
                <a:gd name="T48" fmla="*/ 39 w 51"/>
                <a:gd name="T49" fmla="*/ 2 h 64"/>
                <a:gd name="T50" fmla="*/ 26 w 51"/>
                <a:gd name="T51" fmla="*/ 0 h 64"/>
                <a:gd name="T52" fmla="*/ 19 w 51"/>
                <a:gd name="T53" fmla="*/ 0 h 64"/>
                <a:gd name="T54" fmla="*/ 14 w 51"/>
                <a:gd name="T55" fmla="*/ 2 h 64"/>
                <a:gd name="T56" fmla="*/ 6 w 51"/>
                <a:gd name="T57" fmla="*/ 7 h 64"/>
                <a:gd name="T58" fmla="*/ 4 w 51"/>
                <a:gd name="T59" fmla="*/ 12 h 64"/>
                <a:gd name="T60" fmla="*/ 4 w 51"/>
                <a:gd name="T61" fmla="*/ 17 h 64"/>
                <a:gd name="T62" fmla="*/ 6 w 51"/>
                <a:gd name="T63" fmla="*/ 24 h 64"/>
                <a:gd name="T64" fmla="*/ 9 w 51"/>
                <a:gd name="T65" fmla="*/ 28 h 64"/>
                <a:gd name="T66" fmla="*/ 13 w 51"/>
                <a:gd name="T67" fmla="*/ 31 h 64"/>
                <a:gd name="T68" fmla="*/ 25 w 51"/>
                <a:gd name="T69" fmla="*/ 35 h 64"/>
                <a:gd name="T70" fmla="*/ 35 w 51"/>
                <a:gd name="T71" fmla="*/ 38 h 64"/>
                <a:gd name="T72" fmla="*/ 42 w 51"/>
                <a:gd name="T73" fmla="*/ 42 h 64"/>
                <a:gd name="T74" fmla="*/ 44 w 51"/>
                <a:gd name="T75" fmla="*/ 47 h 64"/>
                <a:gd name="T76" fmla="*/ 42 w 51"/>
                <a:gd name="T77" fmla="*/ 52 h 64"/>
                <a:gd name="T78" fmla="*/ 37 w 51"/>
                <a:gd name="T79" fmla="*/ 55 h 64"/>
                <a:gd name="T80" fmla="*/ 28 w 51"/>
                <a:gd name="T81" fmla="*/ 57 h 64"/>
                <a:gd name="T82" fmla="*/ 18 w 51"/>
                <a:gd name="T83" fmla="*/ 55 h 64"/>
                <a:gd name="T84" fmla="*/ 11 w 51"/>
                <a:gd name="T85" fmla="*/ 50 h 64"/>
                <a:gd name="T86" fmla="*/ 9 w 51"/>
                <a:gd name="T87" fmla="*/ 43 h 64"/>
                <a:gd name="T88" fmla="*/ 0 w 51"/>
                <a:gd name="T89" fmla="*/ 43 h 64"/>
                <a:gd name="T90" fmla="*/ 4 w 51"/>
                <a:gd name="T91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64">
                  <a:moveTo>
                    <a:pt x="4" y="54"/>
                  </a:moveTo>
                  <a:lnTo>
                    <a:pt x="4" y="54"/>
                  </a:lnTo>
                  <a:lnTo>
                    <a:pt x="9" y="59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5" y="64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51" y="50"/>
                  </a:lnTo>
                  <a:lnTo>
                    <a:pt x="51" y="45"/>
                  </a:lnTo>
                  <a:lnTo>
                    <a:pt x="51" y="45"/>
                  </a:lnTo>
                  <a:lnTo>
                    <a:pt x="51" y="42"/>
                  </a:lnTo>
                  <a:lnTo>
                    <a:pt x="49" y="36"/>
                  </a:lnTo>
                  <a:lnTo>
                    <a:pt x="49" y="36"/>
                  </a:lnTo>
                  <a:lnTo>
                    <a:pt x="45" y="33"/>
                  </a:lnTo>
                  <a:lnTo>
                    <a:pt x="40" y="29"/>
                  </a:lnTo>
                  <a:lnTo>
                    <a:pt x="40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18" y="24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3" y="12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2" y="7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40" y="14"/>
                  </a:lnTo>
                  <a:lnTo>
                    <a:pt x="42" y="19"/>
                  </a:lnTo>
                  <a:lnTo>
                    <a:pt x="49" y="17"/>
                  </a:lnTo>
                  <a:lnTo>
                    <a:pt x="49" y="17"/>
                  </a:lnTo>
                  <a:lnTo>
                    <a:pt x="49" y="12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2" y="3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9" y="3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12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9" y="28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4" y="54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9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2" y="49"/>
                  </a:lnTo>
                  <a:lnTo>
                    <a:pt x="4" y="54"/>
                  </a:lnTo>
                  <a:lnTo>
                    <a:pt x="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753EE986-DB99-4B8F-BC22-7F9C97E5C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776" y="3915323"/>
              <a:ext cx="95250" cy="117231"/>
            </a:xfrm>
            <a:custGeom>
              <a:avLst/>
              <a:gdLst>
                <a:gd name="T0" fmla="*/ 7 w 52"/>
                <a:gd name="T1" fmla="*/ 64 h 64"/>
                <a:gd name="T2" fmla="*/ 7 w 52"/>
                <a:gd name="T3" fmla="*/ 42 h 64"/>
                <a:gd name="T4" fmla="*/ 17 w 52"/>
                <a:gd name="T5" fmla="*/ 31 h 64"/>
                <a:gd name="T6" fmla="*/ 40 w 52"/>
                <a:gd name="T7" fmla="*/ 64 h 64"/>
                <a:gd name="T8" fmla="*/ 52 w 52"/>
                <a:gd name="T9" fmla="*/ 64 h 64"/>
                <a:gd name="T10" fmla="*/ 24 w 52"/>
                <a:gd name="T11" fmla="*/ 26 h 64"/>
                <a:gd name="T12" fmla="*/ 50 w 52"/>
                <a:gd name="T13" fmla="*/ 0 h 64"/>
                <a:gd name="T14" fmla="*/ 38 w 52"/>
                <a:gd name="T15" fmla="*/ 0 h 64"/>
                <a:gd name="T16" fmla="*/ 7 w 52"/>
                <a:gd name="T17" fmla="*/ 31 h 64"/>
                <a:gd name="T18" fmla="*/ 7 w 52"/>
                <a:gd name="T19" fmla="*/ 0 h 64"/>
                <a:gd name="T20" fmla="*/ 0 w 52"/>
                <a:gd name="T21" fmla="*/ 0 h 64"/>
                <a:gd name="T22" fmla="*/ 0 w 52"/>
                <a:gd name="T23" fmla="*/ 64 h 64"/>
                <a:gd name="T24" fmla="*/ 7 w 52"/>
                <a:gd name="T25" fmla="*/ 64 h 64"/>
                <a:gd name="T26" fmla="*/ 7 w 52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64">
                  <a:moveTo>
                    <a:pt x="7" y="64"/>
                  </a:moveTo>
                  <a:lnTo>
                    <a:pt x="7" y="42"/>
                  </a:lnTo>
                  <a:lnTo>
                    <a:pt x="17" y="31"/>
                  </a:lnTo>
                  <a:lnTo>
                    <a:pt x="40" y="64"/>
                  </a:lnTo>
                  <a:lnTo>
                    <a:pt x="52" y="64"/>
                  </a:lnTo>
                  <a:lnTo>
                    <a:pt x="24" y="26"/>
                  </a:lnTo>
                  <a:lnTo>
                    <a:pt x="50" y="0"/>
                  </a:lnTo>
                  <a:lnTo>
                    <a:pt x="38" y="0"/>
                  </a:lnTo>
                  <a:lnTo>
                    <a:pt x="7" y="3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7" y="64"/>
                  </a:lnTo>
                  <a:lnTo>
                    <a:pt x="7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240C8CF5-7612-4E08-AB67-76ACA94F6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160" y="3686357"/>
              <a:ext cx="100746" cy="120894"/>
            </a:xfrm>
            <a:custGeom>
              <a:avLst/>
              <a:gdLst>
                <a:gd name="T0" fmla="*/ 40 w 55"/>
                <a:gd name="T1" fmla="*/ 54 h 66"/>
                <a:gd name="T2" fmla="*/ 40 w 55"/>
                <a:gd name="T3" fmla="*/ 54 h 66"/>
                <a:gd name="T4" fmla="*/ 35 w 55"/>
                <a:gd name="T5" fmla="*/ 57 h 66"/>
                <a:gd name="T6" fmla="*/ 28 w 55"/>
                <a:gd name="T7" fmla="*/ 59 h 66"/>
                <a:gd name="T8" fmla="*/ 28 w 55"/>
                <a:gd name="T9" fmla="*/ 59 h 66"/>
                <a:gd name="T10" fmla="*/ 22 w 55"/>
                <a:gd name="T11" fmla="*/ 57 h 66"/>
                <a:gd name="T12" fmla="*/ 17 w 55"/>
                <a:gd name="T13" fmla="*/ 56 h 66"/>
                <a:gd name="T14" fmla="*/ 17 w 55"/>
                <a:gd name="T15" fmla="*/ 56 h 66"/>
                <a:gd name="T16" fmla="*/ 14 w 55"/>
                <a:gd name="T17" fmla="*/ 52 h 66"/>
                <a:gd name="T18" fmla="*/ 10 w 55"/>
                <a:gd name="T19" fmla="*/ 47 h 66"/>
                <a:gd name="T20" fmla="*/ 10 w 55"/>
                <a:gd name="T21" fmla="*/ 47 h 66"/>
                <a:gd name="T22" fmla="*/ 9 w 55"/>
                <a:gd name="T23" fmla="*/ 40 h 66"/>
                <a:gd name="T24" fmla="*/ 7 w 55"/>
                <a:gd name="T25" fmla="*/ 31 h 66"/>
                <a:gd name="T26" fmla="*/ 7 w 55"/>
                <a:gd name="T27" fmla="*/ 31 h 66"/>
                <a:gd name="T28" fmla="*/ 10 w 55"/>
                <a:gd name="T29" fmla="*/ 19 h 66"/>
                <a:gd name="T30" fmla="*/ 10 w 55"/>
                <a:gd name="T31" fmla="*/ 19 h 66"/>
                <a:gd name="T32" fmla="*/ 12 w 55"/>
                <a:gd name="T33" fmla="*/ 14 h 66"/>
                <a:gd name="T34" fmla="*/ 17 w 55"/>
                <a:gd name="T35" fmla="*/ 11 h 66"/>
                <a:gd name="T36" fmla="*/ 17 w 55"/>
                <a:gd name="T37" fmla="*/ 11 h 66"/>
                <a:gd name="T38" fmla="*/ 22 w 55"/>
                <a:gd name="T39" fmla="*/ 9 h 66"/>
                <a:gd name="T40" fmla="*/ 29 w 55"/>
                <a:gd name="T41" fmla="*/ 7 h 66"/>
                <a:gd name="T42" fmla="*/ 29 w 55"/>
                <a:gd name="T43" fmla="*/ 7 h 66"/>
                <a:gd name="T44" fmla="*/ 35 w 55"/>
                <a:gd name="T45" fmla="*/ 9 h 66"/>
                <a:gd name="T46" fmla="*/ 40 w 55"/>
                <a:gd name="T47" fmla="*/ 11 h 66"/>
                <a:gd name="T48" fmla="*/ 40 w 55"/>
                <a:gd name="T49" fmla="*/ 11 h 66"/>
                <a:gd name="T50" fmla="*/ 43 w 55"/>
                <a:gd name="T51" fmla="*/ 14 h 66"/>
                <a:gd name="T52" fmla="*/ 45 w 55"/>
                <a:gd name="T53" fmla="*/ 21 h 66"/>
                <a:gd name="T54" fmla="*/ 54 w 55"/>
                <a:gd name="T55" fmla="*/ 19 h 66"/>
                <a:gd name="T56" fmla="*/ 54 w 55"/>
                <a:gd name="T57" fmla="*/ 19 h 66"/>
                <a:gd name="T58" fmla="*/ 50 w 55"/>
                <a:gd name="T59" fmla="*/ 11 h 66"/>
                <a:gd name="T60" fmla="*/ 45 w 55"/>
                <a:gd name="T61" fmla="*/ 5 h 66"/>
                <a:gd name="T62" fmla="*/ 45 w 55"/>
                <a:gd name="T63" fmla="*/ 5 h 66"/>
                <a:gd name="T64" fmla="*/ 38 w 55"/>
                <a:gd name="T65" fmla="*/ 2 h 66"/>
                <a:gd name="T66" fmla="*/ 29 w 55"/>
                <a:gd name="T67" fmla="*/ 0 h 66"/>
                <a:gd name="T68" fmla="*/ 29 w 55"/>
                <a:gd name="T69" fmla="*/ 0 h 66"/>
                <a:gd name="T70" fmla="*/ 21 w 55"/>
                <a:gd name="T71" fmla="*/ 0 h 66"/>
                <a:gd name="T72" fmla="*/ 14 w 55"/>
                <a:gd name="T73" fmla="*/ 4 h 66"/>
                <a:gd name="T74" fmla="*/ 14 w 55"/>
                <a:gd name="T75" fmla="*/ 4 h 66"/>
                <a:gd name="T76" fmla="*/ 7 w 55"/>
                <a:gd name="T77" fmla="*/ 9 h 66"/>
                <a:gd name="T78" fmla="*/ 3 w 55"/>
                <a:gd name="T79" fmla="*/ 16 h 66"/>
                <a:gd name="T80" fmla="*/ 3 w 55"/>
                <a:gd name="T81" fmla="*/ 16 h 66"/>
                <a:gd name="T82" fmla="*/ 0 w 55"/>
                <a:gd name="T83" fmla="*/ 23 h 66"/>
                <a:gd name="T84" fmla="*/ 0 w 55"/>
                <a:gd name="T85" fmla="*/ 33 h 66"/>
                <a:gd name="T86" fmla="*/ 0 w 55"/>
                <a:gd name="T87" fmla="*/ 33 h 66"/>
                <a:gd name="T88" fmla="*/ 0 w 55"/>
                <a:gd name="T89" fmla="*/ 42 h 66"/>
                <a:gd name="T90" fmla="*/ 2 w 55"/>
                <a:gd name="T91" fmla="*/ 49 h 66"/>
                <a:gd name="T92" fmla="*/ 2 w 55"/>
                <a:gd name="T93" fmla="*/ 49 h 66"/>
                <a:gd name="T94" fmla="*/ 7 w 55"/>
                <a:gd name="T95" fmla="*/ 56 h 66"/>
                <a:gd name="T96" fmla="*/ 12 w 55"/>
                <a:gd name="T97" fmla="*/ 61 h 66"/>
                <a:gd name="T98" fmla="*/ 12 w 55"/>
                <a:gd name="T99" fmla="*/ 61 h 66"/>
                <a:gd name="T100" fmla="*/ 19 w 55"/>
                <a:gd name="T101" fmla="*/ 64 h 66"/>
                <a:gd name="T102" fmla="*/ 29 w 55"/>
                <a:gd name="T103" fmla="*/ 66 h 66"/>
                <a:gd name="T104" fmla="*/ 29 w 55"/>
                <a:gd name="T105" fmla="*/ 66 h 66"/>
                <a:gd name="T106" fmla="*/ 38 w 55"/>
                <a:gd name="T107" fmla="*/ 64 h 66"/>
                <a:gd name="T108" fmla="*/ 45 w 55"/>
                <a:gd name="T109" fmla="*/ 61 h 66"/>
                <a:gd name="T110" fmla="*/ 45 w 55"/>
                <a:gd name="T111" fmla="*/ 61 h 66"/>
                <a:gd name="T112" fmla="*/ 50 w 55"/>
                <a:gd name="T113" fmla="*/ 54 h 66"/>
                <a:gd name="T114" fmla="*/ 55 w 55"/>
                <a:gd name="T115" fmla="*/ 44 h 66"/>
                <a:gd name="T116" fmla="*/ 47 w 55"/>
                <a:gd name="T117" fmla="*/ 42 h 66"/>
                <a:gd name="T118" fmla="*/ 47 w 55"/>
                <a:gd name="T119" fmla="*/ 42 h 66"/>
                <a:gd name="T120" fmla="*/ 43 w 55"/>
                <a:gd name="T121" fmla="*/ 49 h 66"/>
                <a:gd name="T122" fmla="*/ 40 w 55"/>
                <a:gd name="T123" fmla="*/ 54 h 66"/>
                <a:gd name="T124" fmla="*/ 40 w 55"/>
                <a:gd name="T1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" h="66">
                  <a:moveTo>
                    <a:pt x="40" y="54"/>
                  </a:moveTo>
                  <a:lnTo>
                    <a:pt x="40" y="54"/>
                  </a:lnTo>
                  <a:lnTo>
                    <a:pt x="35" y="57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2" y="57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4" y="52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9" y="40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2" y="14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22" y="9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5" y="9"/>
                  </a:lnTo>
                  <a:lnTo>
                    <a:pt x="40" y="11"/>
                  </a:lnTo>
                  <a:lnTo>
                    <a:pt x="40" y="11"/>
                  </a:lnTo>
                  <a:lnTo>
                    <a:pt x="43" y="14"/>
                  </a:lnTo>
                  <a:lnTo>
                    <a:pt x="45" y="2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0" y="11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38" y="2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7" y="9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0" y="2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7" y="56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9" y="64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38" y="64"/>
                  </a:lnTo>
                  <a:lnTo>
                    <a:pt x="45" y="61"/>
                  </a:lnTo>
                  <a:lnTo>
                    <a:pt x="45" y="61"/>
                  </a:lnTo>
                  <a:lnTo>
                    <a:pt x="50" y="54"/>
                  </a:lnTo>
                  <a:lnTo>
                    <a:pt x="55" y="44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3" y="49"/>
                  </a:lnTo>
                  <a:lnTo>
                    <a:pt x="40" y="54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FCB31316-241E-452D-A1E0-BB7AD0D02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3391" y="3690021"/>
              <a:ext cx="87923" cy="113567"/>
            </a:xfrm>
            <a:custGeom>
              <a:avLst/>
              <a:gdLst>
                <a:gd name="T0" fmla="*/ 9 w 48"/>
                <a:gd name="T1" fmla="*/ 62 h 62"/>
                <a:gd name="T2" fmla="*/ 9 w 48"/>
                <a:gd name="T3" fmla="*/ 36 h 62"/>
                <a:gd name="T4" fmla="*/ 26 w 48"/>
                <a:gd name="T5" fmla="*/ 36 h 62"/>
                <a:gd name="T6" fmla="*/ 26 w 48"/>
                <a:gd name="T7" fmla="*/ 36 h 62"/>
                <a:gd name="T8" fmla="*/ 36 w 48"/>
                <a:gd name="T9" fmla="*/ 35 h 62"/>
                <a:gd name="T10" fmla="*/ 40 w 48"/>
                <a:gd name="T11" fmla="*/ 33 h 62"/>
                <a:gd name="T12" fmla="*/ 43 w 48"/>
                <a:gd name="T13" fmla="*/ 31 h 62"/>
                <a:gd name="T14" fmla="*/ 43 w 48"/>
                <a:gd name="T15" fmla="*/ 31 h 62"/>
                <a:gd name="T16" fmla="*/ 47 w 48"/>
                <a:gd name="T17" fmla="*/ 24 h 62"/>
                <a:gd name="T18" fmla="*/ 48 w 48"/>
                <a:gd name="T19" fmla="*/ 17 h 62"/>
                <a:gd name="T20" fmla="*/ 48 w 48"/>
                <a:gd name="T21" fmla="*/ 17 h 62"/>
                <a:gd name="T22" fmla="*/ 47 w 48"/>
                <a:gd name="T23" fmla="*/ 9 h 62"/>
                <a:gd name="T24" fmla="*/ 47 w 48"/>
                <a:gd name="T25" fmla="*/ 9 h 62"/>
                <a:gd name="T26" fmla="*/ 42 w 48"/>
                <a:gd name="T27" fmla="*/ 3 h 62"/>
                <a:gd name="T28" fmla="*/ 42 w 48"/>
                <a:gd name="T29" fmla="*/ 3 h 62"/>
                <a:gd name="T30" fmla="*/ 35 w 48"/>
                <a:gd name="T31" fmla="*/ 0 h 62"/>
                <a:gd name="T32" fmla="*/ 35 w 48"/>
                <a:gd name="T33" fmla="*/ 0 h 62"/>
                <a:gd name="T34" fmla="*/ 24 w 48"/>
                <a:gd name="T35" fmla="*/ 0 h 62"/>
                <a:gd name="T36" fmla="*/ 0 w 48"/>
                <a:gd name="T37" fmla="*/ 0 h 62"/>
                <a:gd name="T38" fmla="*/ 0 w 48"/>
                <a:gd name="T39" fmla="*/ 62 h 62"/>
                <a:gd name="T40" fmla="*/ 9 w 48"/>
                <a:gd name="T41" fmla="*/ 62 h 62"/>
                <a:gd name="T42" fmla="*/ 9 w 48"/>
                <a:gd name="T43" fmla="*/ 62 h 62"/>
                <a:gd name="T44" fmla="*/ 9 w 48"/>
                <a:gd name="T45" fmla="*/ 7 h 62"/>
                <a:gd name="T46" fmla="*/ 26 w 48"/>
                <a:gd name="T47" fmla="*/ 7 h 62"/>
                <a:gd name="T48" fmla="*/ 26 w 48"/>
                <a:gd name="T49" fmla="*/ 7 h 62"/>
                <a:gd name="T50" fmla="*/ 33 w 48"/>
                <a:gd name="T51" fmla="*/ 7 h 62"/>
                <a:gd name="T52" fmla="*/ 33 w 48"/>
                <a:gd name="T53" fmla="*/ 7 h 62"/>
                <a:gd name="T54" fmla="*/ 36 w 48"/>
                <a:gd name="T55" fmla="*/ 9 h 62"/>
                <a:gd name="T56" fmla="*/ 38 w 48"/>
                <a:gd name="T57" fmla="*/ 10 h 62"/>
                <a:gd name="T58" fmla="*/ 38 w 48"/>
                <a:gd name="T59" fmla="*/ 10 h 62"/>
                <a:gd name="T60" fmla="*/ 40 w 48"/>
                <a:gd name="T61" fmla="*/ 14 h 62"/>
                <a:gd name="T62" fmla="*/ 40 w 48"/>
                <a:gd name="T63" fmla="*/ 17 h 62"/>
                <a:gd name="T64" fmla="*/ 40 w 48"/>
                <a:gd name="T65" fmla="*/ 17 h 62"/>
                <a:gd name="T66" fmla="*/ 40 w 48"/>
                <a:gd name="T67" fmla="*/ 22 h 62"/>
                <a:gd name="T68" fmla="*/ 36 w 48"/>
                <a:gd name="T69" fmla="*/ 26 h 62"/>
                <a:gd name="T70" fmla="*/ 36 w 48"/>
                <a:gd name="T71" fmla="*/ 26 h 62"/>
                <a:gd name="T72" fmla="*/ 33 w 48"/>
                <a:gd name="T73" fmla="*/ 28 h 62"/>
                <a:gd name="T74" fmla="*/ 26 w 48"/>
                <a:gd name="T75" fmla="*/ 29 h 62"/>
                <a:gd name="T76" fmla="*/ 9 w 48"/>
                <a:gd name="T77" fmla="*/ 29 h 62"/>
                <a:gd name="T78" fmla="*/ 9 w 48"/>
                <a:gd name="T79" fmla="*/ 7 h 62"/>
                <a:gd name="T80" fmla="*/ 9 w 48"/>
                <a:gd name="T81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2">
                  <a:moveTo>
                    <a:pt x="9" y="62"/>
                  </a:moveTo>
                  <a:lnTo>
                    <a:pt x="9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6" y="35"/>
                  </a:lnTo>
                  <a:lnTo>
                    <a:pt x="40" y="33"/>
                  </a:lnTo>
                  <a:lnTo>
                    <a:pt x="43" y="31"/>
                  </a:lnTo>
                  <a:lnTo>
                    <a:pt x="43" y="31"/>
                  </a:lnTo>
                  <a:lnTo>
                    <a:pt x="47" y="24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2" y="3"/>
                  </a:lnTo>
                  <a:lnTo>
                    <a:pt x="42" y="3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9" y="62"/>
                  </a:lnTo>
                  <a:lnTo>
                    <a:pt x="9" y="62"/>
                  </a:lnTo>
                  <a:close/>
                  <a:moveTo>
                    <a:pt x="9" y="7"/>
                  </a:moveTo>
                  <a:lnTo>
                    <a:pt x="26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6" y="9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40" y="14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3" y="28"/>
                  </a:lnTo>
                  <a:lnTo>
                    <a:pt x="26" y="29"/>
                  </a:lnTo>
                  <a:lnTo>
                    <a:pt x="9" y="29"/>
                  </a:lnTo>
                  <a:lnTo>
                    <a:pt x="9" y="7"/>
                  </a:lnTo>
                  <a:lnTo>
                    <a:pt x="9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2F362242-0295-4F26-B659-A7043C3F9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463" y="3690021"/>
              <a:ext cx="91587" cy="117231"/>
            </a:xfrm>
            <a:custGeom>
              <a:avLst/>
              <a:gdLst>
                <a:gd name="T0" fmla="*/ 41 w 50"/>
                <a:gd name="T1" fmla="*/ 36 h 64"/>
                <a:gd name="T2" fmla="*/ 41 w 50"/>
                <a:gd name="T3" fmla="*/ 36 h 64"/>
                <a:gd name="T4" fmla="*/ 41 w 50"/>
                <a:gd name="T5" fmla="*/ 45 h 64"/>
                <a:gd name="T6" fmla="*/ 38 w 50"/>
                <a:gd name="T7" fmla="*/ 52 h 64"/>
                <a:gd name="T8" fmla="*/ 38 w 50"/>
                <a:gd name="T9" fmla="*/ 52 h 64"/>
                <a:gd name="T10" fmla="*/ 33 w 50"/>
                <a:gd name="T11" fmla="*/ 55 h 64"/>
                <a:gd name="T12" fmla="*/ 24 w 50"/>
                <a:gd name="T13" fmla="*/ 55 h 64"/>
                <a:gd name="T14" fmla="*/ 24 w 50"/>
                <a:gd name="T15" fmla="*/ 55 h 64"/>
                <a:gd name="T16" fmla="*/ 19 w 50"/>
                <a:gd name="T17" fmla="*/ 55 h 64"/>
                <a:gd name="T18" fmla="*/ 15 w 50"/>
                <a:gd name="T19" fmla="*/ 54 h 64"/>
                <a:gd name="T20" fmla="*/ 15 w 50"/>
                <a:gd name="T21" fmla="*/ 54 h 64"/>
                <a:gd name="T22" fmla="*/ 12 w 50"/>
                <a:gd name="T23" fmla="*/ 52 h 64"/>
                <a:gd name="T24" fmla="*/ 10 w 50"/>
                <a:gd name="T25" fmla="*/ 48 h 64"/>
                <a:gd name="T26" fmla="*/ 10 w 50"/>
                <a:gd name="T27" fmla="*/ 48 h 64"/>
                <a:gd name="T28" fmla="*/ 8 w 50"/>
                <a:gd name="T29" fmla="*/ 36 h 64"/>
                <a:gd name="T30" fmla="*/ 8 w 50"/>
                <a:gd name="T31" fmla="*/ 0 h 64"/>
                <a:gd name="T32" fmla="*/ 0 w 50"/>
                <a:gd name="T33" fmla="*/ 0 h 64"/>
                <a:gd name="T34" fmla="*/ 0 w 50"/>
                <a:gd name="T35" fmla="*/ 36 h 64"/>
                <a:gd name="T36" fmla="*/ 0 w 50"/>
                <a:gd name="T37" fmla="*/ 36 h 64"/>
                <a:gd name="T38" fmla="*/ 2 w 50"/>
                <a:gd name="T39" fmla="*/ 45 h 64"/>
                <a:gd name="T40" fmla="*/ 3 w 50"/>
                <a:gd name="T41" fmla="*/ 52 h 64"/>
                <a:gd name="T42" fmla="*/ 3 w 50"/>
                <a:gd name="T43" fmla="*/ 52 h 64"/>
                <a:gd name="T44" fmla="*/ 7 w 50"/>
                <a:gd name="T45" fmla="*/ 57 h 64"/>
                <a:gd name="T46" fmla="*/ 10 w 50"/>
                <a:gd name="T47" fmla="*/ 61 h 64"/>
                <a:gd name="T48" fmla="*/ 10 w 50"/>
                <a:gd name="T49" fmla="*/ 61 h 64"/>
                <a:gd name="T50" fmla="*/ 17 w 50"/>
                <a:gd name="T51" fmla="*/ 62 h 64"/>
                <a:gd name="T52" fmla="*/ 26 w 50"/>
                <a:gd name="T53" fmla="*/ 64 h 64"/>
                <a:gd name="T54" fmla="*/ 26 w 50"/>
                <a:gd name="T55" fmla="*/ 64 h 64"/>
                <a:gd name="T56" fmla="*/ 33 w 50"/>
                <a:gd name="T57" fmla="*/ 62 h 64"/>
                <a:gd name="T58" fmla="*/ 40 w 50"/>
                <a:gd name="T59" fmla="*/ 61 h 64"/>
                <a:gd name="T60" fmla="*/ 40 w 50"/>
                <a:gd name="T61" fmla="*/ 61 h 64"/>
                <a:gd name="T62" fmla="*/ 45 w 50"/>
                <a:gd name="T63" fmla="*/ 55 h 64"/>
                <a:gd name="T64" fmla="*/ 48 w 50"/>
                <a:gd name="T65" fmla="*/ 50 h 64"/>
                <a:gd name="T66" fmla="*/ 48 w 50"/>
                <a:gd name="T67" fmla="*/ 50 h 64"/>
                <a:gd name="T68" fmla="*/ 50 w 50"/>
                <a:gd name="T69" fmla="*/ 45 h 64"/>
                <a:gd name="T70" fmla="*/ 50 w 50"/>
                <a:gd name="T71" fmla="*/ 36 h 64"/>
                <a:gd name="T72" fmla="*/ 50 w 50"/>
                <a:gd name="T73" fmla="*/ 0 h 64"/>
                <a:gd name="T74" fmla="*/ 41 w 50"/>
                <a:gd name="T75" fmla="*/ 0 h 64"/>
                <a:gd name="T76" fmla="*/ 41 w 50"/>
                <a:gd name="T77" fmla="*/ 36 h 64"/>
                <a:gd name="T78" fmla="*/ 41 w 50"/>
                <a:gd name="T7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64">
                  <a:moveTo>
                    <a:pt x="41" y="36"/>
                  </a:moveTo>
                  <a:lnTo>
                    <a:pt x="41" y="36"/>
                  </a:lnTo>
                  <a:lnTo>
                    <a:pt x="41" y="45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3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19" y="55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12" y="52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8" y="36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45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7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7" y="62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33" y="62"/>
                  </a:lnTo>
                  <a:lnTo>
                    <a:pt x="40" y="61"/>
                  </a:lnTo>
                  <a:lnTo>
                    <a:pt x="40" y="61"/>
                  </a:lnTo>
                  <a:lnTo>
                    <a:pt x="45" y="55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50" y="45"/>
                  </a:lnTo>
                  <a:lnTo>
                    <a:pt x="50" y="36"/>
                  </a:lnTo>
                  <a:lnTo>
                    <a:pt x="50" y="0"/>
                  </a:lnTo>
                  <a:lnTo>
                    <a:pt x="41" y="0"/>
                  </a:lnTo>
                  <a:lnTo>
                    <a:pt x="41" y="36"/>
                  </a:lnTo>
                  <a:lnTo>
                    <a:pt x="4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BA2D6DF3-ADBE-43AC-9DB9-71526AC15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016" y="3127679"/>
              <a:ext cx="10990" cy="2745765"/>
            </a:xfrm>
            <a:custGeom>
              <a:avLst/>
              <a:gdLst>
                <a:gd name="T0" fmla="*/ 0 w 6"/>
                <a:gd name="T1" fmla="*/ 0 h 1499"/>
                <a:gd name="T2" fmla="*/ 6 w 6"/>
                <a:gd name="T3" fmla="*/ 1499 h 1499"/>
                <a:gd name="T4" fmla="*/ 0 w 6"/>
                <a:gd name="T5" fmla="*/ 0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499">
                  <a:moveTo>
                    <a:pt x="0" y="0"/>
                  </a:moveTo>
                  <a:lnTo>
                    <a:pt x="6" y="14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Line 132">
              <a:extLst>
                <a:ext uri="{FF2B5EF4-FFF2-40B4-BE49-F238E27FC236}">
                  <a16:creationId xmlns:a16="http://schemas.microsoft.com/office/drawing/2014/main" id="{86D40778-5A5A-4129-815D-C42D753CD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5959" y="3105697"/>
              <a:ext cx="10990" cy="2745765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BED03117-DC0E-4579-ADD2-A3ADB9A77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742" y="5690271"/>
              <a:ext cx="104409" cy="122727"/>
            </a:xfrm>
            <a:custGeom>
              <a:avLst/>
              <a:gdLst>
                <a:gd name="T0" fmla="*/ 57 w 57"/>
                <a:gd name="T1" fmla="*/ 34 h 67"/>
                <a:gd name="T2" fmla="*/ 57 w 57"/>
                <a:gd name="T3" fmla="*/ 0 h 67"/>
                <a:gd name="T4" fmla="*/ 0 w 57"/>
                <a:gd name="T5" fmla="*/ 34 h 67"/>
                <a:gd name="T6" fmla="*/ 57 w 57"/>
                <a:gd name="T7" fmla="*/ 67 h 67"/>
                <a:gd name="T8" fmla="*/ 57 w 57"/>
                <a:gd name="T9" fmla="*/ 67 h 67"/>
                <a:gd name="T10" fmla="*/ 57 w 57"/>
                <a:gd name="T11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7">
                  <a:moveTo>
                    <a:pt x="57" y="34"/>
                  </a:moveTo>
                  <a:lnTo>
                    <a:pt x="57" y="0"/>
                  </a:lnTo>
                  <a:lnTo>
                    <a:pt x="0" y="34"/>
                  </a:lnTo>
                  <a:lnTo>
                    <a:pt x="57" y="67"/>
                  </a:lnTo>
                  <a:lnTo>
                    <a:pt x="57" y="67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Line 134">
              <a:extLst>
                <a:ext uri="{FF2B5EF4-FFF2-40B4-BE49-F238E27FC236}">
                  <a16:creationId xmlns:a16="http://schemas.microsoft.com/office/drawing/2014/main" id="{6DBCE66A-AC64-4852-8750-C8C0AEA58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1708" y="5743391"/>
              <a:ext cx="3267142" cy="9159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 149">
              <a:extLst>
                <a:ext uri="{FF2B5EF4-FFF2-40B4-BE49-F238E27FC236}">
                  <a16:creationId xmlns:a16="http://schemas.microsoft.com/office/drawing/2014/main" id="{91EA7E59-CB07-4263-BFC3-D743E0EC3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421" y="5685044"/>
              <a:ext cx="108073" cy="122727"/>
            </a:xfrm>
            <a:custGeom>
              <a:avLst/>
              <a:gdLst>
                <a:gd name="T0" fmla="*/ 0 w 59"/>
                <a:gd name="T1" fmla="*/ 32 h 67"/>
                <a:gd name="T2" fmla="*/ 0 w 59"/>
                <a:gd name="T3" fmla="*/ 67 h 67"/>
                <a:gd name="T4" fmla="*/ 59 w 59"/>
                <a:gd name="T5" fmla="*/ 32 h 67"/>
                <a:gd name="T6" fmla="*/ 0 w 59"/>
                <a:gd name="T7" fmla="*/ 0 h 67"/>
                <a:gd name="T8" fmla="*/ 0 w 59"/>
                <a:gd name="T9" fmla="*/ 0 h 67"/>
                <a:gd name="T10" fmla="*/ 0 w 59"/>
                <a:gd name="T11" fmla="*/ 3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67">
                  <a:moveTo>
                    <a:pt x="0" y="32"/>
                  </a:moveTo>
                  <a:lnTo>
                    <a:pt x="0" y="67"/>
                  </a:lnTo>
                  <a:lnTo>
                    <a:pt x="59" y="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Line 150">
              <a:extLst>
                <a:ext uri="{FF2B5EF4-FFF2-40B4-BE49-F238E27FC236}">
                  <a16:creationId xmlns:a16="http://schemas.microsoft.com/office/drawing/2014/main" id="{A02DAC8C-6CD7-4177-A1F6-F93CF0D79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094" y="5740485"/>
              <a:ext cx="3442674" cy="0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 173">
              <a:extLst>
                <a:ext uri="{FF2B5EF4-FFF2-40B4-BE49-F238E27FC236}">
                  <a16:creationId xmlns:a16="http://schemas.microsoft.com/office/drawing/2014/main" id="{A221AB04-257C-4BBD-8EE1-F3622485D0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6882" y="3642396"/>
              <a:ext cx="76933" cy="117231"/>
            </a:xfrm>
            <a:custGeom>
              <a:avLst/>
              <a:gdLst>
                <a:gd name="T0" fmla="*/ 7 w 42"/>
                <a:gd name="T1" fmla="*/ 59 h 64"/>
                <a:gd name="T2" fmla="*/ 21 w 42"/>
                <a:gd name="T3" fmla="*/ 64 h 64"/>
                <a:gd name="T4" fmla="*/ 26 w 42"/>
                <a:gd name="T5" fmla="*/ 64 h 64"/>
                <a:gd name="T6" fmla="*/ 31 w 42"/>
                <a:gd name="T7" fmla="*/ 61 h 64"/>
                <a:gd name="T8" fmla="*/ 38 w 42"/>
                <a:gd name="T9" fmla="*/ 50 h 64"/>
                <a:gd name="T10" fmla="*/ 40 w 42"/>
                <a:gd name="T11" fmla="*/ 42 h 64"/>
                <a:gd name="T12" fmla="*/ 42 w 42"/>
                <a:gd name="T13" fmla="*/ 33 h 64"/>
                <a:gd name="T14" fmla="*/ 40 w 42"/>
                <a:gd name="T15" fmla="*/ 17 h 64"/>
                <a:gd name="T16" fmla="*/ 37 w 42"/>
                <a:gd name="T17" fmla="*/ 9 h 64"/>
                <a:gd name="T18" fmla="*/ 30 w 42"/>
                <a:gd name="T19" fmla="*/ 2 h 64"/>
                <a:gd name="T20" fmla="*/ 26 w 42"/>
                <a:gd name="T21" fmla="*/ 0 h 64"/>
                <a:gd name="T22" fmla="*/ 21 w 42"/>
                <a:gd name="T23" fmla="*/ 0 h 64"/>
                <a:gd name="T24" fmla="*/ 9 w 42"/>
                <a:gd name="T25" fmla="*/ 3 h 64"/>
                <a:gd name="T26" fmla="*/ 5 w 42"/>
                <a:gd name="T27" fmla="*/ 9 h 64"/>
                <a:gd name="T28" fmla="*/ 2 w 42"/>
                <a:gd name="T29" fmla="*/ 14 h 64"/>
                <a:gd name="T30" fmla="*/ 0 w 42"/>
                <a:gd name="T31" fmla="*/ 33 h 64"/>
                <a:gd name="T32" fmla="*/ 2 w 42"/>
                <a:gd name="T33" fmla="*/ 48 h 64"/>
                <a:gd name="T34" fmla="*/ 7 w 42"/>
                <a:gd name="T35" fmla="*/ 59 h 64"/>
                <a:gd name="T36" fmla="*/ 7 w 42"/>
                <a:gd name="T37" fmla="*/ 59 h 64"/>
                <a:gd name="T38" fmla="*/ 12 w 42"/>
                <a:gd name="T39" fmla="*/ 10 h 64"/>
                <a:gd name="T40" fmla="*/ 21 w 42"/>
                <a:gd name="T41" fmla="*/ 7 h 64"/>
                <a:gd name="T42" fmla="*/ 26 w 42"/>
                <a:gd name="T43" fmla="*/ 9 h 64"/>
                <a:gd name="T44" fmla="*/ 30 w 42"/>
                <a:gd name="T45" fmla="*/ 12 h 64"/>
                <a:gd name="T46" fmla="*/ 33 w 42"/>
                <a:gd name="T47" fmla="*/ 33 h 64"/>
                <a:gd name="T48" fmla="*/ 33 w 42"/>
                <a:gd name="T49" fmla="*/ 45 h 64"/>
                <a:gd name="T50" fmla="*/ 30 w 42"/>
                <a:gd name="T51" fmla="*/ 54 h 64"/>
                <a:gd name="T52" fmla="*/ 21 w 42"/>
                <a:gd name="T53" fmla="*/ 59 h 64"/>
                <a:gd name="T54" fmla="*/ 16 w 42"/>
                <a:gd name="T55" fmla="*/ 57 h 64"/>
                <a:gd name="T56" fmla="*/ 12 w 42"/>
                <a:gd name="T57" fmla="*/ 54 h 64"/>
                <a:gd name="T58" fmla="*/ 9 w 42"/>
                <a:gd name="T59" fmla="*/ 33 h 64"/>
                <a:gd name="T60" fmla="*/ 9 w 42"/>
                <a:gd name="T61" fmla="*/ 19 h 64"/>
                <a:gd name="T62" fmla="*/ 12 w 42"/>
                <a:gd name="T63" fmla="*/ 1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64">
                  <a:moveTo>
                    <a:pt x="7" y="59"/>
                  </a:moveTo>
                  <a:lnTo>
                    <a:pt x="7" y="59"/>
                  </a:lnTo>
                  <a:lnTo>
                    <a:pt x="12" y="62"/>
                  </a:lnTo>
                  <a:lnTo>
                    <a:pt x="21" y="64"/>
                  </a:lnTo>
                  <a:lnTo>
                    <a:pt x="21" y="64"/>
                  </a:lnTo>
                  <a:lnTo>
                    <a:pt x="26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7" y="57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42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3" y="5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2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9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48"/>
                  </a:lnTo>
                  <a:lnTo>
                    <a:pt x="4" y="54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6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6" y="9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3" y="19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3" y="4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6" y="57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16" y="57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9" y="45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1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 174">
              <a:extLst>
                <a:ext uri="{FF2B5EF4-FFF2-40B4-BE49-F238E27FC236}">
                  <a16:creationId xmlns:a16="http://schemas.microsoft.com/office/drawing/2014/main" id="{B5B0A7E5-8B0C-4F3A-8D17-268DA98B4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795" y="3743140"/>
              <a:ext cx="16486" cy="16486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9 h 9"/>
                <a:gd name="T8" fmla="*/ 9 w 9"/>
                <a:gd name="T9" fmla="*/ 9 h 9"/>
                <a:gd name="T10" fmla="*/ 9 w 9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 175">
              <a:extLst>
                <a:ext uri="{FF2B5EF4-FFF2-40B4-BE49-F238E27FC236}">
                  <a16:creationId xmlns:a16="http://schemas.microsoft.com/office/drawing/2014/main" id="{931FA713-0A7F-4404-9BF9-6F23F6D0E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597" y="3646059"/>
              <a:ext cx="75102" cy="113567"/>
            </a:xfrm>
            <a:custGeom>
              <a:avLst/>
              <a:gdLst>
                <a:gd name="T0" fmla="*/ 7 w 41"/>
                <a:gd name="T1" fmla="*/ 59 h 62"/>
                <a:gd name="T2" fmla="*/ 7 w 41"/>
                <a:gd name="T3" fmla="*/ 59 h 62"/>
                <a:gd name="T4" fmla="*/ 12 w 41"/>
                <a:gd name="T5" fmla="*/ 62 h 62"/>
                <a:gd name="T6" fmla="*/ 21 w 41"/>
                <a:gd name="T7" fmla="*/ 62 h 62"/>
                <a:gd name="T8" fmla="*/ 21 w 41"/>
                <a:gd name="T9" fmla="*/ 62 h 62"/>
                <a:gd name="T10" fmla="*/ 26 w 41"/>
                <a:gd name="T11" fmla="*/ 62 h 62"/>
                <a:gd name="T12" fmla="*/ 29 w 41"/>
                <a:gd name="T13" fmla="*/ 60 h 62"/>
                <a:gd name="T14" fmla="*/ 35 w 41"/>
                <a:gd name="T15" fmla="*/ 59 h 62"/>
                <a:gd name="T16" fmla="*/ 36 w 41"/>
                <a:gd name="T17" fmla="*/ 55 h 62"/>
                <a:gd name="T18" fmla="*/ 36 w 41"/>
                <a:gd name="T19" fmla="*/ 55 h 62"/>
                <a:gd name="T20" fmla="*/ 41 w 41"/>
                <a:gd name="T21" fmla="*/ 48 h 62"/>
                <a:gd name="T22" fmla="*/ 41 w 41"/>
                <a:gd name="T23" fmla="*/ 40 h 62"/>
                <a:gd name="T24" fmla="*/ 41 w 41"/>
                <a:gd name="T25" fmla="*/ 40 h 62"/>
                <a:gd name="T26" fmla="*/ 40 w 41"/>
                <a:gd name="T27" fmla="*/ 33 h 62"/>
                <a:gd name="T28" fmla="*/ 36 w 41"/>
                <a:gd name="T29" fmla="*/ 26 h 62"/>
                <a:gd name="T30" fmla="*/ 36 w 41"/>
                <a:gd name="T31" fmla="*/ 26 h 62"/>
                <a:gd name="T32" fmla="*/ 29 w 41"/>
                <a:gd name="T33" fmla="*/ 20 h 62"/>
                <a:gd name="T34" fmla="*/ 22 w 41"/>
                <a:gd name="T35" fmla="*/ 20 h 62"/>
                <a:gd name="T36" fmla="*/ 22 w 41"/>
                <a:gd name="T37" fmla="*/ 20 h 62"/>
                <a:gd name="T38" fmla="*/ 17 w 41"/>
                <a:gd name="T39" fmla="*/ 20 h 62"/>
                <a:gd name="T40" fmla="*/ 10 w 41"/>
                <a:gd name="T41" fmla="*/ 24 h 62"/>
                <a:gd name="T42" fmla="*/ 14 w 41"/>
                <a:gd name="T43" fmla="*/ 7 h 62"/>
                <a:gd name="T44" fmla="*/ 40 w 41"/>
                <a:gd name="T45" fmla="*/ 7 h 62"/>
                <a:gd name="T46" fmla="*/ 40 w 41"/>
                <a:gd name="T47" fmla="*/ 0 h 62"/>
                <a:gd name="T48" fmla="*/ 9 w 41"/>
                <a:gd name="T49" fmla="*/ 0 h 62"/>
                <a:gd name="T50" fmla="*/ 2 w 41"/>
                <a:gd name="T51" fmla="*/ 31 h 62"/>
                <a:gd name="T52" fmla="*/ 9 w 41"/>
                <a:gd name="T53" fmla="*/ 33 h 62"/>
                <a:gd name="T54" fmla="*/ 9 w 41"/>
                <a:gd name="T55" fmla="*/ 33 h 62"/>
                <a:gd name="T56" fmla="*/ 14 w 41"/>
                <a:gd name="T57" fmla="*/ 27 h 62"/>
                <a:gd name="T58" fmla="*/ 14 w 41"/>
                <a:gd name="T59" fmla="*/ 27 h 62"/>
                <a:gd name="T60" fmla="*/ 21 w 41"/>
                <a:gd name="T61" fmla="*/ 26 h 62"/>
                <a:gd name="T62" fmla="*/ 21 w 41"/>
                <a:gd name="T63" fmla="*/ 26 h 62"/>
                <a:gd name="T64" fmla="*/ 26 w 41"/>
                <a:gd name="T65" fmla="*/ 27 h 62"/>
                <a:gd name="T66" fmla="*/ 29 w 41"/>
                <a:gd name="T67" fmla="*/ 31 h 62"/>
                <a:gd name="T68" fmla="*/ 29 w 41"/>
                <a:gd name="T69" fmla="*/ 31 h 62"/>
                <a:gd name="T70" fmla="*/ 33 w 41"/>
                <a:gd name="T71" fmla="*/ 34 h 62"/>
                <a:gd name="T72" fmla="*/ 35 w 41"/>
                <a:gd name="T73" fmla="*/ 41 h 62"/>
                <a:gd name="T74" fmla="*/ 35 w 41"/>
                <a:gd name="T75" fmla="*/ 41 h 62"/>
                <a:gd name="T76" fmla="*/ 33 w 41"/>
                <a:gd name="T77" fmla="*/ 46 h 62"/>
                <a:gd name="T78" fmla="*/ 29 w 41"/>
                <a:gd name="T79" fmla="*/ 52 h 62"/>
                <a:gd name="T80" fmla="*/ 29 w 41"/>
                <a:gd name="T81" fmla="*/ 52 h 62"/>
                <a:gd name="T82" fmla="*/ 26 w 41"/>
                <a:gd name="T83" fmla="*/ 55 h 62"/>
                <a:gd name="T84" fmla="*/ 21 w 41"/>
                <a:gd name="T85" fmla="*/ 57 h 62"/>
                <a:gd name="T86" fmla="*/ 21 w 41"/>
                <a:gd name="T87" fmla="*/ 57 h 62"/>
                <a:gd name="T88" fmla="*/ 16 w 41"/>
                <a:gd name="T89" fmla="*/ 55 h 62"/>
                <a:gd name="T90" fmla="*/ 12 w 41"/>
                <a:gd name="T91" fmla="*/ 53 h 62"/>
                <a:gd name="T92" fmla="*/ 12 w 41"/>
                <a:gd name="T93" fmla="*/ 53 h 62"/>
                <a:gd name="T94" fmla="*/ 10 w 41"/>
                <a:gd name="T95" fmla="*/ 50 h 62"/>
                <a:gd name="T96" fmla="*/ 9 w 41"/>
                <a:gd name="T97" fmla="*/ 45 h 62"/>
                <a:gd name="T98" fmla="*/ 0 w 41"/>
                <a:gd name="T99" fmla="*/ 45 h 62"/>
                <a:gd name="T100" fmla="*/ 0 w 41"/>
                <a:gd name="T101" fmla="*/ 45 h 62"/>
                <a:gd name="T102" fmla="*/ 2 w 41"/>
                <a:gd name="T103" fmla="*/ 52 h 62"/>
                <a:gd name="T104" fmla="*/ 7 w 41"/>
                <a:gd name="T105" fmla="*/ 59 h 62"/>
                <a:gd name="T106" fmla="*/ 7 w 41"/>
                <a:gd name="T10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" h="62">
                  <a:moveTo>
                    <a:pt x="7" y="59"/>
                  </a:moveTo>
                  <a:lnTo>
                    <a:pt x="7" y="59"/>
                  </a:lnTo>
                  <a:lnTo>
                    <a:pt x="12" y="62"/>
                  </a:lnTo>
                  <a:lnTo>
                    <a:pt x="21" y="62"/>
                  </a:lnTo>
                  <a:lnTo>
                    <a:pt x="21" y="62"/>
                  </a:lnTo>
                  <a:lnTo>
                    <a:pt x="26" y="62"/>
                  </a:lnTo>
                  <a:lnTo>
                    <a:pt x="29" y="60"/>
                  </a:lnTo>
                  <a:lnTo>
                    <a:pt x="35" y="59"/>
                  </a:lnTo>
                  <a:lnTo>
                    <a:pt x="36" y="55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0" y="33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29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7" y="20"/>
                  </a:lnTo>
                  <a:lnTo>
                    <a:pt x="10" y="24"/>
                  </a:lnTo>
                  <a:lnTo>
                    <a:pt x="14" y="7"/>
                  </a:lnTo>
                  <a:lnTo>
                    <a:pt x="40" y="7"/>
                  </a:lnTo>
                  <a:lnTo>
                    <a:pt x="40" y="0"/>
                  </a:lnTo>
                  <a:lnTo>
                    <a:pt x="9" y="0"/>
                  </a:lnTo>
                  <a:lnTo>
                    <a:pt x="2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6" y="27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33" y="34"/>
                  </a:lnTo>
                  <a:lnTo>
                    <a:pt x="35" y="41"/>
                  </a:lnTo>
                  <a:lnTo>
                    <a:pt x="35" y="41"/>
                  </a:lnTo>
                  <a:lnTo>
                    <a:pt x="33" y="46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26" y="55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16" y="55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0" y="50"/>
                  </a:lnTo>
                  <a:lnTo>
                    <a:pt x="9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52"/>
                  </a:lnTo>
                  <a:lnTo>
                    <a:pt x="7" y="59"/>
                  </a:lnTo>
                  <a:lnTo>
                    <a:pt x="7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 176">
              <a:extLst>
                <a:ext uri="{FF2B5EF4-FFF2-40B4-BE49-F238E27FC236}">
                  <a16:creationId xmlns:a16="http://schemas.microsoft.com/office/drawing/2014/main" id="{C12D24A0-D71D-4875-B4D9-BE88FAF7B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847" y="3673535"/>
              <a:ext cx="65942" cy="86092"/>
            </a:xfrm>
            <a:custGeom>
              <a:avLst/>
              <a:gdLst>
                <a:gd name="T0" fmla="*/ 7 w 36"/>
                <a:gd name="T1" fmla="*/ 47 h 47"/>
                <a:gd name="T2" fmla="*/ 7 w 36"/>
                <a:gd name="T3" fmla="*/ 21 h 47"/>
                <a:gd name="T4" fmla="*/ 7 w 36"/>
                <a:gd name="T5" fmla="*/ 21 h 47"/>
                <a:gd name="T6" fmla="*/ 9 w 36"/>
                <a:gd name="T7" fmla="*/ 14 h 47"/>
                <a:gd name="T8" fmla="*/ 10 w 36"/>
                <a:gd name="T9" fmla="*/ 9 h 47"/>
                <a:gd name="T10" fmla="*/ 10 w 36"/>
                <a:gd name="T11" fmla="*/ 9 h 47"/>
                <a:gd name="T12" fmla="*/ 14 w 36"/>
                <a:gd name="T13" fmla="*/ 7 h 47"/>
                <a:gd name="T14" fmla="*/ 19 w 36"/>
                <a:gd name="T15" fmla="*/ 7 h 47"/>
                <a:gd name="T16" fmla="*/ 19 w 36"/>
                <a:gd name="T17" fmla="*/ 7 h 47"/>
                <a:gd name="T18" fmla="*/ 24 w 36"/>
                <a:gd name="T19" fmla="*/ 7 h 47"/>
                <a:gd name="T20" fmla="*/ 24 w 36"/>
                <a:gd name="T21" fmla="*/ 7 h 47"/>
                <a:gd name="T22" fmla="*/ 28 w 36"/>
                <a:gd name="T23" fmla="*/ 12 h 47"/>
                <a:gd name="T24" fmla="*/ 28 w 36"/>
                <a:gd name="T25" fmla="*/ 12 h 47"/>
                <a:gd name="T26" fmla="*/ 29 w 36"/>
                <a:gd name="T27" fmla="*/ 19 h 47"/>
                <a:gd name="T28" fmla="*/ 29 w 36"/>
                <a:gd name="T29" fmla="*/ 47 h 47"/>
                <a:gd name="T30" fmla="*/ 36 w 36"/>
                <a:gd name="T31" fmla="*/ 47 h 47"/>
                <a:gd name="T32" fmla="*/ 36 w 36"/>
                <a:gd name="T33" fmla="*/ 18 h 47"/>
                <a:gd name="T34" fmla="*/ 36 w 36"/>
                <a:gd name="T35" fmla="*/ 18 h 47"/>
                <a:gd name="T36" fmla="*/ 36 w 36"/>
                <a:gd name="T37" fmla="*/ 11 h 47"/>
                <a:gd name="T38" fmla="*/ 36 w 36"/>
                <a:gd name="T39" fmla="*/ 11 h 47"/>
                <a:gd name="T40" fmla="*/ 33 w 36"/>
                <a:gd name="T41" fmla="*/ 5 h 47"/>
                <a:gd name="T42" fmla="*/ 33 w 36"/>
                <a:gd name="T43" fmla="*/ 5 h 47"/>
                <a:gd name="T44" fmla="*/ 28 w 36"/>
                <a:gd name="T45" fmla="*/ 2 h 47"/>
                <a:gd name="T46" fmla="*/ 28 w 36"/>
                <a:gd name="T47" fmla="*/ 2 h 47"/>
                <a:gd name="T48" fmla="*/ 21 w 36"/>
                <a:gd name="T49" fmla="*/ 0 h 47"/>
                <a:gd name="T50" fmla="*/ 21 w 36"/>
                <a:gd name="T51" fmla="*/ 0 h 47"/>
                <a:gd name="T52" fmla="*/ 15 w 36"/>
                <a:gd name="T53" fmla="*/ 0 h 47"/>
                <a:gd name="T54" fmla="*/ 12 w 36"/>
                <a:gd name="T55" fmla="*/ 2 h 47"/>
                <a:gd name="T56" fmla="*/ 9 w 36"/>
                <a:gd name="T57" fmla="*/ 4 h 47"/>
                <a:gd name="T58" fmla="*/ 7 w 36"/>
                <a:gd name="T59" fmla="*/ 7 h 47"/>
                <a:gd name="T60" fmla="*/ 7 w 36"/>
                <a:gd name="T61" fmla="*/ 0 h 47"/>
                <a:gd name="T62" fmla="*/ 0 w 36"/>
                <a:gd name="T63" fmla="*/ 0 h 47"/>
                <a:gd name="T64" fmla="*/ 0 w 36"/>
                <a:gd name="T65" fmla="*/ 47 h 47"/>
                <a:gd name="T66" fmla="*/ 7 w 36"/>
                <a:gd name="T67" fmla="*/ 47 h 47"/>
                <a:gd name="T68" fmla="*/ 7 w 36"/>
                <a:gd name="T6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47">
                  <a:moveTo>
                    <a:pt x="7" y="47"/>
                  </a:moveTo>
                  <a:lnTo>
                    <a:pt x="7" y="21"/>
                  </a:lnTo>
                  <a:lnTo>
                    <a:pt x="7" y="21"/>
                  </a:lnTo>
                  <a:lnTo>
                    <a:pt x="9" y="14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4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9" y="19"/>
                  </a:lnTo>
                  <a:lnTo>
                    <a:pt x="29" y="47"/>
                  </a:lnTo>
                  <a:lnTo>
                    <a:pt x="36" y="47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9" y="4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7" y="47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 177">
              <a:extLst>
                <a:ext uri="{FF2B5EF4-FFF2-40B4-BE49-F238E27FC236}">
                  <a16:creationId xmlns:a16="http://schemas.microsoft.com/office/drawing/2014/main" id="{40077863-A4EC-43F9-A9E1-B3582BAF4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276" y="3673535"/>
              <a:ext cx="69606" cy="86092"/>
            </a:xfrm>
            <a:custGeom>
              <a:avLst/>
              <a:gdLst>
                <a:gd name="T0" fmla="*/ 5 w 38"/>
                <a:gd name="T1" fmla="*/ 44 h 47"/>
                <a:gd name="T2" fmla="*/ 19 w 38"/>
                <a:gd name="T3" fmla="*/ 47 h 47"/>
                <a:gd name="T4" fmla="*/ 29 w 38"/>
                <a:gd name="T5" fmla="*/ 45 h 47"/>
                <a:gd name="T6" fmla="*/ 33 w 38"/>
                <a:gd name="T7" fmla="*/ 44 h 47"/>
                <a:gd name="T8" fmla="*/ 36 w 38"/>
                <a:gd name="T9" fmla="*/ 40 h 47"/>
                <a:gd name="T10" fmla="*/ 38 w 38"/>
                <a:gd name="T11" fmla="*/ 33 h 47"/>
                <a:gd name="T12" fmla="*/ 38 w 38"/>
                <a:gd name="T13" fmla="*/ 30 h 47"/>
                <a:gd name="T14" fmla="*/ 36 w 38"/>
                <a:gd name="T15" fmla="*/ 26 h 47"/>
                <a:gd name="T16" fmla="*/ 31 w 38"/>
                <a:gd name="T17" fmla="*/ 23 h 47"/>
                <a:gd name="T18" fmla="*/ 19 w 38"/>
                <a:gd name="T19" fmla="*/ 19 h 47"/>
                <a:gd name="T20" fmla="*/ 12 w 38"/>
                <a:gd name="T21" fmla="*/ 18 h 47"/>
                <a:gd name="T22" fmla="*/ 10 w 38"/>
                <a:gd name="T23" fmla="*/ 14 h 47"/>
                <a:gd name="T24" fmla="*/ 9 w 38"/>
                <a:gd name="T25" fmla="*/ 12 h 47"/>
                <a:gd name="T26" fmla="*/ 10 w 38"/>
                <a:gd name="T27" fmla="*/ 7 h 47"/>
                <a:gd name="T28" fmla="*/ 14 w 38"/>
                <a:gd name="T29" fmla="*/ 7 h 47"/>
                <a:gd name="T30" fmla="*/ 19 w 38"/>
                <a:gd name="T31" fmla="*/ 5 h 47"/>
                <a:gd name="T32" fmla="*/ 26 w 38"/>
                <a:gd name="T33" fmla="*/ 7 h 47"/>
                <a:gd name="T34" fmla="*/ 28 w 38"/>
                <a:gd name="T35" fmla="*/ 11 h 47"/>
                <a:gd name="T36" fmla="*/ 36 w 38"/>
                <a:gd name="T37" fmla="*/ 12 h 47"/>
                <a:gd name="T38" fmla="*/ 33 w 38"/>
                <a:gd name="T39" fmla="*/ 5 h 47"/>
                <a:gd name="T40" fmla="*/ 31 w 38"/>
                <a:gd name="T41" fmla="*/ 4 h 47"/>
                <a:gd name="T42" fmla="*/ 28 w 38"/>
                <a:gd name="T43" fmla="*/ 2 h 47"/>
                <a:gd name="T44" fmla="*/ 17 w 38"/>
                <a:gd name="T45" fmla="*/ 0 h 47"/>
                <a:gd name="T46" fmla="*/ 12 w 38"/>
                <a:gd name="T47" fmla="*/ 0 h 47"/>
                <a:gd name="T48" fmla="*/ 7 w 38"/>
                <a:gd name="T49" fmla="*/ 4 h 47"/>
                <a:gd name="T50" fmla="*/ 3 w 38"/>
                <a:gd name="T51" fmla="*/ 7 h 47"/>
                <a:gd name="T52" fmla="*/ 2 w 38"/>
                <a:gd name="T53" fmla="*/ 12 h 47"/>
                <a:gd name="T54" fmla="*/ 3 w 38"/>
                <a:gd name="T55" fmla="*/ 19 h 47"/>
                <a:gd name="T56" fmla="*/ 9 w 38"/>
                <a:gd name="T57" fmla="*/ 23 h 47"/>
                <a:gd name="T58" fmla="*/ 19 w 38"/>
                <a:gd name="T59" fmla="*/ 26 h 47"/>
                <a:gd name="T60" fmla="*/ 28 w 38"/>
                <a:gd name="T61" fmla="*/ 30 h 47"/>
                <a:gd name="T62" fmla="*/ 29 w 38"/>
                <a:gd name="T63" fmla="*/ 33 h 47"/>
                <a:gd name="T64" fmla="*/ 29 w 38"/>
                <a:gd name="T65" fmla="*/ 37 h 47"/>
                <a:gd name="T66" fmla="*/ 28 w 38"/>
                <a:gd name="T67" fmla="*/ 38 h 47"/>
                <a:gd name="T68" fmla="*/ 19 w 38"/>
                <a:gd name="T69" fmla="*/ 42 h 47"/>
                <a:gd name="T70" fmla="*/ 15 w 38"/>
                <a:gd name="T71" fmla="*/ 40 h 47"/>
                <a:gd name="T72" fmla="*/ 12 w 38"/>
                <a:gd name="T73" fmla="*/ 38 h 47"/>
                <a:gd name="T74" fmla="*/ 7 w 38"/>
                <a:gd name="T75" fmla="*/ 31 h 47"/>
                <a:gd name="T76" fmla="*/ 0 w 38"/>
                <a:gd name="T77" fmla="*/ 33 h 47"/>
                <a:gd name="T78" fmla="*/ 5 w 38"/>
                <a:gd name="T79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47">
                  <a:moveTo>
                    <a:pt x="5" y="44"/>
                  </a:moveTo>
                  <a:lnTo>
                    <a:pt x="5" y="44"/>
                  </a:lnTo>
                  <a:lnTo>
                    <a:pt x="12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33" y="44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8" y="37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38" y="3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4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8" y="11"/>
                  </a:lnTo>
                  <a:lnTo>
                    <a:pt x="29" y="14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7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4" y="40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5" y="40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9" y="35"/>
                  </a:lnTo>
                  <a:lnTo>
                    <a:pt x="7" y="3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38"/>
                  </a:lnTo>
                  <a:lnTo>
                    <a:pt x="5" y="44"/>
                  </a:lnTo>
                  <a:lnTo>
                    <a:pt x="5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 178">
              <a:extLst>
                <a:ext uri="{FF2B5EF4-FFF2-40B4-BE49-F238E27FC236}">
                  <a16:creationId xmlns:a16="http://schemas.microsoft.com/office/drawing/2014/main" id="{BF4B65A1-A40D-4CD7-AF11-4BB9D0914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703" y="3673535"/>
              <a:ext cx="75102" cy="86092"/>
            </a:xfrm>
            <a:custGeom>
              <a:avLst/>
              <a:gdLst>
                <a:gd name="T0" fmla="*/ 28 w 41"/>
                <a:gd name="T1" fmla="*/ 38 h 47"/>
                <a:gd name="T2" fmla="*/ 28 w 41"/>
                <a:gd name="T3" fmla="*/ 38 h 47"/>
                <a:gd name="T4" fmla="*/ 26 w 41"/>
                <a:gd name="T5" fmla="*/ 40 h 47"/>
                <a:gd name="T6" fmla="*/ 21 w 41"/>
                <a:gd name="T7" fmla="*/ 42 h 47"/>
                <a:gd name="T8" fmla="*/ 21 w 41"/>
                <a:gd name="T9" fmla="*/ 42 h 47"/>
                <a:gd name="T10" fmla="*/ 15 w 41"/>
                <a:gd name="T11" fmla="*/ 40 h 47"/>
                <a:gd name="T12" fmla="*/ 12 w 41"/>
                <a:gd name="T13" fmla="*/ 37 h 47"/>
                <a:gd name="T14" fmla="*/ 12 w 41"/>
                <a:gd name="T15" fmla="*/ 37 h 47"/>
                <a:gd name="T16" fmla="*/ 9 w 41"/>
                <a:gd name="T17" fmla="*/ 31 h 47"/>
                <a:gd name="T18" fmla="*/ 7 w 41"/>
                <a:gd name="T19" fmla="*/ 26 h 47"/>
                <a:gd name="T20" fmla="*/ 41 w 41"/>
                <a:gd name="T21" fmla="*/ 26 h 47"/>
                <a:gd name="T22" fmla="*/ 41 w 41"/>
                <a:gd name="T23" fmla="*/ 26 h 47"/>
                <a:gd name="T24" fmla="*/ 41 w 41"/>
                <a:gd name="T25" fmla="*/ 23 h 47"/>
                <a:gd name="T26" fmla="*/ 41 w 41"/>
                <a:gd name="T27" fmla="*/ 23 h 47"/>
                <a:gd name="T28" fmla="*/ 40 w 41"/>
                <a:gd name="T29" fmla="*/ 14 h 47"/>
                <a:gd name="T30" fmla="*/ 36 w 41"/>
                <a:gd name="T31" fmla="*/ 5 h 47"/>
                <a:gd name="T32" fmla="*/ 36 w 41"/>
                <a:gd name="T33" fmla="*/ 5 h 47"/>
                <a:gd name="T34" fmla="*/ 29 w 41"/>
                <a:gd name="T35" fmla="*/ 2 h 47"/>
                <a:gd name="T36" fmla="*/ 21 w 41"/>
                <a:gd name="T37" fmla="*/ 0 h 47"/>
                <a:gd name="T38" fmla="*/ 21 w 41"/>
                <a:gd name="T39" fmla="*/ 0 h 47"/>
                <a:gd name="T40" fmla="*/ 12 w 41"/>
                <a:gd name="T41" fmla="*/ 2 h 47"/>
                <a:gd name="T42" fmla="*/ 5 w 41"/>
                <a:gd name="T43" fmla="*/ 5 h 47"/>
                <a:gd name="T44" fmla="*/ 5 w 41"/>
                <a:gd name="T45" fmla="*/ 5 h 47"/>
                <a:gd name="T46" fmla="*/ 2 w 41"/>
                <a:gd name="T47" fmla="*/ 14 h 47"/>
                <a:gd name="T48" fmla="*/ 0 w 41"/>
                <a:gd name="T49" fmla="*/ 25 h 47"/>
                <a:gd name="T50" fmla="*/ 0 w 41"/>
                <a:gd name="T51" fmla="*/ 25 h 47"/>
                <a:gd name="T52" fmla="*/ 2 w 41"/>
                <a:gd name="T53" fmla="*/ 33 h 47"/>
                <a:gd name="T54" fmla="*/ 5 w 41"/>
                <a:gd name="T55" fmla="*/ 42 h 47"/>
                <a:gd name="T56" fmla="*/ 5 w 41"/>
                <a:gd name="T57" fmla="*/ 42 h 47"/>
                <a:gd name="T58" fmla="*/ 12 w 41"/>
                <a:gd name="T59" fmla="*/ 45 h 47"/>
                <a:gd name="T60" fmla="*/ 21 w 41"/>
                <a:gd name="T61" fmla="*/ 47 h 47"/>
                <a:gd name="T62" fmla="*/ 21 w 41"/>
                <a:gd name="T63" fmla="*/ 47 h 47"/>
                <a:gd name="T64" fmla="*/ 28 w 41"/>
                <a:gd name="T65" fmla="*/ 47 h 47"/>
                <a:gd name="T66" fmla="*/ 35 w 41"/>
                <a:gd name="T67" fmla="*/ 44 h 47"/>
                <a:gd name="T68" fmla="*/ 35 w 41"/>
                <a:gd name="T69" fmla="*/ 44 h 47"/>
                <a:gd name="T70" fmla="*/ 38 w 41"/>
                <a:gd name="T71" fmla="*/ 38 h 47"/>
                <a:gd name="T72" fmla="*/ 41 w 41"/>
                <a:gd name="T73" fmla="*/ 33 h 47"/>
                <a:gd name="T74" fmla="*/ 33 w 41"/>
                <a:gd name="T75" fmla="*/ 31 h 47"/>
                <a:gd name="T76" fmla="*/ 33 w 41"/>
                <a:gd name="T77" fmla="*/ 31 h 47"/>
                <a:gd name="T78" fmla="*/ 31 w 41"/>
                <a:gd name="T79" fmla="*/ 37 h 47"/>
                <a:gd name="T80" fmla="*/ 28 w 41"/>
                <a:gd name="T81" fmla="*/ 38 h 47"/>
                <a:gd name="T82" fmla="*/ 28 w 41"/>
                <a:gd name="T83" fmla="*/ 38 h 47"/>
                <a:gd name="T84" fmla="*/ 12 w 41"/>
                <a:gd name="T85" fmla="*/ 9 h 47"/>
                <a:gd name="T86" fmla="*/ 12 w 41"/>
                <a:gd name="T87" fmla="*/ 9 h 47"/>
                <a:gd name="T88" fmla="*/ 15 w 41"/>
                <a:gd name="T89" fmla="*/ 7 h 47"/>
                <a:gd name="T90" fmla="*/ 21 w 41"/>
                <a:gd name="T91" fmla="*/ 5 h 47"/>
                <a:gd name="T92" fmla="*/ 21 w 41"/>
                <a:gd name="T93" fmla="*/ 5 h 47"/>
                <a:gd name="T94" fmla="*/ 26 w 41"/>
                <a:gd name="T95" fmla="*/ 7 h 47"/>
                <a:gd name="T96" fmla="*/ 31 w 41"/>
                <a:gd name="T97" fmla="*/ 11 h 47"/>
                <a:gd name="T98" fmla="*/ 31 w 41"/>
                <a:gd name="T99" fmla="*/ 11 h 47"/>
                <a:gd name="T100" fmla="*/ 33 w 41"/>
                <a:gd name="T101" fmla="*/ 14 h 47"/>
                <a:gd name="T102" fmla="*/ 33 w 41"/>
                <a:gd name="T103" fmla="*/ 19 h 47"/>
                <a:gd name="T104" fmla="*/ 9 w 41"/>
                <a:gd name="T105" fmla="*/ 19 h 47"/>
                <a:gd name="T106" fmla="*/ 9 w 41"/>
                <a:gd name="T107" fmla="*/ 19 h 47"/>
                <a:gd name="T108" fmla="*/ 9 w 41"/>
                <a:gd name="T109" fmla="*/ 14 h 47"/>
                <a:gd name="T110" fmla="*/ 12 w 41"/>
                <a:gd name="T111" fmla="*/ 9 h 47"/>
                <a:gd name="T112" fmla="*/ 12 w 41"/>
                <a:gd name="T113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1" h="47">
                  <a:moveTo>
                    <a:pt x="28" y="38"/>
                  </a:moveTo>
                  <a:lnTo>
                    <a:pt x="28" y="38"/>
                  </a:lnTo>
                  <a:lnTo>
                    <a:pt x="26" y="4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5" y="40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9" y="31"/>
                  </a:lnTo>
                  <a:lnTo>
                    <a:pt x="7" y="26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0" y="14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29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1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33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12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8" y="47"/>
                  </a:lnTo>
                  <a:lnTo>
                    <a:pt x="35" y="44"/>
                  </a:lnTo>
                  <a:lnTo>
                    <a:pt x="35" y="44"/>
                  </a:lnTo>
                  <a:lnTo>
                    <a:pt x="38" y="38"/>
                  </a:lnTo>
                  <a:lnTo>
                    <a:pt x="41" y="33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1" y="37"/>
                  </a:lnTo>
                  <a:lnTo>
                    <a:pt x="28" y="38"/>
                  </a:lnTo>
                  <a:lnTo>
                    <a:pt x="28" y="38"/>
                  </a:lnTo>
                  <a:close/>
                  <a:moveTo>
                    <a:pt x="12" y="9"/>
                  </a:moveTo>
                  <a:lnTo>
                    <a:pt x="12" y="9"/>
                  </a:lnTo>
                  <a:lnTo>
                    <a:pt x="15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6" y="7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3" y="14"/>
                  </a:lnTo>
                  <a:lnTo>
                    <a:pt x="33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4"/>
                  </a:lnTo>
                  <a:lnTo>
                    <a:pt x="12" y="9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179">
              <a:extLst>
                <a:ext uri="{FF2B5EF4-FFF2-40B4-BE49-F238E27FC236}">
                  <a16:creationId xmlns:a16="http://schemas.microsoft.com/office/drawing/2014/main" id="{1A71B965-9E6C-4F4C-B34B-FE98C868E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626" y="3673535"/>
              <a:ext cx="73269" cy="86092"/>
            </a:xfrm>
            <a:custGeom>
              <a:avLst/>
              <a:gdLst>
                <a:gd name="T0" fmla="*/ 28 w 40"/>
                <a:gd name="T1" fmla="*/ 38 h 47"/>
                <a:gd name="T2" fmla="*/ 28 w 40"/>
                <a:gd name="T3" fmla="*/ 38 h 47"/>
                <a:gd name="T4" fmla="*/ 25 w 40"/>
                <a:gd name="T5" fmla="*/ 40 h 47"/>
                <a:gd name="T6" fmla="*/ 21 w 40"/>
                <a:gd name="T7" fmla="*/ 42 h 47"/>
                <a:gd name="T8" fmla="*/ 21 w 40"/>
                <a:gd name="T9" fmla="*/ 42 h 47"/>
                <a:gd name="T10" fmla="*/ 16 w 40"/>
                <a:gd name="T11" fmla="*/ 40 h 47"/>
                <a:gd name="T12" fmla="*/ 12 w 40"/>
                <a:gd name="T13" fmla="*/ 37 h 47"/>
                <a:gd name="T14" fmla="*/ 12 w 40"/>
                <a:gd name="T15" fmla="*/ 37 h 47"/>
                <a:gd name="T16" fmla="*/ 9 w 40"/>
                <a:gd name="T17" fmla="*/ 31 h 47"/>
                <a:gd name="T18" fmla="*/ 9 w 40"/>
                <a:gd name="T19" fmla="*/ 23 h 47"/>
                <a:gd name="T20" fmla="*/ 9 w 40"/>
                <a:gd name="T21" fmla="*/ 23 h 47"/>
                <a:gd name="T22" fmla="*/ 9 w 40"/>
                <a:gd name="T23" fmla="*/ 16 h 47"/>
                <a:gd name="T24" fmla="*/ 12 w 40"/>
                <a:gd name="T25" fmla="*/ 11 h 47"/>
                <a:gd name="T26" fmla="*/ 12 w 40"/>
                <a:gd name="T27" fmla="*/ 11 h 47"/>
                <a:gd name="T28" fmla="*/ 16 w 40"/>
                <a:gd name="T29" fmla="*/ 7 h 47"/>
                <a:gd name="T30" fmla="*/ 21 w 40"/>
                <a:gd name="T31" fmla="*/ 5 h 47"/>
                <a:gd name="T32" fmla="*/ 21 w 40"/>
                <a:gd name="T33" fmla="*/ 5 h 47"/>
                <a:gd name="T34" fmla="*/ 25 w 40"/>
                <a:gd name="T35" fmla="*/ 7 h 47"/>
                <a:gd name="T36" fmla="*/ 28 w 40"/>
                <a:gd name="T37" fmla="*/ 9 h 47"/>
                <a:gd name="T38" fmla="*/ 28 w 40"/>
                <a:gd name="T39" fmla="*/ 9 h 47"/>
                <a:gd name="T40" fmla="*/ 30 w 40"/>
                <a:gd name="T41" fmla="*/ 11 h 47"/>
                <a:gd name="T42" fmla="*/ 32 w 40"/>
                <a:gd name="T43" fmla="*/ 16 h 47"/>
                <a:gd name="T44" fmla="*/ 38 w 40"/>
                <a:gd name="T45" fmla="*/ 14 h 47"/>
                <a:gd name="T46" fmla="*/ 38 w 40"/>
                <a:gd name="T47" fmla="*/ 14 h 47"/>
                <a:gd name="T48" fmla="*/ 37 w 40"/>
                <a:gd name="T49" fmla="*/ 7 h 47"/>
                <a:gd name="T50" fmla="*/ 33 w 40"/>
                <a:gd name="T51" fmla="*/ 4 h 47"/>
                <a:gd name="T52" fmla="*/ 33 w 40"/>
                <a:gd name="T53" fmla="*/ 4 h 47"/>
                <a:gd name="T54" fmla="*/ 28 w 40"/>
                <a:gd name="T55" fmla="*/ 0 h 47"/>
                <a:gd name="T56" fmla="*/ 21 w 40"/>
                <a:gd name="T57" fmla="*/ 0 h 47"/>
                <a:gd name="T58" fmla="*/ 21 w 40"/>
                <a:gd name="T59" fmla="*/ 0 h 47"/>
                <a:gd name="T60" fmla="*/ 16 w 40"/>
                <a:gd name="T61" fmla="*/ 0 h 47"/>
                <a:gd name="T62" fmla="*/ 11 w 40"/>
                <a:gd name="T63" fmla="*/ 2 h 47"/>
                <a:gd name="T64" fmla="*/ 11 w 40"/>
                <a:gd name="T65" fmla="*/ 2 h 47"/>
                <a:gd name="T66" fmla="*/ 6 w 40"/>
                <a:gd name="T67" fmla="*/ 5 h 47"/>
                <a:gd name="T68" fmla="*/ 2 w 40"/>
                <a:gd name="T69" fmla="*/ 11 h 47"/>
                <a:gd name="T70" fmla="*/ 2 w 40"/>
                <a:gd name="T71" fmla="*/ 11 h 47"/>
                <a:gd name="T72" fmla="*/ 0 w 40"/>
                <a:gd name="T73" fmla="*/ 18 h 47"/>
                <a:gd name="T74" fmla="*/ 0 w 40"/>
                <a:gd name="T75" fmla="*/ 25 h 47"/>
                <a:gd name="T76" fmla="*/ 0 w 40"/>
                <a:gd name="T77" fmla="*/ 25 h 47"/>
                <a:gd name="T78" fmla="*/ 2 w 40"/>
                <a:gd name="T79" fmla="*/ 33 h 47"/>
                <a:gd name="T80" fmla="*/ 6 w 40"/>
                <a:gd name="T81" fmla="*/ 42 h 47"/>
                <a:gd name="T82" fmla="*/ 6 w 40"/>
                <a:gd name="T83" fmla="*/ 42 h 47"/>
                <a:gd name="T84" fmla="*/ 12 w 40"/>
                <a:gd name="T85" fmla="*/ 45 h 47"/>
                <a:gd name="T86" fmla="*/ 21 w 40"/>
                <a:gd name="T87" fmla="*/ 47 h 47"/>
                <a:gd name="T88" fmla="*/ 21 w 40"/>
                <a:gd name="T89" fmla="*/ 47 h 47"/>
                <a:gd name="T90" fmla="*/ 28 w 40"/>
                <a:gd name="T91" fmla="*/ 47 h 47"/>
                <a:gd name="T92" fmla="*/ 33 w 40"/>
                <a:gd name="T93" fmla="*/ 44 h 47"/>
                <a:gd name="T94" fmla="*/ 33 w 40"/>
                <a:gd name="T95" fmla="*/ 44 h 47"/>
                <a:gd name="T96" fmla="*/ 38 w 40"/>
                <a:gd name="T97" fmla="*/ 38 h 47"/>
                <a:gd name="T98" fmla="*/ 40 w 40"/>
                <a:gd name="T99" fmla="*/ 31 h 47"/>
                <a:gd name="T100" fmla="*/ 32 w 40"/>
                <a:gd name="T101" fmla="*/ 30 h 47"/>
                <a:gd name="T102" fmla="*/ 32 w 40"/>
                <a:gd name="T103" fmla="*/ 30 h 47"/>
                <a:gd name="T104" fmla="*/ 32 w 40"/>
                <a:gd name="T105" fmla="*/ 35 h 47"/>
                <a:gd name="T106" fmla="*/ 28 w 40"/>
                <a:gd name="T107" fmla="*/ 38 h 47"/>
                <a:gd name="T108" fmla="*/ 28 w 40"/>
                <a:gd name="T109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7">
                  <a:moveTo>
                    <a:pt x="28" y="38"/>
                  </a:moveTo>
                  <a:lnTo>
                    <a:pt x="28" y="38"/>
                  </a:lnTo>
                  <a:lnTo>
                    <a:pt x="25" y="4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0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9" y="31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16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6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5" y="7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0" y="11"/>
                  </a:lnTo>
                  <a:lnTo>
                    <a:pt x="32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7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6" y="5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33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8" y="47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8" y="38"/>
                  </a:lnTo>
                  <a:lnTo>
                    <a:pt x="40" y="31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5"/>
                  </a:lnTo>
                  <a:lnTo>
                    <a:pt x="28" y="38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 180">
              <a:extLst>
                <a:ext uri="{FF2B5EF4-FFF2-40B4-BE49-F238E27FC236}">
                  <a16:creationId xmlns:a16="http://schemas.microsoft.com/office/drawing/2014/main" id="{A3B35214-3464-4CEF-A208-862D2DEF3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218" y="3598434"/>
              <a:ext cx="75102" cy="117231"/>
            </a:xfrm>
            <a:custGeom>
              <a:avLst/>
              <a:gdLst>
                <a:gd name="T0" fmla="*/ 5 w 41"/>
                <a:gd name="T1" fmla="*/ 59 h 64"/>
                <a:gd name="T2" fmla="*/ 5 w 41"/>
                <a:gd name="T3" fmla="*/ 59 h 64"/>
                <a:gd name="T4" fmla="*/ 12 w 41"/>
                <a:gd name="T5" fmla="*/ 62 h 64"/>
                <a:gd name="T6" fmla="*/ 19 w 41"/>
                <a:gd name="T7" fmla="*/ 64 h 64"/>
                <a:gd name="T8" fmla="*/ 19 w 41"/>
                <a:gd name="T9" fmla="*/ 64 h 64"/>
                <a:gd name="T10" fmla="*/ 24 w 41"/>
                <a:gd name="T11" fmla="*/ 64 h 64"/>
                <a:gd name="T12" fmla="*/ 29 w 41"/>
                <a:gd name="T13" fmla="*/ 62 h 64"/>
                <a:gd name="T14" fmla="*/ 33 w 41"/>
                <a:gd name="T15" fmla="*/ 59 h 64"/>
                <a:gd name="T16" fmla="*/ 36 w 41"/>
                <a:gd name="T17" fmla="*/ 57 h 64"/>
                <a:gd name="T18" fmla="*/ 36 w 41"/>
                <a:gd name="T19" fmla="*/ 57 h 64"/>
                <a:gd name="T20" fmla="*/ 40 w 41"/>
                <a:gd name="T21" fmla="*/ 50 h 64"/>
                <a:gd name="T22" fmla="*/ 41 w 41"/>
                <a:gd name="T23" fmla="*/ 41 h 64"/>
                <a:gd name="T24" fmla="*/ 41 w 41"/>
                <a:gd name="T25" fmla="*/ 41 h 64"/>
                <a:gd name="T26" fmla="*/ 40 w 41"/>
                <a:gd name="T27" fmla="*/ 33 h 64"/>
                <a:gd name="T28" fmla="*/ 34 w 41"/>
                <a:gd name="T29" fmla="*/ 26 h 64"/>
                <a:gd name="T30" fmla="*/ 34 w 41"/>
                <a:gd name="T31" fmla="*/ 26 h 64"/>
                <a:gd name="T32" fmla="*/ 29 w 41"/>
                <a:gd name="T33" fmla="*/ 22 h 64"/>
                <a:gd name="T34" fmla="*/ 20 w 41"/>
                <a:gd name="T35" fmla="*/ 20 h 64"/>
                <a:gd name="T36" fmla="*/ 20 w 41"/>
                <a:gd name="T37" fmla="*/ 20 h 64"/>
                <a:gd name="T38" fmla="*/ 15 w 41"/>
                <a:gd name="T39" fmla="*/ 22 h 64"/>
                <a:gd name="T40" fmla="*/ 8 w 41"/>
                <a:gd name="T41" fmla="*/ 24 h 64"/>
                <a:gd name="T42" fmla="*/ 12 w 41"/>
                <a:gd name="T43" fmla="*/ 8 h 64"/>
                <a:gd name="T44" fmla="*/ 38 w 41"/>
                <a:gd name="T45" fmla="*/ 8 h 64"/>
                <a:gd name="T46" fmla="*/ 38 w 41"/>
                <a:gd name="T47" fmla="*/ 0 h 64"/>
                <a:gd name="T48" fmla="*/ 7 w 41"/>
                <a:gd name="T49" fmla="*/ 0 h 64"/>
                <a:gd name="T50" fmla="*/ 0 w 41"/>
                <a:gd name="T51" fmla="*/ 33 h 64"/>
                <a:gd name="T52" fmla="*/ 8 w 41"/>
                <a:gd name="T53" fmla="*/ 34 h 64"/>
                <a:gd name="T54" fmla="*/ 8 w 41"/>
                <a:gd name="T55" fmla="*/ 34 h 64"/>
                <a:gd name="T56" fmla="*/ 12 w 41"/>
                <a:gd name="T57" fmla="*/ 29 h 64"/>
                <a:gd name="T58" fmla="*/ 12 w 41"/>
                <a:gd name="T59" fmla="*/ 29 h 64"/>
                <a:gd name="T60" fmla="*/ 19 w 41"/>
                <a:gd name="T61" fmla="*/ 27 h 64"/>
                <a:gd name="T62" fmla="*/ 19 w 41"/>
                <a:gd name="T63" fmla="*/ 27 h 64"/>
                <a:gd name="T64" fmla="*/ 24 w 41"/>
                <a:gd name="T65" fmla="*/ 29 h 64"/>
                <a:gd name="T66" fmla="*/ 29 w 41"/>
                <a:gd name="T67" fmla="*/ 31 h 64"/>
                <a:gd name="T68" fmla="*/ 29 w 41"/>
                <a:gd name="T69" fmla="*/ 31 h 64"/>
                <a:gd name="T70" fmla="*/ 31 w 41"/>
                <a:gd name="T71" fmla="*/ 36 h 64"/>
                <a:gd name="T72" fmla="*/ 33 w 41"/>
                <a:gd name="T73" fmla="*/ 41 h 64"/>
                <a:gd name="T74" fmla="*/ 33 w 41"/>
                <a:gd name="T75" fmla="*/ 41 h 64"/>
                <a:gd name="T76" fmla="*/ 31 w 41"/>
                <a:gd name="T77" fmla="*/ 48 h 64"/>
                <a:gd name="T78" fmla="*/ 29 w 41"/>
                <a:gd name="T79" fmla="*/ 53 h 64"/>
                <a:gd name="T80" fmla="*/ 29 w 41"/>
                <a:gd name="T81" fmla="*/ 53 h 64"/>
                <a:gd name="T82" fmla="*/ 24 w 41"/>
                <a:gd name="T83" fmla="*/ 57 h 64"/>
                <a:gd name="T84" fmla="*/ 19 w 41"/>
                <a:gd name="T85" fmla="*/ 57 h 64"/>
                <a:gd name="T86" fmla="*/ 19 w 41"/>
                <a:gd name="T87" fmla="*/ 57 h 64"/>
                <a:gd name="T88" fmla="*/ 15 w 41"/>
                <a:gd name="T89" fmla="*/ 57 h 64"/>
                <a:gd name="T90" fmla="*/ 12 w 41"/>
                <a:gd name="T91" fmla="*/ 55 h 64"/>
                <a:gd name="T92" fmla="*/ 12 w 41"/>
                <a:gd name="T93" fmla="*/ 55 h 64"/>
                <a:gd name="T94" fmla="*/ 8 w 41"/>
                <a:gd name="T95" fmla="*/ 50 h 64"/>
                <a:gd name="T96" fmla="*/ 7 w 41"/>
                <a:gd name="T97" fmla="*/ 45 h 64"/>
                <a:gd name="T98" fmla="*/ 0 w 41"/>
                <a:gd name="T99" fmla="*/ 46 h 64"/>
                <a:gd name="T100" fmla="*/ 0 w 41"/>
                <a:gd name="T101" fmla="*/ 46 h 64"/>
                <a:gd name="T102" fmla="*/ 1 w 41"/>
                <a:gd name="T103" fmla="*/ 53 h 64"/>
                <a:gd name="T104" fmla="*/ 5 w 41"/>
                <a:gd name="T105" fmla="*/ 59 h 64"/>
                <a:gd name="T106" fmla="*/ 5 w 41"/>
                <a:gd name="T107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" h="64">
                  <a:moveTo>
                    <a:pt x="5" y="59"/>
                  </a:moveTo>
                  <a:lnTo>
                    <a:pt x="5" y="59"/>
                  </a:lnTo>
                  <a:lnTo>
                    <a:pt x="12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4"/>
                  </a:lnTo>
                  <a:lnTo>
                    <a:pt x="29" y="62"/>
                  </a:lnTo>
                  <a:lnTo>
                    <a:pt x="33" y="59"/>
                  </a:lnTo>
                  <a:lnTo>
                    <a:pt x="36" y="57"/>
                  </a:lnTo>
                  <a:lnTo>
                    <a:pt x="36" y="57"/>
                  </a:lnTo>
                  <a:lnTo>
                    <a:pt x="40" y="50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0" y="33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29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5" y="22"/>
                  </a:lnTo>
                  <a:lnTo>
                    <a:pt x="8" y="24"/>
                  </a:lnTo>
                  <a:lnTo>
                    <a:pt x="12" y="8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7" y="0"/>
                  </a:lnTo>
                  <a:lnTo>
                    <a:pt x="0" y="33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4" y="29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31" y="36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1" y="48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4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5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8" y="50"/>
                  </a:lnTo>
                  <a:lnTo>
                    <a:pt x="7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53"/>
                  </a:lnTo>
                  <a:lnTo>
                    <a:pt x="5" y="59"/>
                  </a:lnTo>
                  <a:lnTo>
                    <a:pt x="5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 181">
              <a:extLst>
                <a:ext uri="{FF2B5EF4-FFF2-40B4-BE49-F238E27FC236}">
                  <a16:creationId xmlns:a16="http://schemas.microsoft.com/office/drawing/2014/main" id="{C2EAE169-6483-4316-9DA7-326D8B601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805" y="3625910"/>
              <a:ext cx="65942" cy="86092"/>
            </a:xfrm>
            <a:custGeom>
              <a:avLst/>
              <a:gdLst>
                <a:gd name="T0" fmla="*/ 7 w 36"/>
                <a:gd name="T1" fmla="*/ 47 h 47"/>
                <a:gd name="T2" fmla="*/ 7 w 36"/>
                <a:gd name="T3" fmla="*/ 23 h 47"/>
                <a:gd name="T4" fmla="*/ 7 w 36"/>
                <a:gd name="T5" fmla="*/ 23 h 47"/>
                <a:gd name="T6" fmla="*/ 9 w 36"/>
                <a:gd name="T7" fmla="*/ 16 h 47"/>
                <a:gd name="T8" fmla="*/ 10 w 36"/>
                <a:gd name="T9" fmla="*/ 11 h 47"/>
                <a:gd name="T10" fmla="*/ 10 w 36"/>
                <a:gd name="T11" fmla="*/ 11 h 47"/>
                <a:gd name="T12" fmla="*/ 15 w 36"/>
                <a:gd name="T13" fmla="*/ 9 h 47"/>
                <a:gd name="T14" fmla="*/ 19 w 36"/>
                <a:gd name="T15" fmla="*/ 7 h 47"/>
                <a:gd name="T16" fmla="*/ 19 w 36"/>
                <a:gd name="T17" fmla="*/ 7 h 47"/>
                <a:gd name="T18" fmla="*/ 26 w 36"/>
                <a:gd name="T19" fmla="*/ 9 h 47"/>
                <a:gd name="T20" fmla="*/ 26 w 36"/>
                <a:gd name="T21" fmla="*/ 9 h 47"/>
                <a:gd name="T22" fmla="*/ 28 w 36"/>
                <a:gd name="T23" fmla="*/ 12 h 47"/>
                <a:gd name="T24" fmla="*/ 28 w 36"/>
                <a:gd name="T25" fmla="*/ 12 h 47"/>
                <a:gd name="T26" fmla="*/ 29 w 36"/>
                <a:gd name="T27" fmla="*/ 19 h 47"/>
                <a:gd name="T28" fmla="*/ 29 w 36"/>
                <a:gd name="T29" fmla="*/ 47 h 47"/>
                <a:gd name="T30" fmla="*/ 36 w 36"/>
                <a:gd name="T31" fmla="*/ 47 h 47"/>
                <a:gd name="T32" fmla="*/ 36 w 36"/>
                <a:gd name="T33" fmla="*/ 19 h 47"/>
                <a:gd name="T34" fmla="*/ 36 w 36"/>
                <a:gd name="T35" fmla="*/ 19 h 47"/>
                <a:gd name="T36" fmla="*/ 36 w 36"/>
                <a:gd name="T37" fmla="*/ 12 h 47"/>
                <a:gd name="T38" fmla="*/ 36 w 36"/>
                <a:gd name="T39" fmla="*/ 12 h 47"/>
                <a:gd name="T40" fmla="*/ 35 w 36"/>
                <a:gd name="T41" fmla="*/ 5 h 47"/>
                <a:gd name="T42" fmla="*/ 35 w 36"/>
                <a:gd name="T43" fmla="*/ 5 h 47"/>
                <a:gd name="T44" fmla="*/ 29 w 36"/>
                <a:gd name="T45" fmla="*/ 2 h 47"/>
                <a:gd name="T46" fmla="*/ 29 w 36"/>
                <a:gd name="T47" fmla="*/ 2 h 47"/>
                <a:gd name="T48" fmla="*/ 21 w 36"/>
                <a:gd name="T49" fmla="*/ 0 h 47"/>
                <a:gd name="T50" fmla="*/ 21 w 36"/>
                <a:gd name="T51" fmla="*/ 0 h 47"/>
                <a:gd name="T52" fmla="*/ 17 w 36"/>
                <a:gd name="T53" fmla="*/ 2 h 47"/>
                <a:gd name="T54" fmla="*/ 14 w 36"/>
                <a:gd name="T55" fmla="*/ 2 h 47"/>
                <a:gd name="T56" fmla="*/ 10 w 36"/>
                <a:gd name="T57" fmla="*/ 5 h 47"/>
                <a:gd name="T58" fmla="*/ 7 w 36"/>
                <a:gd name="T59" fmla="*/ 9 h 47"/>
                <a:gd name="T60" fmla="*/ 7 w 36"/>
                <a:gd name="T61" fmla="*/ 2 h 47"/>
                <a:gd name="T62" fmla="*/ 0 w 36"/>
                <a:gd name="T63" fmla="*/ 2 h 47"/>
                <a:gd name="T64" fmla="*/ 0 w 36"/>
                <a:gd name="T65" fmla="*/ 47 h 47"/>
                <a:gd name="T66" fmla="*/ 7 w 36"/>
                <a:gd name="T67" fmla="*/ 47 h 47"/>
                <a:gd name="T68" fmla="*/ 7 w 36"/>
                <a:gd name="T6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47">
                  <a:moveTo>
                    <a:pt x="7" y="47"/>
                  </a:moveTo>
                  <a:lnTo>
                    <a:pt x="7" y="23"/>
                  </a:lnTo>
                  <a:lnTo>
                    <a:pt x="7" y="23"/>
                  </a:lnTo>
                  <a:lnTo>
                    <a:pt x="9" y="16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5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9" y="19"/>
                  </a:lnTo>
                  <a:lnTo>
                    <a:pt x="29" y="47"/>
                  </a:lnTo>
                  <a:lnTo>
                    <a:pt x="36" y="4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10" y="5"/>
                  </a:lnTo>
                  <a:lnTo>
                    <a:pt x="7" y="9"/>
                  </a:lnTo>
                  <a:lnTo>
                    <a:pt x="7" y="2"/>
                  </a:lnTo>
                  <a:lnTo>
                    <a:pt x="0" y="2"/>
                  </a:lnTo>
                  <a:lnTo>
                    <a:pt x="0" y="47"/>
                  </a:lnTo>
                  <a:lnTo>
                    <a:pt x="7" y="47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82">
              <a:extLst>
                <a:ext uri="{FF2B5EF4-FFF2-40B4-BE49-F238E27FC236}">
                  <a16:creationId xmlns:a16="http://schemas.microsoft.com/office/drawing/2014/main" id="{A663AE06-1B45-4102-B87E-0733A4C26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232" y="3625910"/>
              <a:ext cx="69606" cy="89755"/>
            </a:xfrm>
            <a:custGeom>
              <a:avLst/>
              <a:gdLst>
                <a:gd name="T0" fmla="*/ 7 w 38"/>
                <a:gd name="T1" fmla="*/ 45 h 49"/>
                <a:gd name="T2" fmla="*/ 21 w 38"/>
                <a:gd name="T3" fmla="*/ 49 h 49"/>
                <a:gd name="T4" fmla="*/ 29 w 38"/>
                <a:gd name="T5" fmla="*/ 47 h 49"/>
                <a:gd name="T6" fmla="*/ 33 w 38"/>
                <a:gd name="T7" fmla="*/ 45 h 49"/>
                <a:gd name="T8" fmla="*/ 36 w 38"/>
                <a:gd name="T9" fmla="*/ 42 h 49"/>
                <a:gd name="T10" fmla="*/ 38 w 38"/>
                <a:gd name="T11" fmla="*/ 35 h 49"/>
                <a:gd name="T12" fmla="*/ 38 w 38"/>
                <a:gd name="T13" fmla="*/ 30 h 49"/>
                <a:gd name="T14" fmla="*/ 36 w 38"/>
                <a:gd name="T15" fmla="*/ 28 h 49"/>
                <a:gd name="T16" fmla="*/ 31 w 38"/>
                <a:gd name="T17" fmla="*/ 23 h 49"/>
                <a:gd name="T18" fmla="*/ 21 w 38"/>
                <a:gd name="T19" fmla="*/ 19 h 49"/>
                <a:gd name="T20" fmla="*/ 14 w 38"/>
                <a:gd name="T21" fmla="*/ 18 h 49"/>
                <a:gd name="T22" fmla="*/ 10 w 38"/>
                <a:gd name="T23" fmla="*/ 16 h 49"/>
                <a:gd name="T24" fmla="*/ 9 w 38"/>
                <a:gd name="T25" fmla="*/ 12 h 49"/>
                <a:gd name="T26" fmla="*/ 12 w 38"/>
                <a:gd name="T27" fmla="*/ 9 h 49"/>
                <a:gd name="T28" fmla="*/ 14 w 38"/>
                <a:gd name="T29" fmla="*/ 7 h 49"/>
                <a:gd name="T30" fmla="*/ 19 w 38"/>
                <a:gd name="T31" fmla="*/ 7 h 49"/>
                <a:gd name="T32" fmla="*/ 26 w 38"/>
                <a:gd name="T33" fmla="*/ 9 h 49"/>
                <a:gd name="T34" fmla="*/ 28 w 38"/>
                <a:gd name="T35" fmla="*/ 12 h 49"/>
                <a:gd name="T36" fmla="*/ 36 w 38"/>
                <a:gd name="T37" fmla="*/ 14 h 49"/>
                <a:gd name="T38" fmla="*/ 35 w 38"/>
                <a:gd name="T39" fmla="*/ 7 h 49"/>
                <a:gd name="T40" fmla="*/ 31 w 38"/>
                <a:gd name="T41" fmla="*/ 4 h 49"/>
                <a:gd name="T42" fmla="*/ 28 w 38"/>
                <a:gd name="T43" fmla="*/ 2 h 49"/>
                <a:gd name="T44" fmla="*/ 19 w 38"/>
                <a:gd name="T45" fmla="*/ 0 h 49"/>
                <a:gd name="T46" fmla="*/ 12 w 38"/>
                <a:gd name="T47" fmla="*/ 2 h 49"/>
                <a:gd name="T48" fmla="*/ 7 w 38"/>
                <a:gd name="T49" fmla="*/ 4 h 49"/>
                <a:gd name="T50" fmla="*/ 3 w 38"/>
                <a:gd name="T51" fmla="*/ 9 h 49"/>
                <a:gd name="T52" fmla="*/ 2 w 38"/>
                <a:gd name="T53" fmla="*/ 14 h 49"/>
                <a:gd name="T54" fmla="*/ 3 w 38"/>
                <a:gd name="T55" fmla="*/ 21 h 49"/>
                <a:gd name="T56" fmla="*/ 9 w 38"/>
                <a:gd name="T57" fmla="*/ 25 h 49"/>
                <a:gd name="T58" fmla="*/ 21 w 38"/>
                <a:gd name="T59" fmla="*/ 28 h 49"/>
                <a:gd name="T60" fmla="*/ 28 w 38"/>
                <a:gd name="T61" fmla="*/ 31 h 49"/>
                <a:gd name="T62" fmla="*/ 31 w 38"/>
                <a:gd name="T63" fmla="*/ 35 h 49"/>
                <a:gd name="T64" fmla="*/ 29 w 38"/>
                <a:gd name="T65" fmla="*/ 38 h 49"/>
                <a:gd name="T66" fmla="*/ 28 w 38"/>
                <a:gd name="T67" fmla="*/ 40 h 49"/>
                <a:gd name="T68" fmla="*/ 21 w 38"/>
                <a:gd name="T69" fmla="*/ 42 h 49"/>
                <a:gd name="T70" fmla="*/ 15 w 38"/>
                <a:gd name="T71" fmla="*/ 42 h 49"/>
                <a:gd name="T72" fmla="*/ 12 w 38"/>
                <a:gd name="T73" fmla="*/ 40 h 49"/>
                <a:gd name="T74" fmla="*/ 9 w 38"/>
                <a:gd name="T75" fmla="*/ 33 h 49"/>
                <a:gd name="T76" fmla="*/ 0 w 38"/>
                <a:gd name="T77" fmla="*/ 33 h 49"/>
                <a:gd name="T78" fmla="*/ 7 w 38"/>
                <a:gd name="T79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49">
                  <a:moveTo>
                    <a:pt x="7" y="45"/>
                  </a:moveTo>
                  <a:lnTo>
                    <a:pt x="7" y="45"/>
                  </a:lnTo>
                  <a:lnTo>
                    <a:pt x="12" y="47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33" y="45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8" y="38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0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4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12"/>
                  </a:lnTo>
                  <a:lnTo>
                    <a:pt x="29" y="14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1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9"/>
                  </a:lnTo>
                  <a:lnTo>
                    <a:pt x="3" y="9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9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4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5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9" y="37"/>
                  </a:lnTo>
                  <a:lnTo>
                    <a:pt x="9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3" y="40"/>
                  </a:lnTo>
                  <a:lnTo>
                    <a:pt x="7" y="45"/>
                  </a:lnTo>
                  <a:lnTo>
                    <a:pt x="7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83">
              <a:extLst>
                <a:ext uri="{FF2B5EF4-FFF2-40B4-BE49-F238E27FC236}">
                  <a16:creationId xmlns:a16="http://schemas.microsoft.com/office/drawing/2014/main" id="{6E516EEB-24F1-497F-BBF9-8CEA3B882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2661" y="3625910"/>
              <a:ext cx="75102" cy="89755"/>
            </a:xfrm>
            <a:custGeom>
              <a:avLst/>
              <a:gdLst>
                <a:gd name="T0" fmla="*/ 29 w 41"/>
                <a:gd name="T1" fmla="*/ 40 h 49"/>
                <a:gd name="T2" fmla="*/ 29 w 41"/>
                <a:gd name="T3" fmla="*/ 40 h 49"/>
                <a:gd name="T4" fmla="*/ 26 w 41"/>
                <a:gd name="T5" fmla="*/ 42 h 49"/>
                <a:gd name="T6" fmla="*/ 22 w 41"/>
                <a:gd name="T7" fmla="*/ 42 h 49"/>
                <a:gd name="T8" fmla="*/ 22 w 41"/>
                <a:gd name="T9" fmla="*/ 42 h 49"/>
                <a:gd name="T10" fmla="*/ 17 w 41"/>
                <a:gd name="T11" fmla="*/ 42 h 49"/>
                <a:gd name="T12" fmla="*/ 12 w 41"/>
                <a:gd name="T13" fmla="*/ 38 h 49"/>
                <a:gd name="T14" fmla="*/ 12 w 41"/>
                <a:gd name="T15" fmla="*/ 38 h 49"/>
                <a:gd name="T16" fmla="*/ 9 w 41"/>
                <a:gd name="T17" fmla="*/ 33 h 49"/>
                <a:gd name="T18" fmla="*/ 9 w 41"/>
                <a:gd name="T19" fmla="*/ 26 h 49"/>
                <a:gd name="T20" fmla="*/ 41 w 41"/>
                <a:gd name="T21" fmla="*/ 26 h 49"/>
                <a:gd name="T22" fmla="*/ 41 w 41"/>
                <a:gd name="T23" fmla="*/ 26 h 49"/>
                <a:gd name="T24" fmla="*/ 41 w 41"/>
                <a:gd name="T25" fmla="*/ 25 h 49"/>
                <a:gd name="T26" fmla="*/ 41 w 41"/>
                <a:gd name="T27" fmla="*/ 25 h 49"/>
                <a:gd name="T28" fmla="*/ 40 w 41"/>
                <a:gd name="T29" fmla="*/ 14 h 49"/>
                <a:gd name="T30" fmla="*/ 36 w 41"/>
                <a:gd name="T31" fmla="*/ 7 h 49"/>
                <a:gd name="T32" fmla="*/ 36 w 41"/>
                <a:gd name="T33" fmla="*/ 7 h 49"/>
                <a:gd name="T34" fmla="*/ 29 w 41"/>
                <a:gd name="T35" fmla="*/ 2 h 49"/>
                <a:gd name="T36" fmla="*/ 21 w 41"/>
                <a:gd name="T37" fmla="*/ 0 h 49"/>
                <a:gd name="T38" fmla="*/ 21 w 41"/>
                <a:gd name="T39" fmla="*/ 0 h 49"/>
                <a:gd name="T40" fmla="*/ 12 w 41"/>
                <a:gd name="T41" fmla="*/ 2 h 49"/>
                <a:gd name="T42" fmla="*/ 5 w 41"/>
                <a:gd name="T43" fmla="*/ 7 h 49"/>
                <a:gd name="T44" fmla="*/ 5 w 41"/>
                <a:gd name="T45" fmla="*/ 7 h 49"/>
                <a:gd name="T46" fmla="*/ 2 w 41"/>
                <a:gd name="T47" fmla="*/ 14 h 49"/>
                <a:gd name="T48" fmla="*/ 0 w 41"/>
                <a:gd name="T49" fmla="*/ 25 h 49"/>
                <a:gd name="T50" fmla="*/ 0 w 41"/>
                <a:gd name="T51" fmla="*/ 25 h 49"/>
                <a:gd name="T52" fmla="*/ 2 w 41"/>
                <a:gd name="T53" fmla="*/ 35 h 49"/>
                <a:gd name="T54" fmla="*/ 5 w 41"/>
                <a:gd name="T55" fmla="*/ 42 h 49"/>
                <a:gd name="T56" fmla="*/ 5 w 41"/>
                <a:gd name="T57" fmla="*/ 42 h 49"/>
                <a:gd name="T58" fmla="*/ 12 w 41"/>
                <a:gd name="T59" fmla="*/ 47 h 49"/>
                <a:gd name="T60" fmla="*/ 22 w 41"/>
                <a:gd name="T61" fmla="*/ 49 h 49"/>
                <a:gd name="T62" fmla="*/ 22 w 41"/>
                <a:gd name="T63" fmla="*/ 49 h 49"/>
                <a:gd name="T64" fmla="*/ 29 w 41"/>
                <a:gd name="T65" fmla="*/ 47 h 49"/>
                <a:gd name="T66" fmla="*/ 35 w 41"/>
                <a:gd name="T67" fmla="*/ 45 h 49"/>
                <a:gd name="T68" fmla="*/ 35 w 41"/>
                <a:gd name="T69" fmla="*/ 45 h 49"/>
                <a:gd name="T70" fmla="*/ 38 w 41"/>
                <a:gd name="T71" fmla="*/ 40 h 49"/>
                <a:gd name="T72" fmla="*/ 41 w 41"/>
                <a:gd name="T73" fmla="*/ 33 h 49"/>
                <a:gd name="T74" fmla="*/ 33 w 41"/>
                <a:gd name="T75" fmla="*/ 33 h 49"/>
                <a:gd name="T76" fmla="*/ 33 w 41"/>
                <a:gd name="T77" fmla="*/ 33 h 49"/>
                <a:gd name="T78" fmla="*/ 31 w 41"/>
                <a:gd name="T79" fmla="*/ 37 h 49"/>
                <a:gd name="T80" fmla="*/ 29 w 41"/>
                <a:gd name="T81" fmla="*/ 40 h 49"/>
                <a:gd name="T82" fmla="*/ 29 w 41"/>
                <a:gd name="T83" fmla="*/ 40 h 49"/>
                <a:gd name="T84" fmla="*/ 12 w 41"/>
                <a:gd name="T85" fmla="*/ 11 h 49"/>
                <a:gd name="T86" fmla="*/ 12 w 41"/>
                <a:gd name="T87" fmla="*/ 11 h 49"/>
                <a:gd name="T88" fmla="*/ 16 w 41"/>
                <a:gd name="T89" fmla="*/ 9 h 49"/>
                <a:gd name="T90" fmla="*/ 21 w 41"/>
                <a:gd name="T91" fmla="*/ 7 h 49"/>
                <a:gd name="T92" fmla="*/ 21 w 41"/>
                <a:gd name="T93" fmla="*/ 7 h 49"/>
                <a:gd name="T94" fmla="*/ 26 w 41"/>
                <a:gd name="T95" fmla="*/ 9 h 49"/>
                <a:gd name="T96" fmla="*/ 31 w 41"/>
                <a:gd name="T97" fmla="*/ 12 h 49"/>
                <a:gd name="T98" fmla="*/ 31 w 41"/>
                <a:gd name="T99" fmla="*/ 12 h 49"/>
                <a:gd name="T100" fmla="*/ 33 w 41"/>
                <a:gd name="T101" fmla="*/ 16 h 49"/>
                <a:gd name="T102" fmla="*/ 35 w 41"/>
                <a:gd name="T103" fmla="*/ 21 h 49"/>
                <a:gd name="T104" fmla="*/ 9 w 41"/>
                <a:gd name="T105" fmla="*/ 21 h 49"/>
                <a:gd name="T106" fmla="*/ 9 w 41"/>
                <a:gd name="T107" fmla="*/ 21 h 49"/>
                <a:gd name="T108" fmla="*/ 10 w 41"/>
                <a:gd name="T109" fmla="*/ 16 h 49"/>
                <a:gd name="T110" fmla="*/ 12 w 41"/>
                <a:gd name="T111" fmla="*/ 11 h 49"/>
                <a:gd name="T112" fmla="*/ 12 w 41"/>
                <a:gd name="T113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1" h="49">
                  <a:moveTo>
                    <a:pt x="29" y="40"/>
                  </a:moveTo>
                  <a:lnTo>
                    <a:pt x="29" y="40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17" y="42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9" y="33"/>
                  </a:lnTo>
                  <a:lnTo>
                    <a:pt x="9" y="26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0" y="14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29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1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35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12" y="47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9" y="47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8" y="40"/>
                  </a:lnTo>
                  <a:lnTo>
                    <a:pt x="41" y="33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1" y="37"/>
                  </a:lnTo>
                  <a:lnTo>
                    <a:pt x="29" y="40"/>
                  </a:lnTo>
                  <a:lnTo>
                    <a:pt x="29" y="40"/>
                  </a:lnTo>
                  <a:close/>
                  <a:moveTo>
                    <a:pt x="12" y="11"/>
                  </a:moveTo>
                  <a:lnTo>
                    <a:pt x="12" y="11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6" y="9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3" y="16"/>
                  </a:lnTo>
                  <a:lnTo>
                    <a:pt x="35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10" y="16"/>
                  </a:lnTo>
                  <a:lnTo>
                    <a:pt x="12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84">
              <a:extLst>
                <a:ext uri="{FF2B5EF4-FFF2-40B4-BE49-F238E27FC236}">
                  <a16:creationId xmlns:a16="http://schemas.microsoft.com/office/drawing/2014/main" id="{77A3180C-10D8-49DF-A721-D4B2C6DC4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584" y="3625910"/>
              <a:ext cx="73269" cy="89755"/>
            </a:xfrm>
            <a:custGeom>
              <a:avLst/>
              <a:gdLst>
                <a:gd name="T0" fmla="*/ 30 w 40"/>
                <a:gd name="T1" fmla="*/ 40 h 49"/>
                <a:gd name="T2" fmla="*/ 30 w 40"/>
                <a:gd name="T3" fmla="*/ 40 h 49"/>
                <a:gd name="T4" fmla="*/ 26 w 40"/>
                <a:gd name="T5" fmla="*/ 42 h 49"/>
                <a:gd name="T6" fmla="*/ 21 w 40"/>
                <a:gd name="T7" fmla="*/ 42 h 49"/>
                <a:gd name="T8" fmla="*/ 21 w 40"/>
                <a:gd name="T9" fmla="*/ 42 h 49"/>
                <a:gd name="T10" fmla="*/ 16 w 40"/>
                <a:gd name="T11" fmla="*/ 42 h 49"/>
                <a:gd name="T12" fmla="*/ 13 w 40"/>
                <a:gd name="T13" fmla="*/ 38 h 49"/>
                <a:gd name="T14" fmla="*/ 13 w 40"/>
                <a:gd name="T15" fmla="*/ 38 h 49"/>
                <a:gd name="T16" fmla="*/ 9 w 40"/>
                <a:gd name="T17" fmla="*/ 33 h 49"/>
                <a:gd name="T18" fmla="*/ 9 w 40"/>
                <a:gd name="T19" fmla="*/ 25 h 49"/>
                <a:gd name="T20" fmla="*/ 9 w 40"/>
                <a:gd name="T21" fmla="*/ 25 h 49"/>
                <a:gd name="T22" fmla="*/ 9 w 40"/>
                <a:gd name="T23" fmla="*/ 18 h 49"/>
                <a:gd name="T24" fmla="*/ 13 w 40"/>
                <a:gd name="T25" fmla="*/ 11 h 49"/>
                <a:gd name="T26" fmla="*/ 13 w 40"/>
                <a:gd name="T27" fmla="*/ 11 h 49"/>
                <a:gd name="T28" fmla="*/ 16 w 40"/>
                <a:gd name="T29" fmla="*/ 9 h 49"/>
                <a:gd name="T30" fmla="*/ 21 w 40"/>
                <a:gd name="T31" fmla="*/ 7 h 49"/>
                <a:gd name="T32" fmla="*/ 21 w 40"/>
                <a:gd name="T33" fmla="*/ 7 h 49"/>
                <a:gd name="T34" fmla="*/ 25 w 40"/>
                <a:gd name="T35" fmla="*/ 7 h 49"/>
                <a:gd name="T36" fmla="*/ 28 w 40"/>
                <a:gd name="T37" fmla="*/ 9 h 49"/>
                <a:gd name="T38" fmla="*/ 28 w 40"/>
                <a:gd name="T39" fmla="*/ 9 h 49"/>
                <a:gd name="T40" fmla="*/ 32 w 40"/>
                <a:gd name="T41" fmla="*/ 12 h 49"/>
                <a:gd name="T42" fmla="*/ 32 w 40"/>
                <a:gd name="T43" fmla="*/ 16 h 49"/>
                <a:gd name="T44" fmla="*/ 40 w 40"/>
                <a:gd name="T45" fmla="*/ 16 h 49"/>
                <a:gd name="T46" fmla="*/ 40 w 40"/>
                <a:gd name="T47" fmla="*/ 16 h 49"/>
                <a:gd name="T48" fmla="*/ 37 w 40"/>
                <a:gd name="T49" fmla="*/ 9 h 49"/>
                <a:gd name="T50" fmla="*/ 33 w 40"/>
                <a:gd name="T51" fmla="*/ 5 h 49"/>
                <a:gd name="T52" fmla="*/ 33 w 40"/>
                <a:gd name="T53" fmla="*/ 5 h 49"/>
                <a:gd name="T54" fmla="*/ 28 w 40"/>
                <a:gd name="T55" fmla="*/ 2 h 49"/>
                <a:gd name="T56" fmla="*/ 21 w 40"/>
                <a:gd name="T57" fmla="*/ 0 h 49"/>
                <a:gd name="T58" fmla="*/ 21 w 40"/>
                <a:gd name="T59" fmla="*/ 0 h 49"/>
                <a:gd name="T60" fmla="*/ 16 w 40"/>
                <a:gd name="T61" fmla="*/ 2 h 49"/>
                <a:gd name="T62" fmla="*/ 11 w 40"/>
                <a:gd name="T63" fmla="*/ 4 h 49"/>
                <a:gd name="T64" fmla="*/ 11 w 40"/>
                <a:gd name="T65" fmla="*/ 4 h 49"/>
                <a:gd name="T66" fmla="*/ 6 w 40"/>
                <a:gd name="T67" fmla="*/ 7 h 49"/>
                <a:gd name="T68" fmla="*/ 4 w 40"/>
                <a:gd name="T69" fmla="*/ 12 h 49"/>
                <a:gd name="T70" fmla="*/ 4 w 40"/>
                <a:gd name="T71" fmla="*/ 12 h 49"/>
                <a:gd name="T72" fmla="*/ 2 w 40"/>
                <a:gd name="T73" fmla="*/ 18 h 49"/>
                <a:gd name="T74" fmla="*/ 0 w 40"/>
                <a:gd name="T75" fmla="*/ 25 h 49"/>
                <a:gd name="T76" fmla="*/ 0 w 40"/>
                <a:gd name="T77" fmla="*/ 25 h 49"/>
                <a:gd name="T78" fmla="*/ 2 w 40"/>
                <a:gd name="T79" fmla="*/ 35 h 49"/>
                <a:gd name="T80" fmla="*/ 7 w 40"/>
                <a:gd name="T81" fmla="*/ 42 h 49"/>
                <a:gd name="T82" fmla="*/ 7 w 40"/>
                <a:gd name="T83" fmla="*/ 42 h 49"/>
                <a:gd name="T84" fmla="*/ 13 w 40"/>
                <a:gd name="T85" fmla="*/ 47 h 49"/>
                <a:gd name="T86" fmla="*/ 21 w 40"/>
                <a:gd name="T87" fmla="*/ 49 h 49"/>
                <a:gd name="T88" fmla="*/ 21 w 40"/>
                <a:gd name="T89" fmla="*/ 49 h 49"/>
                <a:gd name="T90" fmla="*/ 28 w 40"/>
                <a:gd name="T91" fmla="*/ 47 h 49"/>
                <a:gd name="T92" fmla="*/ 33 w 40"/>
                <a:gd name="T93" fmla="*/ 44 h 49"/>
                <a:gd name="T94" fmla="*/ 33 w 40"/>
                <a:gd name="T95" fmla="*/ 44 h 49"/>
                <a:gd name="T96" fmla="*/ 38 w 40"/>
                <a:gd name="T97" fmla="*/ 38 h 49"/>
                <a:gd name="T98" fmla="*/ 40 w 40"/>
                <a:gd name="T99" fmla="*/ 31 h 49"/>
                <a:gd name="T100" fmla="*/ 33 w 40"/>
                <a:gd name="T101" fmla="*/ 31 h 49"/>
                <a:gd name="T102" fmla="*/ 33 w 40"/>
                <a:gd name="T103" fmla="*/ 31 h 49"/>
                <a:gd name="T104" fmla="*/ 32 w 40"/>
                <a:gd name="T105" fmla="*/ 37 h 49"/>
                <a:gd name="T106" fmla="*/ 30 w 40"/>
                <a:gd name="T107" fmla="*/ 40 h 49"/>
                <a:gd name="T108" fmla="*/ 30 w 40"/>
                <a:gd name="T109" fmla="*/ 4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9">
                  <a:moveTo>
                    <a:pt x="30" y="40"/>
                  </a:moveTo>
                  <a:lnTo>
                    <a:pt x="30" y="40"/>
                  </a:lnTo>
                  <a:lnTo>
                    <a:pt x="26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6" y="4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9" y="33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9" y="18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6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5" y="7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7" y="9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8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6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6" y="7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35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3" y="47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8" y="47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8" y="38"/>
                  </a:lnTo>
                  <a:lnTo>
                    <a:pt x="40" y="31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2" y="37"/>
                  </a:lnTo>
                  <a:lnTo>
                    <a:pt x="30" y="40"/>
                  </a:lnTo>
                  <a:lnTo>
                    <a:pt x="3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185">
              <a:extLst>
                <a:ext uri="{FF2B5EF4-FFF2-40B4-BE49-F238E27FC236}">
                  <a16:creationId xmlns:a16="http://schemas.microsoft.com/office/drawing/2014/main" id="{F0F02AF9-7F38-4384-B739-96415BA80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863" y="3352982"/>
              <a:ext cx="76933" cy="117231"/>
            </a:xfrm>
            <a:custGeom>
              <a:avLst/>
              <a:gdLst>
                <a:gd name="T0" fmla="*/ 13 w 42"/>
                <a:gd name="T1" fmla="*/ 57 h 64"/>
                <a:gd name="T2" fmla="*/ 13 w 42"/>
                <a:gd name="T3" fmla="*/ 57 h 64"/>
                <a:gd name="T4" fmla="*/ 14 w 42"/>
                <a:gd name="T5" fmla="*/ 52 h 64"/>
                <a:gd name="T6" fmla="*/ 14 w 42"/>
                <a:gd name="T7" fmla="*/ 52 h 64"/>
                <a:gd name="T8" fmla="*/ 25 w 42"/>
                <a:gd name="T9" fmla="*/ 45 h 64"/>
                <a:gd name="T10" fmla="*/ 25 w 42"/>
                <a:gd name="T11" fmla="*/ 45 h 64"/>
                <a:gd name="T12" fmla="*/ 35 w 42"/>
                <a:gd name="T13" fmla="*/ 33 h 64"/>
                <a:gd name="T14" fmla="*/ 35 w 42"/>
                <a:gd name="T15" fmla="*/ 33 h 64"/>
                <a:gd name="T16" fmla="*/ 40 w 42"/>
                <a:gd name="T17" fmla="*/ 26 h 64"/>
                <a:gd name="T18" fmla="*/ 40 w 42"/>
                <a:gd name="T19" fmla="*/ 26 h 64"/>
                <a:gd name="T20" fmla="*/ 42 w 42"/>
                <a:gd name="T21" fmla="*/ 18 h 64"/>
                <a:gd name="T22" fmla="*/ 42 w 42"/>
                <a:gd name="T23" fmla="*/ 18 h 64"/>
                <a:gd name="T24" fmla="*/ 42 w 42"/>
                <a:gd name="T25" fmla="*/ 12 h 64"/>
                <a:gd name="T26" fmla="*/ 37 w 42"/>
                <a:gd name="T27" fmla="*/ 5 h 64"/>
                <a:gd name="T28" fmla="*/ 37 w 42"/>
                <a:gd name="T29" fmla="*/ 5 h 64"/>
                <a:gd name="T30" fmla="*/ 32 w 42"/>
                <a:gd name="T31" fmla="*/ 2 h 64"/>
                <a:gd name="T32" fmla="*/ 23 w 42"/>
                <a:gd name="T33" fmla="*/ 0 h 64"/>
                <a:gd name="T34" fmla="*/ 23 w 42"/>
                <a:gd name="T35" fmla="*/ 0 h 64"/>
                <a:gd name="T36" fmla="*/ 14 w 42"/>
                <a:gd name="T37" fmla="*/ 2 h 64"/>
                <a:gd name="T38" fmla="*/ 9 w 42"/>
                <a:gd name="T39" fmla="*/ 5 h 64"/>
                <a:gd name="T40" fmla="*/ 9 w 42"/>
                <a:gd name="T41" fmla="*/ 5 h 64"/>
                <a:gd name="T42" fmla="*/ 4 w 42"/>
                <a:gd name="T43" fmla="*/ 11 h 64"/>
                <a:gd name="T44" fmla="*/ 2 w 42"/>
                <a:gd name="T45" fmla="*/ 19 h 64"/>
                <a:gd name="T46" fmla="*/ 11 w 42"/>
                <a:gd name="T47" fmla="*/ 19 h 64"/>
                <a:gd name="T48" fmla="*/ 11 w 42"/>
                <a:gd name="T49" fmla="*/ 19 h 64"/>
                <a:gd name="T50" fmla="*/ 11 w 42"/>
                <a:gd name="T51" fmla="*/ 14 h 64"/>
                <a:gd name="T52" fmla="*/ 14 w 42"/>
                <a:gd name="T53" fmla="*/ 11 h 64"/>
                <a:gd name="T54" fmla="*/ 14 w 42"/>
                <a:gd name="T55" fmla="*/ 11 h 64"/>
                <a:gd name="T56" fmla="*/ 18 w 42"/>
                <a:gd name="T57" fmla="*/ 9 h 64"/>
                <a:gd name="T58" fmla="*/ 23 w 42"/>
                <a:gd name="T59" fmla="*/ 7 h 64"/>
                <a:gd name="T60" fmla="*/ 23 w 42"/>
                <a:gd name="T61" fmla="*/ 7 h 64"/>
                <a:gd name="T62" fmla="*/ 28 w 42"/>
                <a:gd name="T63" fmla="*/ 7 h 64"/>
                <a:gd name="T64" fmla="*/ 32 w 42"/>
                <a:gd name="T65" fmla="*/ 11 h 64"/>
                <a:gd name="T66" fmla="*/ 32 w 42"/>
                <a:gd name="T67" fmla="*/ 11 h 64"/>
                <a:gd name="T68" fmla="*/ 33 w 42"/>
                <a:gd name="T69" fmla="*/ 14 h 64"/>
                <a:gd name="T70" fmla="*/ 35 w 42"/>
                <a:gd name="T71" fmla="*/ 18 h 64"/>
                <a:gd name="T72" fmla="*/ 35 w 42"/>
                <a:gd name="T73" fmla="*/ 18 h 64"/>
                <a:gd name="T74" fmla="*/ 33 w 42"/>
                <a:gd name="T75" fmla="*/ 23 h 64"/>
                <a:gd name="T76" fmla="*/ 32 w 42"/>
                <a:gd name="T77" fmla="*/ 28 h 64"/>
                <a:gd name="T78" fmla="*/ 32 w 42"/>
                <a:gd name="T79" fmla="*/ 28 h 64"/>
                <a:gd name="T80" fmla="*/ 26 w 42"/>
                <a:gd name="T81" fmla="*/ 33 h 64"/>
                <a:gd name="T82" fmla="*/ 18 w 42"/>
                <a:gd name="T83" fmla="*/ 40 h 64"/>
                <a:gd name="T84" fmla="*/ 18 w 42"/>
                <a:gd name="T85" fmla="*/ 40 h 64"/>
                <a:gd name="T86" fmla="*/ 7 w 42"/>
                <a:gd name="T87" fmla="*/ 51 h 64"/>
                <a:gd name="T88" fmla="*/ 7 w 42"/>
                <a:gd name="T89" fmla="*/ 51 h 64"/>
                <a:gd name="T90" fmla="*/ 2 w 42"/>
                <a:gd name="T91" fmla="*/ 59 h 64"/>
                <a:gd name="T92" fmla="*/ 2 w 42"/>
                <a:gd name="T93" fmla="*/ 59 h 64"/>
                <a:gd name="T94" fmla="*/ 0 w 42"/>
                <a:gd name="T95" fmla="*/ 64 h 64"/>
                <a:gd name="T96" fmla="*/ 42 w 42"/>
                <a:gd name="T97" fmla="*/ 64 h 64"/>
                <a:gd name="T98" fmla="*/ 42 w 42"/>
                <a:gd name="T99" fmla="*/ 57 h 64"/>
                <a:gd name="T100" fmla="*/ 13 w 42"/>
                <a:gd name="T101" fmla="*/ 57 h 64"/>
                <a:gd name="T102" fmla="*/ 13 w 42"/>
                <a:gd name="T103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" h="64">
                  <a:moveTo>
                    <a:pt x="13" y="57"/>
                  </a:moveTo>
                  <a:lnTo>
                    <a:pt x="13" y="57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25" y="45"/>
                  </a:lnTo>
                  <a:lnTo>
                    <a:pt x="25" y="45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2" y="12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4" y="2"/>
                  </a:lnTo>
                  <a:lnTo>
                    <a:pt x="9" y="5"/>
                  </a:lnTo>
                  <a:lnTo>
                    <a:pt x="9" y="5"/>
                  </a:lnTo>
                  <a:lnTo>
                    <a:pt x="4" y="11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4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8" y="9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8" y="7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3" y="14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3" y="23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26" y="33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0" y="64"/>
                  </a:lnTo>
                  <a:lnTo>
                    <a:pt x="42" y="64"/>
                  </a:lnTo>
                  <a:lnTo>
                    <a:pt x="42" y="57"/>
                  </a:lnTo>
                  <a:lnTo>
                    <a:pt x="13" y="57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186">
              <a:extLst>
                <a:ext uri="{FF2B5EF4-FFF2-40B4-BE49-F238E27FC236}">
                  <a16:creationId xmlns:a16="http://schemas.microsoft.com/office/drawing/2014/main" id="{446B7A3B-9463-4923-A29D-B2A28FAED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8280" y="3352982"/>
              <a:ext cx="75102" cy="120894"/>
            </a:xfrm>
            <a:custGeom>
              <a:avLst/>
              <a:gdLst>
                <a:gd name="T0" fmla="*/ 7 w 41"/>
                <a:gd name="T1" fmla="*/ 59 h 66"/>
                <a:gd name="T2" fmla="*/ 20 w 41"/>
                <a:gd name="T3" fmla="*/ 66 h 66"/>
                <a:gd name="T4" fmla="*/ 27 w 41"/>
                <a:gd name="T5" fmla="*/ 64 h 66"/>
                <a:gd name="T6" fmla="*/ 33 w 41"/>
                <a:gd name="T7" fmla="*/ 61 h 66"/>
                <a:gd name="T8" fmla="*/ 38 w 41"/>
                <a:gd name="T9" fmla="*/ 51 h 66"/>
                <a:gd name="T10" fmla="*/ 40 w 41"/>
                <a:gd name="T11" fmla="*/ 44 h 66"/>
                <a:gd name="T12" fmla="*/ 41 w 41"/>
                <a:gd name="T13" fmla="*/ 33 h 66"/>
                <a:gd name="T14" fmla="*/ 40 w 41"/>
                <a:gd name="T15" fmla="*/ 18 h 66"/>
                <a:gd name="T16" fmla="*/ 36 w 41"/>
                <a:gd name="T17" fmla="*/ 9 h 66"/>
                <a:gd name="T18" fmla="*/ 29 w 41"/>
                <a:gd name="T19" fmla="*/ 4 h 66"/>
                <a:gd name="T20" fmla="*/ 26 w 41"/>
                <a:gd name="T21" fmla="*/ 2 h 66"/>
                <a:gd name="T22" fmla="*/ 20 w 41"/>
                <a:gd name="T23" fmla="*/ 0 h 66"/>
                <a:gd name="T24" fmla="*/ 8 w 41"/>
                <a:gd name="T25" fmla="*/ 4 h 66"/>
                <a:gd name="T26" fmla="*/ 5 w 41"/>
                <a:gd name="T27" fmla="*/ 9 h 66"/>
                <a:gd name="T28" fmla="*/ 1 w 41"/>
                <a:gd name="T29" fmla="*/ 16 h 66"/>
                <a:gd name="T30" fmla="*/ 0 w 41"/>
                <a:gd name="T31" fmla="*/ 33 h 66"/>
                <a:gd name="T32" fmla="*/ 1 w 41"/>
                <a:gd name="T33" fmla="*/ 49 h 66"/>
                <a:gd name="T34" fmla="*/ 7 w 41"/>
                <a:gd name="T35" fmla="*/ 59 h 66"/>
                <a:gd name="T36" fmla="*/ 7 w 41"/>
                <a:gd name="T37" fmla="*/ 59 h 66"/>
                <a:gd name="T38" fmla="*/ 12 w 41"/>
                <a:gd name="T39" fmla="*/ 12 h 66"/>
                <a:gd name="T40" fmla="*/ 20 w 41"/>
                <a:gd name="T41" fmla="*/ 7 h 66"/>
                <a:gd name="T42" fmla="*/ 26 w 41"/>
                <a:gd name="T43" fmla="*/ 9 h 66"/>
                <a:gd name="T44" fmla="*/ 29 w 41"/>
                <a:gd name="T45" fmla="*/ 12 h 66"/>
                <a:gd name="T46" fmla="*/ 33 w 41"/>
                <a:gd name="T47" fmla="*/ 33 h 66"/>
                <a:gd name="T48" fmla="*/ 33 w 41"/>
                <a:gd name="T49" fmla="*/ 45 h 66"/>
                <a:gd name="T50" fmla="*/ 29 w 41"/>
                <a:gd name="T51" fmla="*/ 54 h 66"/>
                <a:gd name="T52" fmla="*/ 20 w 41"/>
                <a:gd name="T53" fmla="*/ 59 h 66"/>
                <a:gd name="T54" fmla="*/ 15 w 41"/>
                <a:gd name="T55" fmla="*/ 57 h 66"/>
                <a:gd name="T56" fmla="*/ 12 w 41"/>
                <a:gd name="T57" fmla="*/ 54 h 66"/>
                <a:gd name="T58" fmla="*/ 8 w 41"/>
                <a:gd name="T59" fmla="*/ 33 h 66"/>
                <a:gd name="T60" fmla="*/ 8 w 41"/>
                <a:gd name="T61" fmla="*/ 19 h 66"/>
                <a:gd name="T62" fmla="*/ 12 w 41"/>
                <a:gd name="T63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66">
                  <a:moveTo>
                    <a:pt x="7" y="59"/>
                  </a:moveTo>
                  <a:lnTo>
                    <a:pt x="7" y="59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7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6" y="57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40" y="44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3" y="5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5" y="9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2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49"/>
                  </a:lnTo>
                  <a:lnTo>
                    <a:pt x="3" y="54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9"/>
                  </a:lnTo>
                  <a:close/>
                  <a:moveTo>
                    <a:pt x="12" y="12"/>
                  </a:moveTo>
                  <a:lnTo>
                    <a:pt x="12" y="12"/>
                  </a:lnTo>
                  <a:lnTo>
                    <a:pt x="15" y="9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6" y="9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3" y="45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6" y="57"/>
                  </a:lnTo>
                  <a:lnTo>
                    <a:pt x="20" y="59"/>
                  </a:lnTo>
                  <a:lnTo>
                    <a:pt x="20" y="59"/>
                  </a:lnTo>
                  <a:lnTo>
                    <a:pt x="15" y="57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19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187">
              <a:extLst>
                <a:ext uri="{FF2B5EF4-FFF2-40B4-BE49-F238E27FC236}">
                  <a16:creationId xmlns:a16="http://schemas.microsoft.com/office/drawing/2014/main" id="{2EC6A350-5D77-4CEF-B42A-8E41C66EA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530" y="3385953"/>
              <a:ext cx="65942" cy="84260"/>
            </a:xfrm>
            <a:custGeom>
              <a:avLst/>
              <a:gdLst>
                <a:gd name="T0" fmla="*/ 7 w 36"/>
                <a:gd name="T1" fmla="*/ 46 h 46"/>
                <a:gd name="T2" fmla="*/ 7 w 36"/>
                <a:gd name="T3" fmla="*/ 22 h 46"/>
                <a:gd name="T4" fmla="*/ 7 w 36"/>
                <a:gd name="T5" fmla="*/ 22 h 46"/>
                <a:gd name="T6" fmla="*/ 8 w 36"/>
                <a:gd name="T7" fmla="*/ 13 h 46"/>
                <a:gd name="T8" fmla="*/ 10 w 36"/>
                <a:gd name="T9" fmla="*/ 10 h 46"/>
                <a:gd name="T10" fmla="*/ 10 w 36"/>
                <a:gd name="T11" fmla="*/ 10 h 46"/>
                <a:gd name="T12" fmla="*/ 13 w 36"/>
                <a:gd name="T13" fmla="*/ 7 h 46"/>
                <a:gd name="T14" fmla="*/ 19 w 36"/>
                <a:gd name="T15" fmla="*/ 7 h 46"/>
                <a:gd name="T16" fmla="*/ 19 w 36"/>
                <a:gd name="T17" fmla="*/ 7 h 46"/>
                <a:gd name="T18" fmla="*/ 24 w 36"/>
                <a:gd name="T19" fmla="*/ 8 h 46"/>
                <a:gd name="T20" fmla="*/ 24 w 36"/>
                <a:gd name="T21" fmla="*/ 8 h 46"/>
                <a:gd name="T22" fmla="*/ 27 w 36"/>
                <a:gd name="T23" fmla="*/ 12 h 46"/>
                <a:gd name="T24" fmla="*/ 27 w 36"/>
                <a:gd name="T25" fmla="*/ 12 h 46"/>
                <a:gd name="T26" fmla="*/ 27 w 36"/>
                <a:gd name="T27" fmla="*/ 19 h 46"/>
                <a:gd name="T28" fmla="*/ 27 w 36"/>
                <a:gd name="T29" fmla="*/ 46 h 46"/>
                <a:gd name="T30" fmla="*/ 36 w 36"/>
                <a:gd name="T31" fmla="*/ 46 h 46"/>
                <a:gd name="T32" fmla="*/ 36 w 36"/>
                <a:gd name="T33" fmla="*/ 19 h 46"/>
                <a:gd name="T34" fmla="*/ 36 w 36"/>
                <a:gd name="T35" fmla="*/ 19 h 46"/>
                <a:gd name="T36" fmla="*/ 36 w 36"/>
                <a:gd name="T37" fmla="*/ 10 h 46"/>
                <a:gd name="T38" fmla="*/ 36 w 36"/>
                <a:gd name="T39" fmla="*/ 10 h 46"/>
                <a:gd name="T40" fmla="*/ 33 w 36"/>
                <a:gd name="T41" fmla="*/ 5 h 46"/>
                <a:gd name="T42" fmla="*/ 33 w 36"/>
                <a:gd name="T43" fmla="*/ 5 h 46"/>
                <a:gd name="T44" fmla="*/ 27 w 36"/>
                <a:gd name="T45" fmla="*/ 1 h 46"/>
                <a:gd name="T46" fmla="*/ 27 w 36"/>
                <a:gd name="T47" fmla="*/ 1 h 46"/>
                <a:gd name="T48" fmla="*/ 20 w 36"/>
                <a:gd name="T49" fmla="*/ 0 h 46"/>
                <a:gd name="T50" fmla="*/ 20 w 36"/>
                <a:gd name="T51" fmla="*/ 0 h 46"/>
                <a:gd name="T52" fmla="*/ 15 w 36"/>
                <a:gd name="T53" fmla="*/ 0 h 46"/>
                <a:gd name="T54" fmla="*/ 12 w 36"/>
                <a:gd name="T55" fmla="*/ 1 h 46"/>
                <a:gd name="T56" fmla="*/ 8 w 36"/>
                <a:gd name="T57" fmla="*/ 3 h 46"/>
                <a:gd name="T58" fmla="*/ 7 w 36"/>
                <a:gd name="T59" fmla="*/ 7 h 46"/>
                <a:gd name="T60" fmla="*/ 7 w 36"/>
                <a:gd name="T61" fmla="*/ 1 h 46"/>
                <a:gd name="T62" fmla="*/ 0 w 36"/>
                <a:gd name="T63" fmla="*/ 1 h 46"/>
                <a:gd name="T64" fmla="*/ 0 w 36"/>
                <a:gd name="T65" fmla="*/ 46 h 46"/>
                <a:gd name="T66" fmla="*/ 7 w 36"/>
                <a:gd name="T67" fmla="*/ 46 h 46"/>
                <a:gd name="T68" fmla="*/ 7 w 36"/>
                <a:gd name="T6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46">
                  <a:moveTo>
                    <a:pt x="7" y="46"/>
                  </a:moveTo>
                  <a:lnTo>
                    <a:pt x="7" y="22"/>
                  </a:lnTo>
                  <a:lnTo>
                    <a:pt x="7" y="22"/>
                  </a:lnTo>
                  <a:lnTo>
                    <a:pt x="8" y="1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3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7" y="19"/>
                  </a:lnTo>
                  <a:lnTo>
                    <a:pt x="27" y="46"/>
                  </a:lnTo>
                  <a:lnTo>
                    <a:pt x="36" y="46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7" y="7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46"/>
                  </a:lnTo>
                  <a:lnTo>
                    <a:pt x="7" y="46"/>
                  </a:lnTo>
                  <a:lnTo>
                    <a:pt x="7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88">
              <a:extLst>
                <a:ext uri="{FF2B5EF4-FFF2-40B4-BE49-F238E27FC236}">
                  <a16:creationId xmlns:a16="http://schemas.microsoft.com/office/drawing/2014/main" id="{976CEED8-2AF3-4EE6-B2C9-23D7FBEA5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959" y="3385953"/>
              <a:ext cx="69606" cy="87923"/>
            </a:xfrm>
            <a:custGeom>
              <a:avLst/>
              <a:gdLst>
                <a:gd name="T0" fmla="*/ 5 w 38"/>
                <a:gd name="T1" fmla="*/ 43 h 48"/>
                <a:gd name="T2" fmla="*/ 19 w 38"/>
                <a:gd name="T3" fmla="*/ 48 h 48"/>
                <a:gd name="T4" fmla="*/ 29 w 38"/>
                <a:gd name="T5" fmla="*/ 45 h 48"/>
                <a:gd name="T6" fmla="*/ 33 w 38"/>
                <a:gd name="T7" fmla="*/ 43 h 48"/>
                <a:gd name="T8" fmla="*/ 34 w 38"/>
                <a:gd name="T9" fmla="*/ 39 h 48"/>
                <a:gd name="T10" fmla="*/ 38 w 38"/>
                <a:gd name="T11" fmla="*/ 33 h 48"/>
                <a:gd name="T12" fmla="*/ 36 w 38"/>
                <a:gd name="T13" fmla="*/ 29 h 48"/>
                <a:gd name="T14" fmla="*/ 36 w 38"/>
                <a:gd name="T15" fmla="*/ 26 h 48"/>
                <a:gd name="T16" fmla="*/ 31 w 38"/>
                <a:gd name="T17" fmla="*/ 22 h 48"/>
                <a:gd name="T18" fmla="*/ 19 w 38"/>
                <a:gd name="T19" fmla="*/ 19 h 48"/>
                <a:gd name="T20" fmla="*/ 12 w 38"/>
                <a:gd name="T21" fmla="*/ 17 h 48"/>
                <a:gd name="T22" fmla="*/ 10 w 38"/>
                <a:gd name="T23" fmla="*/ 15 h 48"/>
                <a:gd name="T24" fmla="*/ 8 w 38"/>
                <a:gd name="T25" fmla="*/ 12 h 48"/>
                <a:gd name="T26" fmla="*/ 10 w 38"/>
                <a:gd name="T27" fmla="*/ 8 h 48"/>
                <a:gd name="T28" fmla="*/ 13 w 38"/>
                <a:gd name="T29" fmla="*/ 7 h 48"/>
                <a:gd name="T30" fmla="*/ 19 w 38"/>
                <a:gd name="T31" fmla="*/ 7 h 48"/>
                <a:gd name="T32" fmla="*/ 26 w 38"/>
                <a:gd name="T33" fmla="*/ 8 h 48"/>
                <a:gd name="T34" fmla="*/ 27 w 38"/>
                <a:gd name="T35" fmla="*/ 10 h 48"/>
                <a:gd name="T36" fmla="*/ 36 w 38"/>
                <a:gd name="T37" fmla="*/ 12 h 48"/>
                <a:gd name="T38" fmla="*/ 33 w 38"/>
                <a:gd name="T39" fmla="*/ 5 h 48"/>
                <a:gd name="T40" fmla="*/ 31 w 38"/>
                <a:gd name="T41" fmla="*/ 3 h 48"/>
                <a:gd name="T42" fmla="*/ 27 w 38"/>
                <a:gd name="T43" fmla="*/ 1 h 48"/>
                <a:gd name="T44" fmla="*/ 17 w 38"/>
                <a:gd name="T45" fmla="*/ 0 h 48"/>
                <a:gd name="T46" fmla="*/ 12 w 38"/>
                <a:gd name="T47" fmla="*/ 0 h 48"/>
                <a:gd name="T48" fmla="*/ 7 w 38"/>
                <a:gd name="T49" fmla="*/ 3 h 48"/>
                <a:gd name="T50" fmla="*/ 1 w 38"/>
                <a:gd name="T51" fmla="*/ 7 h 48"/>
                <a:gd name="T52" fmla="*/ 1 w 38"/>
                <a:gd name="T53" fmla="*/ 13 h 48"/>
                <a:gd name="T54" fmla="*/ 3 w 38"/>
                <a:gd name="T55" fmla="*/ 19 h 48"/>
                <a:gd name="T56" fmla="*/ 8 w 38"/>
                <a:gd name="T57" fmla="*/ 24 h 48"/>
                <a:gd name="T58" fmla="*/ 19 w 38"/>
                <a:gd name="T59" fmla="*/ 27 h 48"/>
                <a:gd name="T60" fmla="*/ 27 w 38"/>
                <a:gd name="T61" fmla="*/ 29 h 48"/>
                <a:gd name="T62" fmla="*/ 29 w 38"/>
                <a:gd name="T63" fmla="*/ 34 h 48"/>
                <a:gd name="T64" fmla="*/ 29 w 38"/>
                <a:gd name="T65" fmla="*/ 36 h 48"/>
                <a:gd name="T66" fmla="*/ 27 w 38"/>
                <a:gd name="T67" fmla="*/ 39 h 48"/>
                <a:gd name="T68" fmla="*/ 19 w 38"/>
                <a:gd name="T69" fmla="*/ 41 h 48"/>
                <a:gd name="T70" fmla="*/ 13 w 38"/>
                <a:gd name="T71" fmla="*/ 41 h 48"/>
                <a:gd name="T72" fmla="*/ 10 w 38"/>
                <a:gd name="T73" fmla="*/ 38 h 48"/>
                <a:gd name="T74" fmla="*/ 7 w 38"/>
                <a:gd name="T75" fmla="*/ 31 h 48"/>
                <a:gd name="T76" fmla="*/ 0 w 38"/>
                <a:gd name="T77" fmla="*/ 33 h 48"/>
                <a:gd name="T78" fmla="*/ 5 w 38"/>
                <a:gd name="T79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48">
                  <a:moveTo>
                    <a:pt x="5" y="43"/>
                  </a:moveTo>
                  <a:lnTo>
                    <a:pt x="5" y="43"/>
                  </a:lnTo>
                  <a:lnTo>
                    <a:pt x="12" y="46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33" y="43"/>
                  </a:lnTo>
                  <a:lnTo>
                    <a:pt x="34" y="39"/>
                  </a:lnTo>
                  <a:lnTo>
                    <a:pt x="34" y="39"/>
                  </a:lnTo>
                  <a:lnTo>
                    <a:pt x="36" y="36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36" y="29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3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10"/>
                  </a:lnTo>
                  <a:lnTo>
                    <a:pt x="27" y="13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3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7" y="29"/>
                  </a:lnTo>
                  <a:lnTo>
                    <a:pt x="27" y="29"/>
                  </a:lnTo>
                  <a:lnTo>
                    <a:pt x="29" y="31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6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4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3" y="41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7" y="3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39"/>
                  </a:lnTo>
                  <a:lnTo>
                    <a:pt x="5" y="43"/>
                  </a:lnTo>
                  <a:lnTo>
                    <a:pt x="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 189">
              <a:extLst>
                <a:ext uri="{FF2B5EF4-FFF2-40B4-BE49-F238E27FC236}">
                  <a16:creationId xmlns:a16="http://schemas.microsoft.com/office/drawing/2014/main" id="{DD4002EE-1FB6-4795-998C-BBAC78176F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8386" y="3385953"/>
              <a:ext cx="75102" cy="87923"/>
            </a:xfrm>
            <a:custGeom>
              <a:avLst/>
              <a:gdLst>
                <a:gd name="T0" fmla="*/ 27 w 41"/>
                <a:gd name="T1" fmla="*/ 39 h 48"/>
                <a:gd name="T2" fmla="*/ 27 w 41"/>
                <a:gd name="T3" fmla="*/ 39 h 48"/>
                <a:gd name="T4" fmla="*/ 24 w 41"/>
                <a:gd name="T5" fmla="*/ 41 h 48"/>
                <a:gd name="T6" fmla="*/ 20 w 41"/>
                <a:gd name="T7" fmla="*/ 41 h 48"/>
                <a:gd name="T8" fmla="*/ 20 w 41"/>
                <a:gd name="T9" fmla="*/ 41 h 48"/>
                <a:gd name="T10" fmla="*/ 15 w 41"/>
                <a:gd name="T11" fmla="*/ 39 h 48"/>
                <a:gd name="T12" fmla="*/ 12 w 41"/>
                <a:gd name="T13" fmla="*/ 38 h 48"/>
                <a:gd name="T14" fmla="*/ 12 w 41"/>
                <a:gd name="T15" fmla="*/ 38 h 48"/>
                <a:gd name="T16" fmla="*/ 8 w 41"/>
                <a:gd name="T17" fmla="*/ 33 h 48"/>
                <a:gd name="T18" fmla="*/ 7 w 41"/>
                <a:gd name="T19" fmla="*/ 26 h 48"/>
                <a:gd name="T20" fmla="*/ 41 w 41"/>
                <a:gd name="T21" fmla="*/ 26 h 48"/>
                <a:gd name="T22" fmla="*/ 41 w 41"/>
                <a:gd name="T23" fmla="*/ 26 h 48"/>
                <a:gd name="T24" fmla="*/ 41 w 41"/>
                <a:gd name="T25" fmla="*/ 24 h 48"/>
                <a:gd name="T26" fmla="*/ 41 w 41"/>
                <a:gd name="T27" fmla="*/ 24 h 48"/>
                <a:gd name="T28" fmla="*/ 39 w 41"/>
                <a:gd name="T29" fmla="*/ 13 h 48"/>
                <a:gd name="T30" fmla="*/ 34 w 41"/>
                <a:gd name="T31" fmla="*/ 7 h 48"/>
                <a:gd name="T32" fmla="*/ 34 w 41"/>
                <a:gd name="T33" fmla="*/ 7 h 48"/>
                <a:gd name="T34" fmla="*/ 29 w 41"/>
                <a:gd name="T35" fmla="*/ 1 h 48"/>
                <a:gd name="T36" fmla="*/ 20 w 41"/>
                <a:gd name="T37" fmla="*/ 0 h 48"/>
                <a:gd name="T38" fmla="*/ 20 w 41"/>
                <a:gd name="T39" fmla="*/ 0 h 48"/>
                <a:gd name="T40" fmla="*/ 12 w 41"/>
                <a:gd name="T41" fmla="*/ 1 h 48"/>
                <a:gd name="T42" fmla="*/ 5 w 41"/>
                <a:gd name="T43" fmla="*/ 7 h 48"/>
                <a:gd name="T44" fmla="*/ 5 w 41"/>
                <a:gd name="T45" fmla="*/ 7 h 48"/>
                <a:gd name="T46" fmla="*/ 0 w 41"/>
                <a:gd name="T47" fmla="*/ 13 h 48"/>
                <a:gd name="T48" fmla="*/ 0 w 41"/>
                <a:gd name="T49" fmla="*/ 24 h 48"/>
                <a:gd name="T50" fmla="*/ 0 w 41"/>
                <a:gd name="T51" fmla="*/ 24 h 48"/>
                <a:gd name="T52" fmla="*/ 0 w 41"/>
                <a:gd name="T53" fmla="*/ 34 h 48"/>
                <a:gd name="T54" fmla="*/ 5 w 41"/>
                <a:gd name="T55" fmla="*/ 41 h 48"/>
                <a:gd name="T56" fmla="*/ 5 w 41"/>
                <a:gd name="T57" fmla="*/ 41 h 48"/>
                <a:gd name="T58" fmla="*/ 12 w 41"/>
                <a:gd name="T59" fmla="*/ 46 h 48"/>
                <a:gd name="T60" fmla="*/ 20 w 41"/>
                <a:gd name="T61" fmla="*/ 48 h 48"/>
                <a:gd name="T62" fmla="*/ 20 w 41"/>
                <a:gd name="T63" fmla="*/ 48 h 48"/>
                <a:gd name="T64" fmla="*/ 27 w 41"/>
                <a:gd name="T65" fmla="*/ 46 h 48"/>
                <a:gd name="T66" fmla="*/ 34 w 41"/>
                <a:gd name="T67" fmla="*/ 43 h 48"/>
                <a:gd name="T68" fmla="*/ 34 w 41"/>
                <a:gd name="T69" fmla="*/ 43 h 48"/>
                <a:gd name="T70" fmla="*/ 38 w 41"/>
                <a:gd name="T71" fmla="*/ 39 h 48"/>
                <a:gd name="T72" fmla="*/ 41 w 41"/>
                <a:gd name="T73" fmla="*/ 33 h 48"/>
                <a:gd name="T74" fmla="*/ 33 w 41"/>
                <a:gd name="T75" fmla="*/ 31 h 48"/>
                <a:gd name="T76" fmla="*/ 33 w 41"/>
                <a:gd name="T77" fmla="*/ 31 h 48"/>
                <a:gd name="T78" fmla="*/ 31 w 41"/>
                <a:gd name="T79" fmla="*/ 36 h 48"/>
                <a:gd name="T80" fmla="*/ 27 w 41"/>
                <a:gd name="T81" fmla="*/ 39 h 48"/>
                <a:gd name="T82" fmla="*/ 27 w 41"/>
                <a:gd name="T83" fmla="*/ 39 h 48"/>
                <a:gd name="T84" fmla="*/ 12 w 41"/>
                <a:gd name="T85" fmla="*/ 10 h 48"/>
                <a:gd name="T86" fmla="*/ 12 w 41"/>
                <a:gd name="T87" fmla="*/ 10 h 48"/>
                <a:gd name="T88" fmla="*/ 15 w 41"/>
                <a:gd name="T89" fmla="*/ 7 h 48"/>
                <a:gd name="T90" fmla="*/ 20 w 41"/>
                <a:gd name="T91" fmla="*/ 7 h 48"/>
                <a:gd name="T92" fmla="*/ 20 w 41"/>
                <a:gd name="T93" fmla="*/ 7 h 48"/>
                <a:gd name="T94" fmla="*/ 26 w 41"/>
                <a:gd name="T95" fmla="*/ 7 h 48"/>
                <a:gd name="T96" fmla="*/ 29 w 41"/>
                <a:gd name="T97" fmla="*/ 10 h 48"/>
                <a:gd name="T98" fmla="*/ 29 w 41"/>
                <a:gd name="T99" fmla="*/ 10 h 48"/>
                <a:gd name="T100" fmla="*/ 33 w 41"/>
                <a:gd name="T101" fmla="*/ 13 h 48"/>
                <a:gd name="T102" fmla="*/ 33 w 41"/>
                <a:gd name="T103" fmla="*/ 19 h 48"/>
                <a:gd name="T104" fmla="*/ 7 w 41"/>
                <a:gd name="T105" fmla="*/ 19 h 48"/>
                <a:gd name="T106" fmla="*/ 7 w 41"/>
                <a:gd name="T107" fmla="*/ 19 h 48"/>
                <a:gd name="T108" fmla="*/ 8 w 41"/>
                <a:gd name="T109" fmla="*/ 13 h 48"/>
                <a:gd name="T110" fmla="*/ 12 w 41"/>
                <a:gd name="T111" fmla="*/ 10 h 48"/>
                <a:gd name="T112" fmla="*/ 12 w 41"/>
                <a:gd name="T113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1" h="48">
                  <a:moveTo>
                    <a:pt x="27" y="39"/>
                  </a:moveTo>
                  <a:lnTo>
                    <a:pt x="27" y="39"/>
                  </a:lnTo>
                  <a:lnTo>
                    <a:pt x="24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15" y="39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8" y="33"/>
                  </a:lnTo>
                  <a:lnTo>
                    <a:pt x="7" y="26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9" y="13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29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1"/>
                  </a:lnTo>
                  <a:lnTo>
                    <a:pt x="5" y="7"/>
                  </a:lnTo>
                  <a:lnTo>
                    <a:pt x="5" y="7"/>
                  </a:lnTo>
                  <a:lnTo>
                    <a:pt x="0" y="13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34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1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7" y="46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8" y="39"/>
                  </a:lnTo>
                  <a:lnTo>
                    <a:pt x="41" y="33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1" y="36"/>
                  </a:lnTo>
                  <a:lnTo>
                    <a:pt x="27" y="39"/>
                  </a:lnTo>
                  <a:lnTo>
                    <a:pt x="27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5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6" y="7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33" y="13"/>
                  </a:lnTo>
                  <a:lnTo>
                    <a:pt x="33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8" y="13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 190">
              <a:extLst>
                <a:ext uri="{FF2B5EF4-FFF2-40B4-BE49-F238E27FC236}">
                  <a16:creationId xmlns:a16="http://schemas.microsoft.com/office/drawing/2014/main" id="{9AFE14B8-9E9A-487D-9453-FE1E393F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6309" y="3385953"/>
              <a:ext cx="73269" cy="87923"/>
            </a:xfrm>
            <a:custGeom>
              <a:avLst/>
              <a:gdLst>
                <a:gd name="T0" fmla="*/ 28 w 40"/>
                <a:gd name="T1" fmla="*/ 38 h 48"/>
                <a:gd name="T2" fmla="*/ 28 w 40"/>
                <a:gd name="T3" fmla="*/ 38 h 48"/>
                <a:gd name="T4" fmla="*/ 24 w 40"/>
                <a:gd name="T5" fmla="*/ 39 h 48"/>
                <a:gd name="T6" fmla="*/ 21 w 40"/>
                <a:gd name="T7" fmla="*/ 41 h 48"/>
                <a:gd name="T8" fmla="*/ 21 w 40"/>
                <a:gd name="T9" fmla="*/ 41 h 48"/>
                <a:gd name="T10" fmla="*/ 16 w 40"/>
                <a:gd name="T11" fmla="*/ 39 h 48"/>
                <a:gd name="T12" fmla="*/ 11 w 40"/>
                <a:gd name="T13" fmla="*/ 36 h 48"/>
                <a:gd name="T14" fmla="*/ 11 w 40"/>
                <a:gd name="T15" fmla="*/ 36 h 48"/>
                <a:gd name="T16" fmla="*/ 9 w 40"/>
                <a:gd name="T17" fmla="*/ 31 h 48"/>
                <a:gd name="T18" fmla="*/ 7 w 40"/>
                <a:gd name="T19" fmla="*/ 24 h 48"/>
                <a:gd name="T20" fmla="*/ 7 w 40"/>
                <a:gd name="T21" fmla="*/ 24 h 48"/>
                <a:gd name="T22" fmla="*/ 9 w 40"/>
                <a:gd name="T23" fmla="*/ 15 h 48"/>
                <a:gd name="T24" fmla="*/ 12 w 40"/>
                <a:gd name="T25" fmla="*/ 10 h 48"/>
                <a:gd name="T26" fmla="*/ 12 w 40"/>
                <a:gd name="T27" fmla="*/ 10 h 48"/>
                <a:gd name="T28" fmla="*/ 16 w 40"/>
                <a:gd name="T29" fmla="*/ 7 h 48"/>
                <a:gd name="T30" fmla="*/ 21 w 40"/>
                <a:gd name="T31" fmla="*/ 7 h 48"/>
                <a:gd name="T32" fmla="*/ 21 w 40"/>
                <a:gd name="T33" fmla="*/ 7 h 48"/>
                <a:gd name="T34" fmla="*/ 24 w 40"/>
                <a:gd name="T35" fmla="*/ 7 h 48"/>
                <a:gd name="T36" fmla="*/ 28 w 40"/>
                <a:gd name="T37" fmla="*/ 8 h 48"/>
                <a:gd name="T38" fmla="*/ 28 w 40"/>
                <a:gd name="T39" fmla="*/ 8 h 48"/>
                <a:gd name="T40" fmla="*/ 30 w 40"/>
                <a:gd name="T41" fmla="*/ 12 h 48"/>
                <a:gd name="T42" fmla="*/ 31 w 40"/>
                <a:gd name="T43" fmla="*/ 15 h 48"/>
                <a:gd name="T44" fmla="*/ 38 w 40"/>
                <a:gd name="T45" fmla="*/ 13 h 48"/>
                <a:gd name="T46" fmla="*/ 38 w 40"/>
                <a:gd name="T47" fmla="*/ 13 h 48"/>
                <a:gd name="T48" fmla="*/ 36 w 40"/>
                <a:gd name="T49" fmla="*/ 8 h 48"/>
                <a:gd name="T50" fmla="*/ 33 w 40"/>
                <a:gd name="T51" fmla="*/ 3 h 48"/>
                <a:gd name="T52" fmla="*/ 33 w 40"/>
                <a:gd name="T53" fmla="*/ 3 h 48"/>
                <a:gd name="T54" fmla="*/ 28 w 40"/>
                <a:gd name="T55" fmla="*/ 0 h 48"/>
                <a:gd name="T56" fmla="*/ 21 w 40"/>
                <a:gd name="T57" fmla="*/ 0 h 48"/>
                <a:gd name="T58" fmla="*/ 21 w 40"/>
                <a:gd name="T59" fmla="*/ 0 h 48"/>
                <a:gd name="T60" fmla="*/ 16 w 40"/>
                <a:gd name="T61" fmla="*/ 0 h 48"/>
                <a:gd name="T62" fmla="*/ 11 w 40"/>
                <a:gd name="T63" fmla="*/ 3 h 48"/>
                <a:gd name="T64" fmla="*/ 11 w 40"/>
                <a:gd name="T65" fmla="*/ 3 h 48"/>
                <a:gd name="T66" fmla="*/ 5 w 40"/>
                <a:gd name="T67" fmla="*/ 7 h 48"/>
                <a:gd name="T68" fmla="*/ 2 w 40"/>
                <a:gd name="T69" fmla="*/ 10 h 48"/>
                <a:gd name="T70" fmla="*/ 2 w 40"/>
                <a:gd name="T71" fmla="*/ 10 h 48"/>
                <a:gd name="T72" fmla="*/ 0 w 40"/>
                <a:gd name="T73" fmla="*/ 17 h 48"/>
                <a:gd name="T74" fmla="*/ 0 w 40"/>
                <a:gd name="T75" fmla="*/ 24 h 48"/>
                <a:gd name="T76" fmla="*/ 0 w 40"/>
                <a:gd name="T77" fmla="*/ 24 h 48"/>
                <a:gd name="T78" fmla="*/ 2 w 40"/>
                <a:gd name="T79" fmla="*/ 34 h 48"/>
                <a:gd name="T80" fmla="*/ 5 w 40"/>
                <a:gd name="T81" fmla="*/ 41 h 48"/>
                <a:gd name="T82" fmla="*/ 5 w 40"/>
                <a:gd name="T83" fmla="*/ 41 h 48"/>
                <a:gd name="T84" fmla="*/ 12 w 40"/>
                <a:gd name="T85" fmla="*/ 46 h 48"/>
                <a:gd name="T86" fmla="*/ 21 w 40"/>
                <a:gd name="T87" fmla="*/ 48 h 48"/>
                <a:gd name="T88" fmla="*/ 21 w 40"/>
                <a:gd name="T89" fmla="*/ 48 h 48"/>
                <a:gd name="T90" fmla="*/ 28 w 40"/>
                <a:gd name="T91" fmla="*/ 46 h 48"/>
                <a:gd name="T92" fmla="*/ 33 w 40"/>
                <a:gd name="T93" fmla="*/ 43 h 48"/>
                <a:gd name="T94" fmla="*/ 33 w 40"/>
                <a:gd name="T95" fmla="*/ 43 h 48"/>
                <a:gd name="T96" fmla="*/ 36 w 40"/>
                <a:gd name="T97" fmla="*/ 38 h 48"/>
                <a:gd name="T98" fmla="*/ 40 w 40"/>
                <a:gd name="T99" fmla="*/ 31 h 48"/>
                <a:gd name="T100" fmla="*/ 31 w 40"/>
                <a:gd name="T101" fmla="*/ 29 h 48"/>
                <a:gd name="T102" fmla="*/ 31 w 40"/>
                <a:gd name="T103" fmla="*/ 29 h 48"/>
                <a:gd name="T104" fmla="*/ 31 w 40"/>
                <a:gd name="T105" fmla="*/ 34 h 48"/>
                <a:gd name="T106" fmla="*/ 28 w 40"/>
                <a:gd name="T107" fmla="*/ 38 h 48"/>
                <a:gd name="T108" fmla="*/ 28 w 40"/>
                <a:gd name="T10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8">
                  <a:moveTo>
                    <a:pt x="28" y="38"/>
                  </a:moveTo>
                  <a:lnTo>
                    <a:pt x="28" y="38"/>
                  </a:lnTo>
                  <a:lnTo>
                    <a:pt x="24" y="39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6" y="39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9" y="31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15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6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4" y="7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1" y="15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6" y="8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12" y="46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8" y="46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6" y="38"/>
                  </a:lnTo>
                  <a:lnTo>
                    <a:pt x="40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34"/>
                  </a:lnTo>
                  <a:lnTo>
                    <a:pt x="28" y="38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 191">
              <a:extLst>
                <a:ext uri="{FF2B5EF4-FFF2-40B4-BE49-F238E27FC236}">
                  <a16:creationId xmlns:a16="http://schemas.microsoft.com/office/drawing/2014/main" id="{BFEF67FD-7C39-4944-9BB4-BB9023D7C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036" y="3113025"/>
              <a:ext cx="76933" cy="117231"/>
            </a:xfrm>
            <a:custGeom>
              <a:avLst/>
              <a:gdLst>
                <a:gd name="T0" fmla="*/ 10 w 42"/>
                <a:gd name="T1" fmla="*/ 55 h 64"/>
                <a:gd name="T2" fmla="*/ 10 w 42"/>
                <a:gd name="T3" fmla="*/ 55 h 64"/>
                <a:gd name="T4" fmla="*/ 14 w 42"/>
                <a:gd name="T5" fmla="*/ 52 h 64"/>
                <a:gd name="T6" fmla="*/ 14 w 42"/>
                <a:gd name="T7" fmla="*/ 52 h 64"/>
                <a:gd name="T8" fmla="*/ 24 w 42"/>
                <a:gd name="T9" fmla="*/ 43 h 64"/>
                <a:gd name="T10" fmla="*/ 24 w 42"/>
                <a:gd name="T11" fmla="*/ 43 h 64"/>
                <a:gd name="T12" fmla="*/ 35 w 42"/>
                <a:gd name="T13" fmla="*/ 32 h 64"/>
                <a:gd name="T14" fmla="*/ 35 w 42"/>
                <a:gd name="T15" fmla="*/ 32 h 64"/>
                <a:gd name="T16" fmla="*/ 40 w 42"/>
                <a:gd name="T17" fmla="*/ 24 h 64"/>
                <a:gd name="T18" fmla="*/ 40 w 42"/>
                <a:gd name="T19" fmla="*/ 24 h 64"/>
                <a:gd name="T20" fmla="*/ 42 w 42"/>
                <a:gd name="T21" fmla="*/ 17 h 64"/>
                <a:gd name="T22" fmla="*/ 42 w 42"/>
                <a:gd name="T23" fmla="*/ 17 h 64"/>
                <a:gd name="T24" fmla="*/ 40 w 42"/>
                <a:gd name="T25" fmla="*/ 10 h 64"/>
                <a:gd name="T26" fmla="*/ 36 w 42"/>
                <a:gd name="T27" fmla="*/ 5 h 64"/>
                <a:gd name="T28" fmla="*/ 36 w 42"/>
                <a:gd name="T29" fmla="*/ 5 h 64"/>
                <a:gd name="T30" fmla="*/ 31 w 42"/>
                <a:gd name="T31" fmla="*/ 1 h 64"/>
                <a:gd name="T32" fmla="*/ 23 w 42"/>
                <a:gd name="T33" fmla="*/ 0 h 64"/>
                <a:gd name="T34" fmla="*/ 23 w 42"/>
                <a:gd name="T35" fmla="*/ 0 h 64"/>
                <a:gd name="T36" fmla="*/ 14 w 42"/>
                <a:gd name="T37" fmla="*/ 1 h 64"/>
                <a:gd name="T38" fmla="*/ 9 w 42"/>
                <a:gd name="T39" fmla="*/ 5 h 64"/>
                <a:gd name="T40" fmla="*/ 9 w 42"/>
                <a:gd name="T41" fmla="*/ 5 h 64"/>
                <a:gd name="T42" fmla="*/ 4 w 42"/>
                <a:gd name="T43" fmla="*/ 10 h 64"/>
                <a:gd name="T44" fmla="*/ 2 w 42"/>
                <a:gd name="T45" fmla="*/ 17 h 64"/>
                <a:gd name="T46" fmla="*/ 10 w 42"/>
                <a:gd name="T47" fmla="*/ 19 h 64"/>
                <a:gd name="T48" fmla="*/ 10 w 42"/>
                <a:gd name="T49" fmla="*/ 19 h 64"/>
                <a:gd name="T50" fmla="*/ 10 w 42"/>
                <a:gd name="T51" fmla="*/ 13 h 64"/>
                <a:gd name="T52" fmla="*/ 14 w 42"/>
                <a:gd name="T53" fmla="*/ 10 h 64"/>
                <a:gd name="T54" fmla="*/ 14 w 42"/>
                <a:gd name="T55" fmla="*/ 10 h 64"/>
                <a:gd name="T56" fmla="*/ 17 w 42"/>
                <a:gd name="T57" fmla="*/ 6 h 64"/>
                <a:gd name="T58" fmla="*/ 23 w 42"/>
                <a:gd name="T59" fmla="*/ 6 h 64"/>
                <a:gd name="T60" fmla="*/ 23 w 42"/>
                <a:gd name="T61" fmla="*/ 6 h 64"/>
                <a:gd name="T62" fmla="*/ 28 w 42"/>
                <a:gd name="T63" fmla="*/ 6 h 64"/>
                <a:gd name="T64" fmla="*/ 31 w 42"/>
                <a:gd name="T65" fmla="*/ 8 h 64"/>
                <a:gd name="T66" fmla="*/ 31 w 42"/>
                <a:gd name="T67" fmla="*/ 8 h 64"/>
                <a:gd name="T68" fmla="*/ 33 w 42"/>
                <a:gd name="T69" fmla="*/ 12 h 64"/>
                <a:gd name="T70" fmla="*/ 35 w 42"/>
                <a:gd name="T71" fmla="*/ 17 h 64"/>
                <a:gd name="T72" fmla="*/ 35 w 42"/>
                <a:gd name="T73" fmla="*/ 17 h 64"/>
                <a:gd name="T74" fmla="*/ 33 w 42"/>
                <a:gd name="T75" fmla="*/ 22 h 64"/>
                <a:gd name="T76" fmla="*/ 31 w 42"/>
                <a:gd name="T77" fmla="*/ 26 h 64"/>
                <a:gd name="T78" fmla="*/ 31 w 42"/>
                <a:gd name="T79" fmla="*/ 26 h 64"/>
                <a:gd name="T80" fmla="*/ 26 w 42"/>
                <a:gd name="T81" fmla="*/ 32 h 64"/>
                <a:gd name="T82" fmla="*/ 17 w 42"/>
                <a:gd name="T83" fmla="*/ 39 h 64"/>
                <a:gd name="T84" fmla="*/ 17 w 42"/>
                <a:gd name="T85" fmla="*/ 39 h 64"/>
                <a:gd name="T86" fmla="*/ 7 w 42"/>
                <a:gd name="T87" fmla="*/ 50 h 64"/>
                <a:gd name="T88" fmla="*/ 7 w 42"/>
                <a:gd name="T89" fmla="*/ 50 h 64"/>
                <a:gd name="T90" fmla="*/ 2 w 42"/>
                <a:gd name="T91" fmla="*/ 57 h 64"/>
                <a:gd name="T92" fmla="*/ 2 w 42"/>
                <a:gd name="T93" fmla="*/ 57 h 64"/>
                <a:gd name="T94" fmla="*/ 0 w 42"/>
                <a:gd name="T95" fmla="*/ 64 h 64"/>
                <a:gd name="T96" fmla="*/ 42 w 42"/>
                <a:gd name="T97" fmla="*/ 64 h 64"/>
                <a:gd name="T98" fmla="*/ 42 w 42"/>
                <a:gd name="T99" fmla="*/ 55 h 64"/>
                <a:gd name="T100" fmla="*/ 10 w 42"/>
                <a:gd name="T101" fmla="*/ 55 h 64"/>
                <a:gd name="T102" fmla="*/ 10 w 42"/>
                <a:gd name="T103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" h="64">
                  <a:moveTo>
                    <a:pt x="10" y="55"/>
                  </a:moveTo>
                  <a:lnTo>
                    <a:pt x="10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35" y="32"/>
                  </a:lnTo>
                  <a:lnTo>
                    <a:pt x="35" y="3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2" y="17"/>
                  </a:lnTo>
                  <a:lnTo>
                    <a:pt x="42" y="17"/>
                  </a:lnTo>
                  <a:lnTo>
                    <a:pt x="40" y="10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1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4" y="1"/>
                  </a:lnTo>
                  <a:lnTo>
                    <a:pt x="9" y="5"/>
                  </a:lnTo>
                  <a:lnTo>
                    <a:pt x="9" y="5"/>
                  </a:lnTo>
                  <a:lnTo>
                    <a:pt x="4" y="10"/>
                  </a:lnTo>
                  <a:lnTo>
                    <a:pt x="2" y="17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0" y="13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7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8" y="6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3" y="12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3" y="22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26" y="32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0" y="64"/>
                  </a:lnTo>
                  <a:lnTo>
                    <a:pt x="42" y="64"/>
                  </a:lnTo>
                  <a:lnTo>
                    <a:pt x="42" y="55"/>
                  </a:lnTo>
                  <a:lnTo>
                    <a:pt x="10" y="55"/>
                  </a:lnTo>
                  <a:lnTo>
                    <a:pt x="10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 192">
              <a:extLst>
                <a:ext uri="{FF2B5EF4-FFF2-40B4-BE49-F238E27FC236}">
                  <a16:creationId xmlns:a16="http://schemas.microsoft.com/office/drawing/2014/main" id="{1E1F76A2-4C1A-49E0-8AE4-0FA889449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2622" y="3113025"/>
              <a:ext cx="76933" cy="117231"/>
            </a:xfrm>
            <a:custGeom>
              <a:avLst/>
              <a:gdLst>
                <a:gd name="T0" fmla="*/ 7 w 42"/>
                <a:gd name="T1" fmla="*/ 57 h 64"/>
                <a:gd name="T2" fmla="*/ 21 w 42"/>
                <a:gd name="T3" fmla="*/ 64 h 64"/>
                <a:gd name="T4" fmla="*/ 28 w 42"/>
                <a:gd name="T5" fmla="*/ 64 h 64"/>
                <a:gd name="T6" fmla="*/ 31 w 42"/>
                <a:gd name="T7" fmla="*/ 60 h 64"/>
                <a:gd name="T8" fmla="*/ 38 w 42"/>
                <a:gd name="T9" fmla="*/ 50 h 64"/>
                <a:gd name="T10" fmla="*/ 40 w 42"/>
                <a:gd name="T11" fmla="*/ 41 h 64"/>
                <a:gd name="T12" fmla="*/ 42 w 42"/>
                <a:gd name="T13" fmla="*/ 32 h 64"/>
                <a:gd name="T14" fmla="*/ 40 w 42"/>
                <a:gd name="T15" fmla="*/ 17 h 64"/>
                <a:gd name="T16" fmla="*/ 37 w 42"/>
                <a:gd name="T17" fmla="*/ 8 h 64"/>
                <a:gd name="T18" fmla="*/ 30 w 42"/>
                <a:gd name="T19" fmla="*/ 1 h 64"/>
                <a:gd name="T20" fmla="*/ 26 w 42"/>
                <a:gd name="T21" fmla="*/ 0 h 64"/>
                <a:gd name="T22" fmla="*/ 21 w 42"/>
                <a:gd name="T23" fmla="*/ 0 h 64"/>
                <a:gd name="T24" fmla="*/ 9 w 42"/>
                <a:gd name="T25" fmla="*/ 3 h 64"/>
                <a:gd name="T26" fmla="*/ 5 w 42"/>
                <a:gd name="T27" fmla="*/ 8 h 64"/>
                <a:gd name="T28" fmla="*/ 2 w 42"/>
                <a:gd name="T29" fmla="*/ 13 h 64"/>
                <a:gd name="T30" fmla="*/ 0 w 42"/>
                <a:gd name="T31" fmla="*/ 32 h 64"/>
                <a:gd name="T32" fmla="*/ 2 w 42"/>
                <a:gd name="T33" fmla="*/ 46 h 64"/>
                <a:gd name="T34" fmla="*/ 7 w 42"/>
                <a:gd name="T35" fmla="*/ 57 h 64"/>
                <a:gd name="T36" fmla="*/ 7 w 42"/>
                <a:gd name="T37" fmla="*/ 57 h 64"/>
                <a:gd name="T38" fmla="*/ 12 w 42"/>
                <a:gd name="T39" fmla="*/ 10 h 64"/>
                <a:gd name="T40" fmla="*/ 21 w 42"/>
                <a:gd name="T41" fmla="*/ 6 h 64"/>
                <a:gd name="T42" fmla="*/ 26 w 42"/>
                <a:gd name="T43" fmla="*/ 6 h 64"/>
                <a:gd name="T44" fmla="*/ 30 w 42"/>
                <a:gd name="T45" fmla="*/ 12 h 64"/>
                <a:gd name="T46" fmla="*/ 33 w 42"/>
                <a:gd name="T47" fmla="*/ 32 h 64"/>
                <a:gd name="T48" fmla="*/ 33 w 42"/>
                <a:gd name="T49" fmla="*/ 45 h 64"/>
                <a:gd name="T50" fmla="*/ 30 w 42"/>
                <a:gd name="T51" fmla="*/ 52 h 64"/>
                <a:gd name="T52" fmla="*/ 21 w 42"/>
                <a:gd name="T53" fmla="*/ 57 h 64"/>
                <a:gd name="T54" fmla="*/ 16 w 42"/>
                <a:gd name="T55" fmla="*/ 57 h 64"/>
                <a:gd name="T56" fmla="*/ 12 w 42"/>
                <a:gd name="T57" fmla="*/ 53 h 64"/>
                <a:gd name="T58" fmla="*/ 9 w 42"/>
                <a:gd name="T59" fmla="*/ 32 h 64"/>
                <a:gd name="T60" fmla="*/ 9 w 42"/>
                <a:gd name="T61" fmla="*/ 19 h 64"/>
                <a:gd name="T62" fmla="*/ 12 w 42"/>
                <a:gd name="T63" fmla="*/ 1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64">
                  <a:moveTo>
                    <a:pt x="7" y="57"/>
                  </a:moveTo>
                  <a:lnTo>
                    <a:pt x="7" y="57"/>
                  </a:lnTo>
                  <a:lnTo>
                    <a:pt x="12" y="62"/>
                  </a:lnTo>
                  <a:lnTo>
                    <a:pt x="21" y="64"/>
                  </a:lnTo>
                  <a:lnTo>
                    <a:pt x="21" y="64"/>
                  </a:lnTo>
                  <a:lnTo>
                    <a:pt x="28" y="64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7" y="55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41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33" y="5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5" y="8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6"/>
                  </a:lnTo>
                  <a:lnTo>
                    <a:pt x="4" y="5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6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3" y="1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45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16" y="57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9" y="45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9" y="1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 193">
              <a:extLst>
                <a:ext uri="{FF2B5EF4-FFF2-40B4-BE49-F238E27FC236}">
                  <a16:creationId xmlns:a16="http://schemas.microsoft.com/office/drawing/2014/main" id="{24C54576-0554-456C-8B33-8633F2244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2377" y="3113025"/>
              <a:ext cx="75102" cy="117231"/>
            </a:xfrm>
            <a:custGeom>
              <a:avLst/>
              <a:gdLst>
                <a:gd name="T0" fmla="*/ 7 w 41"/>
                <a:gd name="T1" fmla="*/ 57 h 64"/>
                <a:gd name="T2" fmla="*/ 21 w 41"/>
                <a:gd name="T3" fmla="*/ 64 h 64"/>
                <a:gd name="T4" fmla="*/ 27 w 41"/>
                <a:gd name="T5" fmla="*/ 64 h 64"/>
                <a:gd name="T6" fmla="*/ 33 w 41"/>
                <a:gd name="T7" fmla="*/ 60 h 64"/>
                <a:gd name="T8" fmla="*/ 40 w 41"/>
                <a:gd name="T9" fmla="*/ 50 h 64"/>
                <a:gd name="T10" fmla="*/ 41 w 41"/>
                <a:gd name="T11" fmla="*/ 41 h 64"/>
                <a:gd name="T12" fmla="*/ 41 w 41"/>
                <a:gd name="T13" fmla="*/ 32 h 64"/>
                <a:gd name="T14" fmla="*/ 40 w 41"/>
                <a:gd name="T15" fmla="*/ 17 h 64"/>
                <a:gd name="T16" fmla="*/ 36 w 41"/>
                <a:gd name="T17" fmla="*/ 8 h 64"/>
                <a:gd name="T18" fmla="*/ 29 w 41"/>
                <a:gd name="T19" fmla="*/ 1 h 64"/>
                <a:gd name="T20" fmla="*/ 26 w 41"/>
                <a:gd name="T21" fmla="*/ 0 h 64"/>
                <a:gd name="T22" fmla="*/ 21 w 41"/>
                <a:gd name="T23" fmla="*/ 0 h 64"/>
                <a:gd name="T24" fmla="*/ 8 w 41"/>
                <a:gd name="T25" fmla="*/ 3 h 64"/>
                <a:gd name="T26" fmla="*/ 5 w 41"/>
                <a:gd name="T27" fmla="*/ 8 h 64"/>
                <a:gd name="T28" fmla="*/ 3 w 41"/>
                <a:gd name="T29" fmla="*/ 13 h 64"/>
                <a:gd name="T30" fmla="*/ 0 w 41"/>
                <a:gd name="T31" fmla="*/ 32 h 64"/>
                <a:gd name="T32" fmla="*/ 2 w 41"/>
                <a:gd name="T33" fmla="*/ 46 h 64"/>
                <a:gd name="T34" fmla="*/ 7 w 41"/>
                <a:gd name="T35" fmla="*/ 57 h 64"/>
                <a:gd name="T36" fmla="*/ 7 w 41"/>
                <a:gd name="T37" fmla="*/ 57 h 64"/>
                <a:gd name="T38" fmla="*/ 12 w 41"/>
                <a:gd name="T39" fmla="*/ 10 h 64"/>
                <a:gd name="T40" fmla="*/ 21 w 41"/>
                <a:gd name="T41" fmla="*/ 6 h 64"/>
                <a:gd name="T42" fmla="*/ 26 w 41"/>
                <a:gd name="T43" fmla="*/ 6 h 64"/>
                <a:gd name="T44" fmla="*/ 29 w 41"/>
                <a:gd name="T45" fmla="*/ 12 h 64"/>
                <a:gd name="T46" fmla="*/ 33 w 41"/>
                <a:gd name="T47" fmla="*/ 32 h 64"/>
                <a:gd name="T48" fmla="*/ 33 w 41"/>
                <a:gd name="T49" fmla="*/ 45 h 64"/>
                <a:gd name="T50" fmla="*/ 29 w 41"/>
                <a:gd name="T51" fmla="*/ 52 h 64"/>
                <a:gd name="T52" fmla="*/ 21 w 41"/>
                <a:gd name="T53" fmla="*/ 57 h 64"/>
                <a:gd name="T54" fmla="*/ 15 w 41"/>
                <a:gd name="T55" fmla="*/ 57 h 64"/>
                <a:gd name="T56" fmla="*/ 12 w 41"/>
                <a:gd name="T57" fmla="*/ 53 h 64"/>
                <a:gd name="T58" fmla="*/ 8 w 41"/>
                <a:gd name="T59" fmla="*/ 32 h 64"/>
                <a:gd name="T60" fmla="*/ 8 w 41"/>
                <a:gd name="T61" fmla="*/ 19 h 64"/>
                <a:gd name="T62" fmla="*/ 12 w 41"/>
                <a:gd name="T63" fmla="*/ 1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64">
                  <a:moveTo>
                    <a:pt x="7" y="57"/>
                  </a:moveTo>
                  <a:lnTo>
                    <a:pt x="7" y="57"/>
                  </a:lnTo>
                  <a:lnTo>
                    <a:pt x="12" y="62"/>
                  </a:lnTo>
                  <a:lnTo>
                    <a:pt x="21" y="64"/>
                  </a:lnTo>
                  <a:lnTo>
                    <a:pt x="21" y="64"/>
                  </a:lnTo>
                  <a:lnTo>
                    <a:pt x="27" y="64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6" y="55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1" y="41"/>
                  </a:lnTo>
                  <a:lnTo>
                    <a:pt x="41" y="32"/>
                  </a:lnTo>
                  <a:lnTo>
                    <a:pt x="41" y="3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3" y="5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8" y="3"/>
                  </a:lnTo>
                  <a:lnTo>
                    <a:pt x="5" y="8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6"/>
                  </a:lnTo>
                  <a:lnTo>
                    <a:pt x="3" y="5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5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6" y="6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33" y="1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45"/>
                  </a:lnTo>
                  <a:lnTo>
                    <a:pt x="29" y="52"/>
                  </a:lnTo>
                  <a:lnTo>
                    <a:pt x="29" y="52"/>
                  </a:lnTo>
                  <a:lnTo>
                    <a:pt x="26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15" y="57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8" y="45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1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 194">
              <a:extLst>
                <a:ext uri="{FF2B5EF4-FFF2-40B4-BE49-F238E27FC236}">
                  <a16:creationId xmlns:a16="http://schemas.microsoft.com/office/drawing/2014/main" id="{7DA2FE1F-8282-442B-BBCC-88E9488C0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27" y="3144165"/>
              <a:ext cx="65942" cy="86092"/>
            </a:xfrm>
            <a:custGeom>
              <a:avLst/>
              <a:gdLst>
                <a:gd name="T0" fmla="*/ 7 w 36"/>
                <a:gd name="T1" fmla="*/ 47 h 47"/>
                <a:gd name="T2" fmla="*/ 7 w 36"/>
                <a:gd name="T3" fmla="*/ 21 h 47"/>
                <a:gd name="T4" fmla="*/ 7 w 36"/>
                <a:gd name="T5" fmla="*/ 21 h 47"/>
                <a:gd name="T6" fmla="*/ 8 w 36"/>
                <a:gd name="T7" fmla="*/ 14 h 47"/>
                <a:gd name="T8" fmla="*/ 10 w 36"/>
                <a:gd name="T9" fmla="*/ 9 h 47"/>
                <a:gd name="T10" fmla="*/ 10 w 36"/>
                <a:gd name="T11" fmla="*/ 9 h 47"/>
                <a:gd name="T12" fmla="*/ 14 w 36"/>
                <a:gd name="T13" fmla="*/ 7 h 47"/>
                <a:gd name="T14" fmla="*/ 19 w 36"/>
                <a:gd name="T15" fmla="*/ 5 h 47"/>
                <a:gd name="T16" fmla="*/ 19 w 36"/>
                <a:gd name="T17" fmla="*/ 5 h 47"/>
                <a:gd name="T18" fmla="*/ 24 w 36"/>
                <a:gd name="T19" fmla="*/ 7 h 47"/>
                <a:gd name="T20" fmla="*/ 24 w 36"/>
                <a:gd name="T21" fmla="*/ 7 h 47"/>
                <a:gd name="T22" fmla="*/ 27 w 36"/>
                <a:gd name="T23" fmla="*/ 10 h 47"/>
                <a:gd name="T24" fmla="*/ 27 w 36"/>
                <a:gd name="T25" fmla="*/ 10 h 47"/>
                <a:gd name="T26" fmla="*/ 29 w 36"/>
                <a:gd name="T27" fmla="*/ 17 h 47"/>
                <a:gd name="T28" fmla="*/ 29 w 36"/>
                <a:gd name="T29" fmla="*/ 47 h 47"/>
                <a:gd name="T30" fmla="*/ 36 w 36"/>
                <a:gd name="T31" fmla="*/ 47 h 47"/>
                <a:gd name="T32" fmla="*/ 36 w 36"/>
                <a:gd name="T33" fmla="*/ 17 h 47"/>
                <a:gd name="T34" fmla="*/ 36 w 36"/>
                <a:gd name="T35" fmla="*/ 17 h 47"/>
                <a:gd name="T36" fmla="*/ 36 w 36"/>
                <a:gd name="T37" fmla="*/ 10 h 47"/>
                <a:gd name="T38" fmla="*/ 36 w 36"/>
                <a:gd name="T39" fmla="*/ 10 h 47"/>
                <a:gd name="T40" fmla="*/ 33 w 36"/>
                <a:gd name="T41" fmla="*/ 5 h 47"/>
                <a:gd name="T42" fmla="*/ 33 w 36"/>
                <a:gd name="T43" fmla="*/ 5 h 47"/>
                <a:gd name="T44" fmla="*/ 27 w 36"/>
                <a:gd name="T45" fmla="*/ 0 h 47"/>
                <a:gd name="T46" fmla="*/ 27 w 36"/>
                <a:gd name="T47" fmla="*/ 0 h 47"/>
                <a:gd name="T48" fmla="*/ 20 w 36"/>
                <a:gd name="T49" fmla="*/ 0 h 47"/>
                <a:gd name="T50" fmla="*/ 20 w 36"/>
                <a:gd name="T51" fmla="*/ 0 h 47"/>
                <a:gd name="T52" fmla="*/ 15 w 36"/>
                <a:gd name="T53" fmla="*/ 0 h 47"/>
                <a:gd name="T54" fmla="*/ 12 w 36"/>
                <a:gd name="T55" fmla="*/ 2 h 47"/>
                <a:gd name="T56" fmla="*/ 8 w 36"/>
                <a:gd name="T57" fmla="*/ 3 h 47"/>
                <a:gd name="T58" fmla="*/ 7 w 36"/>
                <a:gd name="T59" fmla="*/ 7 h 47"/>
                <a:gd name="T60" fmla="*/ 7 w 36"/>
                <a:gd name="T61" fmla="*/ 0 h 47"/>
                <a:gd name="T62" fmla="*/ 0 w 36"/>
                <a:gd name="T63" fmla="*/ 0 h 47"/>
                <a:gd name="T64" fmla="*/ 0 w 36"/>
                <a:gd name="T65" fmla="*/ 47 h 47"/>
                <a:gd name="T66" fmla="*/ 7 w 36"/>
                <a:gd name="T67" fmla="*/ 47 h 47"/>
                <a:gd name="T68" fmla="*/ 7 w 36"/>
                <a:gd name="T6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47">
                  <a:moveTo>
                    <a:pt x="7" y="47"/>
                  </a:moveTo>
                  <a:lnTo>
                    <a:pt x="7" y="21"/>
                  </a:lnTo>
                  <a:lnTo>
                    <a:pt x="7" y="21"/>
                  </a:lnTo>
                  <a:lnTo>
                    <a:pt x="8" y="14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4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9" y="17"/>
                  </a:lnTo>
                  <a:lnTo>
                    <a:pt x="29" y="47"/>
                  </a:lnTo>
                  <a:lnTo>
                    <a:pt x="36" y="4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7" y="47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 195">
              <a:extLst>
                <a:ext uri="{FF2B5EF4-FFF2-40B4-BE49-F238E27FC236}">
                  <a16:creationId xmlns:a16="http://schemas.microsoft.com/office/drawing/2014/main" id="{62179F72-636A-4DCD-9234-EB7C46E7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055" y="3144165"/>
              <a:ext cx="69606" cy="86092"/>
            </a:xfrm>
            <a:custGeom>
              <a:avLst/>
              <a:gdLst>
                <a:gd name="T0" fmla="*/ 5 w 38"/>
                <a:gd name="T1" fmla="*/ 43 h 47"/>
                <a:gd name="T2" fmla="*/ 19 w 38"/>
                <a:gd name="T3" fmla="*/ 47 h 47"/>
                <a:gd name="T4" fmla="*/ 29 w 38"/>
                <a:gd name="T5" fmla="*/ 45 h 47"/>
                <a:gd name="T6" fmla="*/ 33 w 38"/>
                <a:gd name="T7" fmla="*/ 43 h 47"/>
                <a:gd name="T8" fmla="*/ 36 w 38"/>
                <a:gd name="T9" fmla="*/ 40 h 47"/>
                <a:gd name="T10" fmla="*/ 38 w 38"/>
                <a:gd name="T11" fmla="*/ 33 h 47"/>
                <a:gd name="T12" fmla="*/ 38 w 38"/>
                <a:gd name="T13" fmla="*/ 29 h 47"/>
                <a:gd name="T14" fmla="*/ 36 w 38"/>
                <a:gd name="T15" fmla="*/ 26 h 47"/>
                <a:gd name="T16" fmla="*/ 31 w 38"/>
                <a:gd name="T17" fmla="*/ 22 h 47"/>
                <a:gd name="T18" fmla="*/ 19 w 38"/>
                <a:gd name="T19" fmla="*/ 19 h 47"/>
                <a:gd name="T20" fmla="*/ 12 w 38"/>
                <a:gd name="T21" fmla="*/ 15 h 47"/>
                <a:gd name="T22" fmla="*/ 10 w 38"/>
                <a:gd name="T23" fmla="*/ 14 h 47"/>
                <a:gd name="T24" fmla="*/ 8 w 38"/>
                <a:gd name="T25" fmla="*/ 12 h 47"/>
                <a:gd name="T26" fmla="*/ 10 w 38"/>
                <a:gd name="T27" fmla="*/ 7 h 47"/>
                <a:gd name="T28" fmla="*/ 14 w 38"/>
                <a:gd name="T29" fmla="*/ 5 h 47"/>
                <a:gd name="T30" fmla="*/ 19 w 38"/>
                <a:gd name="T31" fmla="*/ 5 h 47"/>
                <a:gd name="T32" fmla="*/ 26 w 38"/>
                <a:gd name="T33" fmla="*/ 7 h 47"/>
                <a:gd name="T34" fmla="*/ 27 w 38"/>
                <a:gd name="T35" fmla="*/ 10 h 47"/>
                <a:gd name="T36" fmla="*/ 36 w 38"/>
                <a:gd name="T37" fmla="*/ 12 h 47"/>
                <a:gd name="T38" fmla="*/ 33 w 38"/>
                <a:gd name="T39" fmla="*/ 5 h 47"/>
                <a:gd name="T40" fmla="*/ 31 w 38"/>
                <a:gd name="T41" fmla="*/ 2 h 47"/>
                <a:gd name="T42" fmla="*/ 27 w 38"/>
                <a:gd name="T43" fmla="*/ 0 h 47"/>
                <a:gd name="T44" fmla="*/ 17 w 38"/>
                <a:gd name="T45" fmla="*/ 0 h 47"/>
                <a:gd name="T46" fmla="*/ 12 w 38"/>
                <a:gd name="T47" fmla="*/ 0 h 47"/>
                <a:gd name="T48" fmla="*/ 7 w 38"/>
                <a:gd name="T49" fmla="*/ 2 h 47"/>
                <a:gd name="T50" fmla="*/ 3 w 38"/>
                <a:gd name="T51" fmla="*/ 7 h 47"/>
                <a:gd name="T52" fmla="*/ 1 w 38"/>
                <a:gd name="T53" fmla="*/ 12 h 47"/>
                <a:gd name="T54" fmla="*/ 3 w 38"/>
                <a:gd name="T55" fmla="*/ 19 h 47"/>
                <a:gd name="T56" fmla="*/ 8 w 38"/>
                <a:gd name="T57" fmla="*/ 22 h 47"/>
                <a:gd name="T58" fmla="*/ 19 w 38"/>
                <a:gd name="T59" fmla="*/ 26 h 47"/>
                <a:gd name="T60" fmla="*/ 27 w 38"/>
                <a:gd name="T61" fmla="*/ 29 h 47"/>
                <a:gd name="T62" fmla="*/ 29 w 38"/>
                <a:gd name="T63" fmla="*/ 33 h 47"/>
                <a:gd name="T64" fmla="*/ 29 w 38"/>
                <a:gd name="T65" fmla="*/ 36 h 47"/>
                <a:gd name="T66" fmla="*/ 27 w 38"/>
                <a:gd name="T67" fmla="*/ 38 h 47"/>
                <a:gd name="T68" fmla="*/ 19 w 38"/>
                <a:gd name="T69" fmla="*/ 40 h 47"/>
                <a:gd name="T70" fmla="*/ 15 w 38"/>
                <a:gd name="T71" fmla="*/ 40 h 47"/>
                <a:gd name="T72" fmla="*/ 10 w 38"/>
                <a:gd name="T73" fmla="*/ 38 h 47"/>
                <a:gd name="T74" fmla="*/ 7 w 38"/>
                <a:gd name="T75" fmla="*/ 31 h 47"/>
                <a:gd name="T76" fmla="*/ 0 w 38"/>
                <a:gd name="T77" fmla="*/ 33 h 47"/>
                <a:gd name="T78" fmla="*/ 5 w 38"/>
                <a:gd name="T79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47">
                  <a:moveTo>
                    <a:pt x="5" y="43"/>
                  </a:moveTo>
                  <a:lnTo>
                    <a:pt x="5" y="43"/>
                  </a:lnTo>
                  <a:lnTo>
                    <a:pt x="12" y="47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33" y="43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8" y="36"/>
                  </a:lnTo>
                  <a:lnTo>
                    <a:pt x="38" y="33"/>
                  </a:lnTo>
                  <a:lnTo>
                    <a:pt x="38" y="33"/>
                  </a:lnTo>
                  <a:lnTo>
                    <a:pt x="38" y="29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4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2" y="5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4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2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7" y="29"/>
                  </a:lnTo>
                  <a:lnTo>
                    <a:pt x="27" y="29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6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24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8" y="35"/>
                  </a:lnTo>
                  <a:lnTo>
                    <a:pt x="7" y="3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38"/>
                  </a:lnTo>
                  <a:lnTo>
                    <a:pt x="5" y="43"/>
                  </a:lnTo>
                  <a:lnTo>
                    <a:pt x="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 196">
              <a:extLst>
                <a:ext uri="{FF2B5EF4-FFF2-40B4-BE49-F238E27FC236}">
                  <a16:creationId xmlns:a16="http://schemas.microsoft.com/office/drawing/2014/main" id="{E491AB88-3C92-4173-8031-9AD71CC05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82" y="3144165"/>
              <a:ext cx="73269" cy="86092"/>
            </a:xfrm>
            <a:custGeom>
              <a:avLst/>
              <a:gdLst>
                <a:gd name="T0" fmla="*/ 27 w 40"/>
                <a:gd name="T1" fmla="*/ 38 h 47"/>
                <a:gd name="T2" fmla="*/ 27 w 40"/>
                <a:gd name="T3" fmla="*/ 38 h 47"/>
                <a:gd name="T4" fmla="*/ 24 w 40"/>
                <a:gd name="T5" fmla="*/ 40 h 47"/>
                <a:gd name="T6" fmla="*/ 20 w 40"/>
                <a:gd name="T7" fmla="*/ 40 h 47"/>
                <a:gd name="T8" fmla="*/ 20 w 40"/>
                <a:gd name="T9" fmla="*/ 40 h 47"/>
                <a:gd name="T10" fmla="*/ 15 w 40"/>
                <a:gd name="T11" fmla="*/ 40 h 47"/>
                <a:gd name="T12" fmla="*/ 10 w 40"/>
                <a:gd name="T13" fmla="*/ 36 h 47"/>
                <a:gd name="T14" fmla="*/ 10 w 40"/>
                <a:gd name="T15" fmla="*/ 36 h 47"/>
                <a:gd name="T16" fmla="*/ 8 w 40"/>
                <a:gd name="T17" fmla="*/ 31 h 47"/>
                <a:gd name="T18" fmla="*/ 7 w 40"/>
                <a:gd name="T19" fmla="*/ 22 h 47"/>
                <a:gd name="T20" fmla="*/ 7 w 40"/>
                <a:gd name="T21" fmla="*/ 22 h 47"/>
                <a:gd name="T22" fmla="*/ 8 w 40"/>
                <a:gd name="T23" fmla="*/ 15 h 47"/>
                <a:gd name="T24" fmla="*/ 10 w 40"/>
                <a:gd name="T25" fmla="*/ 10 h 47"/>
                <a:gd name="T26" fmla="*/ 10 w 40"/>
                <a:gd name="T27" fmla="*/ 10 h 47"/>
                <a:gd name="T28" fmla="*/ 15 w 40"/>
                <a:gd name="T29" fmla="*/ 7 h 47"/>
                <a:gd name="T30" fmla="*/ 20 w 40"/>
                <a:gd name="T31" fmla="*/ 5 h 47"/>
                <a:gd name="T32" fmla="*/ 20 w 40"/>
                <a:gd name="T33" fmla="*/ 5 h 47"/>
                <a:gd name="T34" fmla="*/ 24 w 40"/>
                <a:gd name="T35" fmla="*/ 7 h 47"/>
                <a:gd name="T36" fmla="*/ 27 w 40"/>
                <a:gd name="T37" fmla="*/ 9 h 47"/>
                <a:gd name="T38" fmla="*/ 27 w 40"/>
                <a:gd name="T39" fmla="*/ 9 h 47"/>
                <a:gd name="T40" fmla="*/ 29 w 40"/>
                <a:gd name="T41" fmla="*/ 10 h 47"/>
                <a:gd name="T42" fmla="*/ 31 w 40"/>
                <a:gd name="T43" fmla="*/ 15 h 47"/>
                <a:gd name="T44" fmla="*/ 38 w 40"/>
                <a:gd name="T45" fmla="*/ 14 h 47"/>
                <a:gd name="T46" fmla="*/ 38 w 40"/>
                <a:gd name="T47" fmla="*/ 14 h 47"/>
                <a:gd name="T48" fmla="*/ 36 w 40"/>
                <a:gd name="T49" fmla="*/ 7 h 47"/>
                <a:gd name="T50" fmla="*/ 33 w 40"/>
                <a:gd name="T51" fmla="*/ 3 h 47"/>
                <a:gd name="T52" fmla="*/ 33 w 40"/>
                <a:gd name="T53" fmla="*/ 3 h 47"/>
                <a:gd name="T54" fmla="*/ 27 w 40"/>
                <a:gd name="T55" fmla="*/ 0 h 47"/>
                <a:gd name="T56" fmla="*/ 20 w 40"/>
                <a:gd name="T57" fmla="*/ 0 h 47"/>
                <a:gd name="T58" fmla="*/ 20 w 40"/>
                <a:gd name="T59" fmla="*/ 0 h 47"/>
                <a:gd name="T60" fmla="*/ 14 w 40"/>
                <a:gd name="T61" fmla="*/ 0 h 47"/>
                <a:gd name="T62" fmla="*/ 8 w 40"/>
                <a:gd name="T63" fmla="*/ 2 h 47"/>
                <a:gd name="T64" fmla="*/ 8 w 40"/>
                <a:gd name="T65" fmla="*/ 2 h 47"/>
                <a:gd name="T66" fmla="*/ 5 w 40"/>
                <a:gd name="T67" fmla="*/ 5 h 47"/>
                <a:gd name="T68" fmla="*/ 1 w 40"/>
                <a:gd name="T69" fmla="*/ 10 h 47"/>
                <a:gd name="T70" fmla="*/ 1 w 40"/>
                <a:gd name="T71" fmla="*/ 10 h 47"/>
                <a:gd name="T72" fmla="*/ 0 w 40"/>
                <a:gd name="T73" fmla="*/ 15 h 47"/>
                <a:gd name="T74" fmla="*/ 0 w 40"/>
                <a:gd name="T75" fmla="*/ 22 h 47"/>
                <a:gd name="T76" fmla="*/ 0 w 40"/>
                <a:gd name="T77" fmla="*/ 22 h 47"/>
                <a:gd name="T78" fmla="*/ 1 w 40"/>
                <a:gd name="T79" fmla="*/ 33 h 47"/>
                <a:gd name="T80" fmla="*/ 5 w 40"/>
                <a:gd name="T81" fmla="*/ 41 h 47"/>
                <a:gd name="T82" fmla="*/ 5 w 40"/>
                <a:gd name="T83" fmla="*/ 41 h 47"/>
                <a:gd name="T84" fmla="*/ 12 w 40"/>
                <a:gd name="T85" fmla="*/ 45 h 47"/>
                <a:gd name="T86" fmla="*/ 20 w 40"/>
                <a:gd name="T87" fmla="*/ 47 h 47"/>
                <a:gd name="T88" fmla="*/ 20 w 40"/>
                <a:gd name="T89" fmla="*/ 47 h 47"/>
                <a:gd name="T90" fmla="*/ 27 w 40"/>
                <a:gd name="T91" fmla="*/ 45 h 47"/>
                <a:gd name="T92" fmla="*/ 33 w 40"/>
                <a:gd name="T93" fmla="*/ 43 h 47"/>
                <a:gd name="T94" fmla="*/ 33 w 40"/>
                <a:gd name="T95" fmla="*/ 43 h 47"/>
                <a:gd name="T96" fmla="*/ 36 w 40"/>
                <a:gd name="T97" fmla="*/ 36 h 47"/>
                <a:gd name="T98" fmla="*/ 40 w 40"/>
                <a:gd name="T99" fmla="*/ 29 h 47"/>
                <a:gd name="T100" fmla="*/ 31 w 40"/>
                <a:gd name="T101" fmla="*/ 29 h 47"/>
                <a:gd name="T102" fmla="*/ 31 w 40"/>
                <a:gd name="T103" fmla="*/ 29 h 47"/>
                <a:gd name="T104" fmla="*/ 29 w 40"/>
                <a:gd name="T105" fmla="*/ 35 h 47"/>
                <a:gd name="T106" fmla="*/ 27 w 40"/>
                <a:gd name="T107" fmla="*/ 38 h 47"/>
                <a:gd name="T108" fmla="*/ 27 w 40"/>
                <a:gd name="T109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7">
                  <a:moveTo>
                    <a:pt x="27" y="38"/>
                  </a:moveTo>
                  <a:lnTo>
                    <a:pt x="27" y="38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5" y="40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1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8" y="1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4" y="7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9" y="10"/>
                  </a:lnTo>
                  <a:lnTo>
                    <a:pt x="31" y="15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6" y="7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33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12" y="45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7" y="45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6" y="36"/>
                  </a:lnTo>
                  <a:lnTo>
                    <a:pt x="40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29" y="35"/>
                  </a:lnTo>
                  <a:lnTo>
                    <a:pt x="27" y="38"/>
                  </a:lnTo>
                  <a:lnTo>
                    <a:pt x="27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 197">
              <a:extLst>
                <a:ext uri="{FF2B5EF4-FFF2-40B4-BE49-F238E27FC236}">
                  <a16:creationId xmlns:a16="http://schemas.microsoft.com/office/drawing/2014/main" id="{6B4DC7B4-3BB1-4349-A19C-ADCF96E0F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1247" y="3144165"/>
              <a:ext cx="76933" cy="86092"/>
            </a:xfrm>
            <a:custGeom>
              <a:avLst/>
              <a:gdLst>
                <a:gd name="T0" fmla="*/ 29 w 42"/>
                <a:gd name="T1" fmla="*/ 38 h 47"/>
                <a:gd name="T2" fmla="*/ 29 w 42"/>
                <a:gd name="T3" fmla="*/ 38 h 47"/>
                <a:gd name="T4" fmla="*/ 26 w 42"/>
                <a:gd name="T5" fmla="*/ 40 h 47"/>
                <a:gd name="T6" fmla="*/ 23 w 42"/>
                <a:gd name="T7" fmla="*/ 40 h 47"/>
                <a:gd name="T8" fmla="*/ 23 w 42"/>
                <a:gd name="T9" fmla="*/ 40 h 47"/>
                <a:gd name="T10" fmla="*/ 16 w 42"/>
                <a:gd name="T11" fmla="*/ 40 h 47"/>
                <a:gd name="T12" fmla="*/ 12 w 42"/>
                <a:gd name="T13" fmla="*/ 36 h 47"/>
                <a:gd name="T14" fmla="*/ 12 w 42"/>
                <a:gd name="T15" fmla="*/ 36 h 47"/>
                <a:gd name="T16" fmla="*/ 9 w 42"/>
                <a:gd name="T17" fmla="*/ 31 h 47"/>
                <a:gd name="T18" fmla="*/ 9 w 42"/>
                <a:gd name="T19" fmla="*/ 24 h 47"/>
                <a:gd name="T20" fmla="*/ 42 w 42"/>
                <a:gd name="T21" fmla="*/ 24 h 47"/>
                <a:gd name="T22" fmla="*/ 42 w 42"/>
                <a:gd name="T23" fmla="*/ 24 h 47"/>
                <a:gd name="T24" fmla="*/ 42 w 42"/>
                <a:gd name="T25" fmla="*/ 22 h 47"/>
                <a:gd name="T26" fmla="*/ 42 w 42"/>
                <a:gd name="T27" fmla="*/ 22 h 47"/>
                <a:gd name="T28" fmla="*/ 40 w 42"/>
                <a:gd name="T29" fmla="*/ 12 h 47"/>
                <a:gd name="T30" fmla="*/ 36 w 42"/>
                <a:gd name="T31" fmla="*/ 5 h 47"/>
                <a:gd name="T32" fmla="*/ 36 w 42"/>
                <a:gd name="T33" fmla="*/ 5 h 47"/>
                <a:gd name="T34" fmla="*/ 29 w 42"/>
                <a:gd name="T35" fmla="*/ 0 h 47"/>
                <a:gd name="T36" fmla="*/ 21 w 42"/>
                <a:gd name="T37" fmla="*/ 0 h 47"/>
                <a:gd name="T38" fmla="*/ 21 w 42"/>
                <a:gd name="T39" fmla="*/ 0 h 47"/>
                <a:gd name="T40" fmla="*/ 12 w 42"/>
                <a:gd name="T41" fmla="*/ 0 h 47"/>
                <a:gd name="T42" fmla="*/ 5 w 42"/>
                <a:gd name="T43" fmla="*/ 5 h 47"/>
                <a:gd name="T44" fmla="*/ 5 w 42"/>
                <a:gd name="T45" fmla="*/ 5 h 47"/>
                <a:gd name="T46" fmla="*/ 2 w 42"/>
                <a:gd name="T47" fmla="*/ 14 h 47"/>
                <a:gd name="T48" fmla="*/ 0 w 42"/>
                <a:gd name="T49" fmla="*/ 24 h 47"/>
                <a:gd name="T50" fmla="*/ 0 w 42"/>
                <a:gd name="T51" fmla="*/ 24 h 47"/>
                <a:gd name="T52" fmla="*/ 2 w 42"/>
                <a:gd name="T53" fmla="*/ 33 h 47"/>
                <a:gd name="T54" fmla="*/ 5 w 42"/>
                <a:gd name="T55" fmla="*/ 41 h 47"/>
                <a:gd name="T56" fmla="*/ 5 w 42"/>
                <a:gd name="T57" fmla="*/ 41 h 47"/>
                <a:gd name="T58" fmla="*/ 12 w 42"/>
                <a:gd name="T59" fmla="*/ 45 h 47"/>
                <a:gd name="T60" fmla="*/ 21 w 42"/>
                <a:gd name="T61" fmla="*/ 47 h 47"/>
                <a:gd name="T62" fmla="*/ 21 w 42"/>
                <a:gd name="T63" fmla="*/ 47 h 47"/>
                <a:gd name="T64" fmla="*/ 29 w 42"/>
                <a:gd name="T65" fmla="*/ 47 h 47"/>
                <a:gd name="T66" fmla="*/ 35 w 42"/>
                <a:gd name="T67" fmla="*/ 43 h 47"/>
                <a:gd name="T68" fmla="*/ 35 w 42"/>
                <a:gd name="T69" fmla="*/ 43 h 47"/>
                <a:gd name="T70" fmla="*/ 38 w 42"/>
                <a:gd name="T71" fmla="*/ 38 h 47"/>
                <a:gd name="T72" fmla="*/ 42 w 42"/>
                <a:gd name="T73" fmla="*/ 33 h 47"/>
                <a:gd name="T74" fmla="*/ 33 w 42"/>
                <a:gd name="T75" fmla="*/ 31 h 47"/>
                <a:gd name="T76" fmla="*/ 33 w 42"/>
                <a:gd name="T77" fmla="*/ 31 h 47"/>
                <a:gd name="T78" fmla="*/ 31 w 42"/>
                <a:gd name="T79" fmla="*/ 35 h 47"/>
                <a:gd name="T80" fmla="*/ 29 w 42"/>
                <a:gd name="T81" fmla="*/ 38 h 47"/>
                <a:gd name="T82" fmla="*/ 29 w 42"/>
                <a:gd name="T83" fmla="*/ 38 h 47"/>
                <a:gd name="T84" fmla="*/ 12 w 42"/>
                <a:gd name="T85" fmla="*/ 9 h 47"/>
                <a:gd name="T86" fmla="*/ 12 w 42"/>
                <a:gd name="T87" fmla="*/ 9 h 47"/>
                <a:gd name="T88" fmla="*/ 16 w 42"/>
                <a:gd name="T89" fmla="*/ 7 h 47"/>
                <a:gd name="T90" fmla="*/ 21 w 42"/>
                <a:gd name="T91" fmla="*/ 5 h 47"/>
                <a:gd name="T92" fmla="*/ 21 w 42"/>
                <a:gd name="T93" fmla="*/ 5 h 47"/>
                <a:gd name="T94" fmla="*/ 26 w 42"/>
                <a:gd name="T95" fmla="*/ 7 h 47"/>
                <a:gd name="T96" fmla="*/ 31 w 42"/>
                <a:gd name="T97" fmla="*/ 10 h 47"/>
                <a:gd name="T98" fmla="*/ 31 w 42"/>
                <a:gd name="T99" fmla="*/ 10 h 47"/>
                <a:gd name="T100" fmla="*/ 33 w 42"/>
                <a:gd name="T101" fmla="*/ 14 h 47"/>
                <a:gd name="T102" fmla="*/ 33 w 42"/>
                <a:gd name="T103" fmla="*/ 19 h 47"/>
                <a:gd name="T104" fmla="*/ 9 w 42"/>
                <a:gd name="T105" fmla="*/ 19 h 47"/>
                <a:gd name="T106" fmla="*/ 9 w 42"/>
                <a:gd name="T107" fmla="*/ 19 h 47"/>
                <a:gd name="T108" fmla="*/ 9 w 42"/>
                <a:gd name="T109" fmla="*/ 14 h 47"/>
                <a:gd name="T110" fmla="*/ 12 w 42"/>
                <a:gd name="T111" fmla="*/ 9 h 47"/>
                <a:gd name="T112" fmla="*/ 12 w 42"/>
                <a:gd name="T113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" h="47">
                  <a:moveTo>
                    <a:pt x="29" y="38"/>
                  </a:moveTo>
                  <a:lnTo>
                    <a:pt x="29" y="38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16" y="4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9" y="31"/>
                  </a:lnTo>
                  <a:lnTo>
                    <a:pt x="9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12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12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9" y="47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8" y="38"/>
                  </a:lnTo>
                  <a:lnTo>
                    <a:pt x="42" y="33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1" y="35"/>
                  </a:lnTo>
                  <a:lnTo>
                    <a:pt x="29" y="38"/>
                  </a:lnTo>
                  <a:lnTo>
                    <a:pt x="29" y="38"/>
                  </a:lnTo>
                  <a:close/>
                  <a:moveTo>
                    <a:pt x="12" y="9"/>
                  </a:moveTo>
                  <a:lnTo>
                    <a:pt x="12" y="9"/>
                  </a:lnTo>
                  <a:lnTo>
                    <a:pt x="16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6" y="7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4"/>
                  </a:lnTo>
                  <a:lnTo>
                    <a:pt x="33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4"/>
                  </a:lnTo>
                  <a:lnTo>
                    <a:pt x="12" y="9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 198">
              <a:extLst>
                <a:ext uri="{FF2B5EF4-FFF2-40B4-BE49-F238E27FC236}">
                  <a16:creationId xmlns:a16="http://schemas.microsoft.com/office/drawing/2014/main" id="{64C57996-69BD-47BA-9ACD-F9E267789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170" y="3144165"/>
              <a:ext cx="73269" cy="86092"/>
            </a:xfrm>
            <a:custGeom>
              <a:avLst/>
              <a:gdLst>
                <a:gd name="T0" fmla="*/ 30 w 40"/>
                <a:gd name="T1" fmla="*/ 38 h 47"/>
                <a:gd name="T2" fmla="*/ 30 w 40"/>
                <a:gd name="T3" fmla="*/ 38 h 47"/>
                <a:gd name="T4" fmla="*/ 26 w 40"/>
                <a:gd name="T5" fmla="*/ 40 h 47"/>
                <a:gd name="T6" fmla="*/ 21 w 40"/>
                <a:gd name="T7" fmla="*/ 40 h 47"/>
                <a:gd name="T8" fmla="*/ 21 w 40"/>
                <a:gd name="T9" fmla="*/ 40 h 47"/>
                <a:gd name="T10" fmla="*/ 16 w 40"/>
                <a:gd name="T11" fmla="*/ 40 h 47"/>
                <a:gd name="T12" fmla="*/ 13 w 40"/>
                <a:gd name="T13" fmla="*/ 36 h 47"/>
                <a:gd name="T14" fmla="*/ 13 w 40"/>
                <a:gd name="T15" fmla="*/ 36 h 47"/>
                <a:gd name="T16" fmla="*/ 9 w 40"/>
                <a:gd name="T17" fmla="*/ 31 h 47"/>
                <a:gd name="T18" fmla="*/ 9 w 40"/>
                <a:gd name="T19" fmla="*/ 22 h 47"/>
                <a:gd name="T20" fmla="*/ 9 w 40"/>
                <a:gd name="T21" fmla="*/ 22 h 47"/>
                <a:gd name="T22" fmla="*/ 9 w 40"/>
                <a:gd name="T23" fmla="*/ 15 h 47"/>
                <a:gd name="T24" fmla="*/ 13 w 40"/>
                <a:gd name="T25" fmla="*/ 10 h 47"/>
                <a:gd name="T26" fmla="*/ 13 w 40"/>
                <a:gd name="T27" fmla="*/ 10 h 47"/>
                <a:gd name="T28" fmla="*/ 16 w 40"/>
                <a:gd name="T29" fmla="*/ 7 h 47"/>
                <a:gd name="T30" fmla="*/ 21 w 40"/>
                <a:gd name="T31" fmla="*/ 5 h 47"/>
                <a:gd name="T32" fmla="*/ 21 w 40"/>
                <a:gd name="T33" fmla="*/ 5 h 47"/>
                <a:gd name="T34" fmla="*/ 25 w 40"/>
                <a:gd name="T35" fmla="*/ 7 h 47"/>
                <a:gd name="T36" fmla="*/ 28 w 40"/>
                <a:gd name="T37" fmla="*/ 9 h 47"/>
                <a:gd name="T38" fmla="*/ 28 w 40"/>
                <a:gd name="T39" fmla="*/ 9 h 47"/>
                <a:gd name="T40" fmla="*/ 32 w 40"/>
                <a:gd name="T41" fmla="*/ 10 h 47"/>
                <a:gd name="T42" fmla="*/ 32 w 40"/>
                <a:gd name="T43" fmla="*/ 15 h 47"/>
                <a:gd name="T44" fmla="*/ 40 w 40"/>
                <a:gd name="T45" fmla="*/ 14 h 47"/>
                <a:gd name="T46" fmla="*/ 40 w 40"/>
                <a:gd name="T47" fmla="*/ 14 h 47"/>
                <a:gd name="T48" fmla="*/ 37 w 40"/>
                <a:gd name="T49" fmla="*/ 7 h 47"/>
                <a:gd name="T50" fmla="*/ 33 w 40"/>
                <a:gd name="T51" fmla="*/ 3 h 47"/>
                <a:gd name="T52" fmla="*/ 33 w 40"/>
                <a:gd name="T53" fmla="*/ 3 h 47"/>
                <a:gd name="T54" fmla="*/ 28 w 40"/>
                <a:gd name="T55" fmla="*/ 0 h 47"/>
                <a:gd name="T56" fmla="*/ 21 w 40"/>
                <a:gd name="T57" fmla="*/ 0 h 47"/>
                <a:gd name="T58" fmla="*/ 21 w 40"/>
                <a:gd name="T59" fmla="*/ 0 h 47"/>
                <a:gd name="T60" fmla="*/ 16 w 40"/>
                <a:gd name="T61" fmla="*/ 0 h 47"/>
                <a:gd name="T62" fmla="*/ 11 w 40"/>
                <a:gd name="T63" fmla="*/ 2 h 47"/>
                <a:gd name="T64" fmla="*/ 11 w 40"/>
                <a:gd name="T65" fmla="*/ 2 h 47"/>
                <a:gd name="T66" fmla="*/ 6 w 40"/>
                <a:gd name="T67" fmla="*/ 5 h 47"/>
                <a:gd name="T68" fmla="*/ 4 w 40"/>
                <a:gd name="T69" fmla="*/ 10 h 47"/>
                <a:gd name="T70" fmla="*/ 4 w 40"/>
                <a:gd name="T71" fmla="*/ 10 h 47"/>
                <a:gd name="T72" fmla="*/ 2 w 40"/>
                <a:gd name="T73" fmla="*/ 15 h 47"/>
                <a:gd name="T74" fmla="*/ 0 w 40"/>
                <a:gd name="T75" fmla="*/ 22 h 47"/>
                <a:gd name="T76" fmla="*/ 0 w 40"/>
                <a:gd name="T77" fmla="*/ 22 h 47"/>
                <a:gd name="T78" fmla="*/ 2 w 40"/>
                <a:gd name="T79" fmla="*/ 33 h 47"/>
                <a:gd name="T80" fmla="*/ 7 w 40"/>
                <a:gd name="T81" fmla="*/ 41 h 47"/>
                <a:gd name="T82" fmla="*/ 7 w 40"/>
                <a:gd name="T83" fmla="*/ 41 h 47"/>
                <a:gd name="T84" fmla="*/ 13 w 40"/>
                <a:gd name="T85" fmla="*/ 45 h 47"/>
                <a:gd name="T86" fmla="*/ 21 w 40"/>
                <a:gd name="T87" fmla="*/ 47 h 47"/>
                <a:gd name="T88" fmla="*/ 21 w 40"/>
                <a:gd name="T89" fmla="*/ 47 h 47"/>
                <a:gd name="T90" fmla="*/ 28 w 40"/>
                <a:gd name="T91" fmla="*/ 45 h 47"/>
                <a:gd name="T92" fmla="*/ 33 w 40"/>
                <a:gd name="T93" fmla="*/ 43 h 47"/>
                <a:gd name="T94" fmla="*/ 33 w 40"/>
                <a:gd name="T95" fmla="*/ 43 h 47"/>
                <a:gd name="T96" fmla="*/ 39 w 40"/>
                <a:gd name="T97" fmla="*/ 36 h 47"/>
                <a:gd name="T98" fmla="*/ 40 w 40"/>
                <a:gd name="T99" fmla="*/ 29 h 47"/>
                <a:gd name="T100" fmla="*/ 33 w 40"/>
                <a:gd name="T101" fmla="*/ 29 h 47"/>
                <a:gd name="T102" fmla="*/ 33 w 40"/>
                <a:gd name="T103" fmla="*/ 29 h 47"/>
                <a:gd name="T104" fmla="*/ 32 w 40"/>
                <a:gd name="T105" fmla="*/ 35 h 47"/>
                <a:gd name="T106" fmla="*/ 30 w 40"/>
                <a:gd name="T107" fmla="*/ 38 h 47"/>
                <a:gd name="T108" fmla="*/ 30 w 40"/>
                <a:gd name="T109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7">
                  <a:moveTo>
                    <a:pt x="30" y="38"/>
                  </a:moveTo>
                  <a:lnTo>
                    <a:pt x="30" y="38"/>
                  </a:lnTo>
                  <a:lnTo>
                    <a:pt x="26" y="40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16" y="40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9" y="31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15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6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5" y="7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2" y="10"/>
                  </a:lnTo>
                  <a:lnTo>
                    <a:pt x="32" y="15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7" y="7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6" y="5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5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3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3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8" y="45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9" y="36"/>
                  </a:lnTo>
                  <a:lnTo>
                    <a:pt x="40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2" y="35"/>
                  </a:lnTo>
                  <a:lnTo>
                    <a:pt x="30" y="38"/>
                  </a:lnTo>
                  <a:lnTo>
                    <a:pt x="3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 199">
              <a:extLst>
                <a:ext uri="{FF2B5EF4-FFF2-40B4-BE49-F238E27FC236}">
                  <a16:creationId xmlns:a16="http://schemas.microsoft.com/office/drawing/2014/main" id="{6D686FB4-C384-41B3-B7F2-D1B3026C4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132" y="3587444"/>
              <a:ext cx="42130" cy="119063"/>
            </a:xfrm>
            <a:custGeom>
              <a:avLst/>
              <a:gdLst>
                <a:gd name="T0" fmla="*/ 23 w 23"/>
                <a:gd name="T1" fmla="*/ 0 h 65"/>
                <a:gd name="T2" fmla="*/ 17 w 23"/>
                <a:gd name="T3" fmla="*/ 0 h 65"/>
                <a:gd name="T4" fmla="*/ 17 w 23"/>
                <a:gd name="T5" fmla="*/ 0 h 65"/>
                <a:gd name="T6" fmla="*/ 11 w 23"/>
                <a:gd name="T7" fmla="*/ 9 h 65"/>
                <a:gd name="T8" fmla="*/ 11 w 23"/>
                <a:gd name="T9" fmla="*/ 9 h 65"/>
                <a:gd name="T10" fmla="*/ 0 w 23"/>
                <a:gd name="T11" fmla="*/ 18 h 65"/>
                <a:gd name="T12" fmla="*/ 0 w 23"/>
                <a:gd name="T13" fmla="*/ 25 h 65"/>
                <a:gd name="T14" fmla="*/ 0 w 23"/>
                <a:gd name="T15" fmla="*/ 25 h 65"/>
                <a:gd name="T16" fmla="*/ 9 w 23"/>
                <a:gd name="T17" fmla="*/ 21 h 65"/>
                <a:gd name="T18" fmla="*/ 9 w 23"/>
                <a:gd name="T19" fmla="*/ 21 h 65"/>
                <a:gd name="T20" fmla="*/ 16 w 23"/>
                <a:gd name="T21" fmla="*/ 14 h 65"/>
                <a:gd name="T22" fmla="*/ 16 w 23"/>
                <a:gd name="T23" fmla="*/ 65 h 65"/>
                <a:gd name="T24" fmla="*/ 23 w 23"/>
                <a:gd name="T25" fmla="*/ 65 h 65"/>
                <a:gd name="T26" fmla="*/ 23 w 23"/>
                <a:gd name="T27" fmla="*/ 0 h 65"/>
                <a:gd name="T28" fmla="*/ 23 w 23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65">
                  <a:moveTo>
                    <a:pt x="23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0" y="18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16" y="14"/>
                  </a:lnTo>
                  <a:lnTo>
                    <a:pt x="16" y="65"/>
                  </a:lnTo>
                  <a:lnTo>
                    <a:pt x="23" y="65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 200">
              <a:extLst>
                <a:ext uri="{FF2B5EF4-FFF2-40B4-BE49-F238E27FC236}">
                  <a16:creationId xmlns:a16="http://schemas.microsoft.com/office/drawing/2014/main" id="{1F9C9091-FE36-4DCF-ABA9-18185A3A2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3896" y="3587444"/>
              <a:ext cx="73269" cy="120894"/>
            </a:xfrm>
            <a:custGeom>
              <a:avLst/>
              <a:gdLst>
                <a:gd name="T0" fmla="*/ 6 w 40"/>
                <a:gd name="T1" fmla="*/ 59 h 66"/>
                <a:gd name="T2" fmla="*/ 21 w 40"/>
                <a:gd name="T3" fmla="*/ 66 h 66"/>
                <a:gd name="T4" fmla="*/ 26 w 40"/>
                <a:gd name="T5" fmla="*/ 65 h 66"/>
                <a:gd name="T6" fmla="*/ 32 w 40"/>
                <a:gd name="T7" fmla="*/ 61 h 66"/>
                <a:gd name="T8" fmla="*/ 39 w 40"/>
                <a:gd name="T9" fmla="*/ 51 h 66"/>
                <a:gd name="T10" fmla="*/ 40 w 40"/>
                <a:gd name="T11" fmla="*/ 44 h 66"/>
                <a:gd name="T12" fmla="*/ 40 w 40"/>
                <a:gd name="T13" fmla="*/ 33 h 66"/>
                <a:gd name="T14" fmla="*/ 40 w 40"/>
                <a:gd name="T15" fmla="*/ 18 h 66"/>
                <a:gd name="T16" fmla="*/ 35 w 40"/>
                <a:gd name="T17" fmla="*/ 9 h 66"/>
                <a:gd name="T18" fmla="*/ 30 w 40"/>
                <a:gd name="T19" fmla="*/ 4 h 66"/>
                <a:gd name="T20" fmla="*/ 25 w 40"/>
                <a:gd name="T21" fmla="*/ 2 h 66"/>
                <a:gd name="T22" fmla="*/ 21 w 40"/>
                <a:gd name="T23" fmla="*/ 0 h 66"/>
                <a:gd name="T24" fmla="*/ 9 w 40"/>
                <a:gd name="T25" fmla="*/ 4 h 66"/>
                <a:gd name="T26" fmla="*/ 6 w 40"/>
                <a:gd name="T27" fmla="*/ 9 h 66"/>
                <a:gd name="T28" fmla="*/ 2 w 40"/>
                <a:gd name="T29" fmla="*/ 16 h 66"/>
                <a:gd name="T30" fmla="*/ 0 w 40"/>
                <a:gd name="T31" fmla="*/ 33 h 66"/>
                <a:gd name="T32" fmla="*/ 2 w 40"/>
                <a:gd name="T33" fmla="*/ 49 h 66"/>
                <a:gd name="T34" fmla="*/ 6 w 40"/>
                <a:gd name="T35" fmla="*/ 59 h 66"/>
                <a:gd name="T36" fmla="*/ 6 w 40"/>
                <a:gd name="T37" fmla="*/ 59 h 66"/>
                <a:gd name="T38" fmla="*/ 13 w 40"/>
                <a:gd name="T39" fmla="*/ 13 h 66"/>
                <a:gd name="T40" fmla="*/ 19 w 40"/>
                <a:gd name="T41" fmla="*/ 7 h 66"/>
                <a:gd name="T42" fmla="*/ 25 w 40"/>
                <a:gd name="T43" fmla="*/ 9 h 66"/>
                <a:gd name="T44" fmla="*/ 30 w 40"/>
                <a:gd name="T45" fmla="*/ 13 h 66"/>
                <a:gd name="T46" fmla="*/ 33 w 40"/>
                <a:gd name="T47" fmla="*/ 33 h 66"/>
                <a:gd name="T48" fmla="*/ 32 w 40"/>
                <a:gd name="T49" fmla="*/ 46 h 66"/>
                <a:gd name="T50" fmla="*/ 30 w 40"/>
                <a:gd name="T51" fmla="*/ 54 h 66"/>
                <a:gd name="T52" fmla="*/ 21 w 40"/>
                <a:gd name="T53" fmla="*/ 59 h 66"/>
                <a:gd name="T54" fmla="*/ 16 w 40"/>
                <a:gd name="T55" fmla="*/ 58 h 66"/>
                <a:gd name="T56" fmla="*/ 11 w 40"/>
                <a:gd name="T57" fmla="*/ 54 h 66"/>
                <a:gd name="T58" fmla="*/ 7 w 40"/>
                <a:gd name="T59" fmla="*/ 33 h 66"/>
                <a:gd name="T60" fmla="*/ 9 w 40"/>
                <a:gd name="T61" fmla="*/ 20 h 66"/>
                <a:gd name="T62" fmla="*/ 13 w 40"/>
                <a:gd name="T63" fmla="*/ 1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" h="66">
                  <a:moveTo>
                    <a:pt x="6" y="59"/>
                  </a:moveTo>
                  <a:lnTo>
                    <a:pt x="6" y="59"/>
                  </a:lnTo>
                  <a:lnTo>
                    <a:pt x="13" y="65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6" y="65"/>
                  </a:lnTo>
                  <a:lnTo>
                    <a:pt x="32" y="61"/>
                  </a:lnTo>
                  <a:lnTo>
                    <a:pt x="32" y="61"/>
                  </a:lnTo>
                  <a:lnTo>
                    <a:pt x="35" y="58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0" y="44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9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49"/>
                  </a:lnTo>
                  <a:lnTo>
                    <a:pt x="4" y="54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6" y="59"/>
                  </a:lnTo>
                  <a:close/>
                  <a:moveTo>
                    <a:pt x="13" y="13"/>
                  </a:moveTo>
                  <a:lnTo>
                    <a:pt x="13" y="13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5" y="9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2" y="2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2" y="4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5" y="58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9" y="46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201">
              <a:extLst>
                <a:ext uri="{FF2B5EF4-FFF2-40B4-BE49-F238E27FC236}">
                  <a16:creationId xmlns:a16="http://schemas.microsoft.com/office/drawing/2014/main" id="{12D8FB51-C191-49C9-BE35-472DA097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315" y="3620415"/>
              <a:ext cx="113567" cy="86092"/>
            </a:xfrm>
            <a:custGeom>
              <a:avLst/>
              <a:gdLst>
                <a:gd name="T0" fmla="*/ 8 w 62"/>
                <a:gd name="T1" fmla="*/ 47 h 47"/>
                <a:gd name="T2" fmla="*/ 8 w 62"/>
                <a:gd name="T3" fmla="*/ 22 h 47"/>
                <a:gd name="T4" fmla="*/ 8 w 62"/>
                <a:gd name="T5" fmla="*/ 22 h 47"/>
                <a:gd name="T6" fmla="*/ 8 w 62"/>
                <a:gd name="T7" fmla="*/ 14 h 47"/>
                <a:gd name="T8" fmla="*/ 8 w 62"/>
                <a:gd name="T9" fmla="*/ 14 h 47"/>
                <a:gd name="T10" fmla="*/ 10 w 62"/>
                <a:gd name="T11" fmla="*/ 10 h 47"/>
                <a:gd name="T12" fmla="*/ 14 w 62"/>
                <a:gd name="T13" fmla="*/ 8 h 47"/>
                <a:gd name="T14" fmla="*/ 14 w 62"/>
                <a:gd name="T15" fmla="*/ 8 h 47"/>
                <a:gd name="T16" fmla="*/ 19 w 62"/>
                <a:gd name="T17" fmla="*/ 7 h 47"/>
                <a:gd name="T18" fmla="*/ 19 w 62"/>
                <a:gd name="T19" fmla="*/ 7 h 47"/>
                <a:gd name="T20" fmla="*/ 22 w 62"/>
                <a:gd name="T21" fmla="*/ 7 h 47"/>
                <a:gd name="T22" fmla="*/ 26 w 62"/>
                <a:gd name="T23" fmla="*/ 8 h 47"/>
                <a:gd name="T24" fmla="*/ 26 w 62"/>
                <a:gd name="T25" fmla="*/ 8 h 47"/>
                <a:gd name="T26" fmla="*/ 26 w 62"/>
                <a:gd name="T27" fmla="*/ 12 h 47"/>
                <a:gd name="T28" fmla="*/ 27 w 62"/>
                <a:gd name="T29" fmla="*/ 17 h 47"/>
                <a:gd name="T30" fmla="*/ 27 w 62"/>
                <a:gd name="T31" fmla="*/ 47 h 47"/>
                <a:gd name="T32" fmla="*/ 34 w 62"/>
                <a:gd name="T33" fmla="*/ 47 h 47"/>
                <a:gd name="T34" fmla="*/ 34 w 62"/>
                <a:gd name="T35" fmla="*/ 21 h 47"/>
                <a:gd name="T36" fmla="*/ 34 w 62"/>
                <a:gd name="T37" fmla="*/ 21 h 47"/>
                <a:gd name="T38" fmla="*/ 36 w 62"/>
                <a:gd name="T39" fmla="*/ 14 h 47"/>
                <a:gd name="T40" fmla="*/ 38 w 62"/>
                <a:gd name="T41" fmla="*/ 10 h 47"/>
                <a:gd name="T42" fmla="*/ 38 w 62"/>
                <a:gd name="T43" fmla="*/ 10 h 47"/>
                <a:gd name="T44" fmla="*/ 41 w 62"/>
                <a:gd name="T45" fmla="*/ 7 h 47"/>
                <a:gd name="T46" fmla="*/ 46 w 62"/>
                <a:gd name="T47" fmla="*/ 7 h 47"/>
                <a:gd name="T48" fmla="*/ 46 w 62"/>
                <a:gd name="T49" fmla="*/ 7 h 47"/>
                <a:gd name="T50" fmla="*/ 50 w 62"/>
                <a:gd name="T51" fmla="*/ 8 h 47"/>
                <a:gd name="T52" fmla="*/ 50 w 62"/>
                <a:gd name="T53" fmla="*/ 8 h 47"/>
                <a:gd name="T54" fmla="*/ 53 w 62"/>
                <a:gd name="T55" fmla="*/ 10 h 47"/>
                <a:gd name="T56" fmla="*/ 53 w 62"/>
                <a:gd name="T57" fmla="*/ 10 h 47"/>
                <a:gd name="T58" fmla="*/ 53 w 62"/>
                <a:gd name="T59" fmla="*/ 17 h 47"/>
                <a:gd name="T60" fmla="*/ 53 w 62"/>
                <a:gd name="T61" fmla="*/ 47 h 47"/>
                <a:gd name="T62" fmla="*/ 62 w 62"/>
                <a:gd name="T63" fmla="*/ 47 h 47"/>
                <a:gd name="T64" fmla="*/ 62 w 62"/>
                <a:gd name="T65" fmla="*/ 15 h 47"/>
                <a:gd name="T66" fmla="*/ 62 w 62"/>
                <a:gd name="T67" fmla="*/ 15 h 47"/>
                <a:gd name="T68" fmla="*/ 60 w 62"/>
                <a:gd name="T69" fmla="*/ 8 h 47"/>
                <a:gd name="T70" fmla="*/ 59 w 62"/>
                <a:gd name="T71" fmla="*/ 3 h 47"/>
                <a:gd name="T72" fmla="*/ 59 w 62"/>
                <a:gd name="T73" fmla="*/ 3 h 47"/>
                <a:gd name="T74" fmla="*/ 53 w 62"/>
                <a:gd name="T75" fmla="*/ 2 h 47"/>
                <a:gd name="T76" fmla="*/ 48 w 62"/>
                <a:gd name="T77" fmla="*/ 0 h 47"/>
                <a:gd name="T78" fmla="*/ 48 w 62"/>
                <a:gd name="T79" fmla="*/ 0 h 47"/>
                <a:gd name="T80" fmla="*/ 43 w 62"/>
                <a:gd name="T81" fmla="*/ 0 h 47"/>
                <a:gd name="T82" fmla="*/ 39 w 62"/>
                <a:gd name="T83" fmla="*/ 2 h 47"/>
                <a:gd name="T84" fmla="*/ 33 w 62"/>
                <a:gd name="T85" fmla="*/ 8 h 47"/>
                <a:gd name="T86" fmla="*/ 33 w 62"/>
                <a:gd name="T87" fmla="*/ 8 h 47"/>
                <a:gd name="T88" fmla="*/ 31 w 62"/>
                <a:gd name="T89" fmla="*/ 5 h 47"/>
                <a:gd name="T90" fmla="*/ 29 w 62"/>
                <a:gd name="T91" fmla="*/ 2 h 47"/>
                <a:gd name="T92" fmla="*/ 29 w 62"/>
                <a:gd name="T93" fmla="*/ 2 h 47"/>
                <a:gd name="T94" fmla="*/ 26 w 62"/>
                <a:gd name="T95" fmla="*/ 0 h 47"/>
                <a:gd name="T96" fmla="*/ 20 w 62"/>
                <a:gd name="T97" fmla="*/ 0 h 47"/>
                <a:gd name="T98" fmla="*/ 20 w 62"/>
                <a:gd name="T99" fmla="*/ 0 h 47"/>
                <a:gd name="T100" fmla="*/ 17 w 62"/>
                <a:gd name="T101" fmla="*/ 0 h 47"/>
                <a:gd name="T102" fmla="*/ 12 w 62"/>
                <a:gd name="T103" fmla="*/ 2 h 47"/>
                <a:gd name="T104" fmla="*/ 12 w 62"/>
                <a:gd name="T105" fmla="*/ 2 h 47"/>
                <a:gd name="T106" fmla="*/ 7 w 62"/>
                <a:gd name="T107" fmla="*/ 7 h 47"/>
                <a:gd name="T108" fmla="*/ 7 w 62"/>
                <a:gd name="T109" fmla="*/ 2 h 47"/>
                <a:gd name="T110" fmla="*/ 0 w 62"/>
                <a:gd name="T111" fmla="*/ 2 h 47"/>
                <a:gd name="T112" fmla="*/ 0 w 62"/>
                <a:gd name="T113" fmla="*/ 47 h 47"/>
                <a:gd name="T114" fmla="*/ 8 w 62"/>
                <a:gd name="T115" fmla="*/ 47 h 47"/>
                <a:gd name="T116" fmla="*/ 8 w 62"/>
                <a:gd name="T1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" h="47">
                  <a:moveTo>
                    <a:pt x="8" y="47"/>
                  </a:moveTo>
                  <a:lnTo>
                    <a:pt x="8" y="22"/>
                  </a:lnTo>
                  <a:lnTo>
                    <a:pt x="8" y="2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2"/>
                  </a:lnTo>
                  <a:lnTo>
                    <a:pt x="27" y="17"/>
                  </a:lnTo>
                  <a:lnTo>
                    <a:pt x="27" y="47"/>
                  </a:lnTo>
                  <a:lnTo>
                    <a:pt x="34" y="47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6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41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3" y="10"/>
                  </a:lnTo>
                  <a:lnTo>
                    <a:pt x="53" y="10"/>
                  </a:lnTo>
                  <a:lnTo>
                    <a:pt x="53" y="17"/>
                  </a:lnTo>
                  <a:lnTo>
                    <a:pt x="53" y="47"/>
                  </a:lnTo>
                  <a:lnTo>
                    <a:pt x="62" y="47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0" y="8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1" y="5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7" y="7"/>
                  </a:lnTo>
                  <a:lnTo>
                    <a:pt x="7" y="2"/>
                  </a:lnTo>
                  <a:lnTo>
                    <a:pt x="0" y="2"/>
                  </a:lnTo>
                  <a:lnTo>
                    <a:pt x="0" y="47"/>
                  </a:lnTo>
                  <a:lnTo>
                    <a:pt x="8" y="47"/>
                  </a:lnTo>
                  <a:lnTo>
                    <a:pt x="8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 202">
              <a:extLst>
                <a:ext uri="{FF2B5EF4-FFF2-40B4-BE49-F238E27FC236}">
                  <a16:creationId xmlns:a16="http://schemas.microsoft.com/office/drawing/2014/main" id="{6F75B885-80AE-4190-9D08-85B9C800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367" y="3620415"/>
              <a:ext cx="65942" cy="87923"/>
            </a:xfrm>
            <a:custGeom>
              <a:avLst/>
              <a:gdLst>
                <a:gd name="T0" fmla="*/ 5 w 36"/>
                <a:gd name="T1" fmla="*/ 43 h 48"/>
                <a:gd name="T2" fmla="*/ 19 w 36"/>
                <a:gd name="T3" fmla="*/ 48 h 48"/>
                <a:gd name="T4" fmla="*/ 27 w 36"/>
                <a:gd name="T5" fmla="*/ 45 h 48"/>
                <a:gd name="T6" fmla="*/ 31 w 36"/>
                <a:gd name="T7" fmla="*/ 43 h 48"/>
                <a:gd name="T8" fmla="*/ 34 w 36"/>
                <a:gd name="T9" fmla="*/ 40 h 48"/>
                <a:gd name="T10" fmla="*/ 36 w 36"/>
                <a:gd name="T11" fmla="*/ 33 h 48"/>
                <a:gd name="T12" fmla="*/ 36 w 36"/>
                <a:gd name="T13" fmla="*/ 29 h 48"/>
                <a:gd name="T14" fmla="*/ 34 w 36"/>
                <a:gd name="T15" fmla="*/ 26 h 48"/>
                <a:gd name="T16" fmla="*/ 29 w 36"/>
                <a:gd name="T17" fmla="*/ 22 h 48"/>
                <a:gd name="T18" fmla="*/ 19 w 36"/>
                <a:gd name="T19" fmla="*/ 19 h 48"/>
                <a:gd name="T20" fmla="*/ 12 w 36"/>
                <a:gd name="T21" fmla="*/ 17 h 48"/>
                <a:gd name="T22" fmla="*/ 8 w 36"/>
                <a:gd name="T23" fmla="*/ 15 h 48"/>
                <a:gd name="T24" fmla="*/ 8 w 36"/>
                <a:gd name="T25" fmla="*/ 12 h 48"/>
                <a:gd name="T26" fmla="*/ 10 w 36"/>
                <a:gd name="T27" fmla="*/ 8 h 48"/>
                <a:gd name="T28" fmla="*/ 13 w 36"/>
                <a:gd name="T29" fmla="*/ 7 h 48"/>
                <a:gd name="T30" fmla="*/ 17 w 36"/>
                <a:gd name="T31" fmla="*/ 7 h 48"/>
                <a:gd name="T32" fmla="*/ 24 w 36"/>
                <a:gd name="T33" fmla="*/ 8 h 48"/>
                <a:gd name="T34" fmla="*/ 26 w 36"/>
                <a:gd name="T35" fmla="*/ 10 h 48"/>
                <a:gd name="T36" fmla="*/ 34 w 36"/>
                <a:gd name="T37" fmla="*/ 12 h 48"/>
                <a:gd name="T38" fmla="*/ 33 w 36"/>
                <a:gd name="T39" fmla="*/ 5 h 48"/>
                <a:gd name="T40" fmla="*/ 29 w 36"/>
                <a:gd name="T41" fmla="*/ 3 h 48"/>
                <a:gd name="T42" fmla="*/ 26 w 36"/>
                <a:gd name="T43" fmla="*/ 2 h 48"/>
                <a:gd name="T44" fmla="*/ 17 w 36"/>
                <a:gd name="T45" fmla="*/ 0 h 48"/>
                <a:gd name="T46" fmla="*/ 10 w 36"/>
                <a:gd name="T47" fmla="*/ 0 h 48"/>
                <a:gd name="T48" fmla="*/ 5 w 36"/>
                <a:gd name="T49" fmla="*/ 3 h 48"/>
                <a:gd name="T50" fmla="*/ 1 w 36"/>
                <a:gd name="T51" fmla="*/ 7 h 48"/>
                <a:gd name="T52" fmla="*/ 0 w 36"/>
                <a:gd name="T53" fmla="*/ 14 h 48"/>
                <a:gd name="T54" fmla="*/ 1 w 36"/>
                <a:gd name="T55" fmla="*/ 19 h 48"/>
                <a:gd name="T56" fmla="*/ 7 w 36"/>
                <a:gd name="T57" fmla="*/ 24 h 48"/>
                <a:gd name="T58" fmla="*/ 19 w 36"/>
                <a:gd name="T59" fmla="*/ 28 h 48"/>
                <a:gd name="T60" fmla="*/ 26 w 36"/>
                <a:gd name="T61" fmla="*/ 29 h 48"/>
                <a:gd name="T62" fmla="*/ 29 w 36"/>
                <a:gd name="T63" fmla="*/ 34 h 48"/>
                <a:gd name="T64" fmla="*/ 27 w 36"/>
                <a:gd name="T65" fmla="*/ 36 h 48"/>
                <a:gd name="T66" fmla="*/ 26 w 36"/>
                <a:gd name="T67" fmla="*/ 40 h 48"/>
                <a:gd name="T68" fmla="*/ 19 w 36"/>
                <a:gd name="T69" fmla="*/ 41 h 48"/>
                <a:gd name="T70" fmla="*/ 13 w 36"/>
                <a:gd name="T71" fmla="*/ 41 h 48"/>
                <a:gd name="T72" fmla="*/ 10 w 36"/>
                <a:gd name="T73" fmla="*/ 38 h 48"/>
                <a:gd name="T74" fmla="*/ 7 w 36"/>
                <a:gd name="T75" fmla="*/ 31 h 48"/>
                <a:gd name="T76" fmla="*/ 0 w 36"/>
                <a:gd name="T77" fmla="*/ 33 h 48"/>
                <a:gd name="T78" fmla="*/ 5 w 36"/>
                <a:gd name="T79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" h="48">
                  <a:moveTo>
                    <a:pt x="5" y="43"/>
                  </a:moveTo>
                  <a:lnTo>
                    <a:pt x="5" y="43"/>
                  </a:lnTo>
                  <a:lnTo>
                    <a:pt x="10" y="47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27" y="45"/>
                  </a:lnTo>
                  <a:lnTo>
                    <a:pt x="27" y="45"/>
                  </a:lnTo>
                  <a:lnTo>
                    <a:pt x="31" y="4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6" y="36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3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22" y="7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27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7" y="31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7" y="36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2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3" y="41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7" y="3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40"/>
                  </a:lnTo>
                  <a:lnTo>
                    <a:pt x="5" y="43"/>
                  </a:lnTo>
                  <a:lnTo>
                    <a:pt x="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 203">
              <a:extLst>
                <a:ext uri="{FF2B5EF4-FFF2-40B4-BE49-F238E27FC236}">
                  <a16:creationId xmlns:a16="http://schemas.microsoft.com/office/drawing/2014/main" id="{83619361-941C-4B8D-9C8A-DF9BD5EA3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86132" y="3620415"/>
              <a:ext cx="75102" cy="87923"/>
            </a:xfrm>
            <a:custGeom>
              <a:avLst/>
              <a:gdLst>
                <a:gd name="T0" fmla="*/ 29 w 41"/>
                <a:gd name="T1" fmla="*/ 40 h 48"/>
                <a:gd name="T2" fmla="*/ 29 w 41"/>
                <a:gd name="T3" fmla="*/ 40 h 48"/>
                <a:gd name="T4" fmla="*/ 26 w 41"/>
                <a:gd name="T5" fmla="*/ 41 h 48"/>
                <a:gd name="T6" fmla="*/ 22 w 41"/>
                <a:gd name="T7" fmla="*/ 41 h 48"/>
                <a:gd name="T8" fmla="*/ 22 w 41"/>
                <a:gd name="T9" fmla="*/ 41 h 48"/>
                <a:gd name="T10" fmla="*/ 17 w 41"/>
                <a:gd name="T11" fmla="*/ 40 h 48"/>
                <a:gd name="T12" fmla="*/ 12 w 41"/>
                <a:gd name="T13" fmla="*/ 38 h 48"/>
                <a:gd name="T14" fmla="*/ 12 w 41"/>
                <a:gd name="T15" fmla="*/ 38 h 48"/>
                <a:gd name="T16" fmla="*/ 9 w 41"/>
                <a:gd name="T17" fmla="*/ 33 h 48"/>
                <a:gd name="T18" fmla="*/ 9 w 41"/>
                <a:gd name="T19" fmla="*/ 26 h 48"/>
                <a:gd name="T20" fmla="*/ 41 w 41"/>
                <a:gd name="T21" fmla="*/ 26 h 48"/>
                <a:gd name="T22" fmla="*/ 41 w 41"/>
                <a:gd name="T23" fmla="*/ 26 h 48"/>
                <a:gd name="T24" fmla="*/ 41 w 41"/>
                <a:gd name="T25" fmla="*/ 24 h 48"/>
                <a:gd name="T26" fmla="*/ 41 w 41"/>
                <a:gd name="T27" fmla="*/ 24 h 48"/>
                <a:gd name="T28" fmla="*/ 41 w 41"/>
                <a:gd name="T29" fmla="*/ 14 h 48"/>
                <a:gd name="T30" fmla="*/ 36 w 41"/>
                <a:gd name="T31" fmla="*/ 7 h 48"/>
                <a:gd name="T32" fmla="*/ 36 w 41"/>
                <a:gd name="T33" fmla="*/ 7 h 48"/>
                <a:gd name="T34" fmla="*/ 29 w 41"/>
                <a:gd name="T35" fmla="*/ 2 h 48"/>
                <a:gd name="T36" fmla="*/ 21 w 41"/>
                <a:gd name="T37" fmla="*/ 0 h 48"/>
                <a:gd name="T38" fmla="*/ 21 w 41"/>
                <a:gd name="T39" fmla="*/ 0 h 48"/>
                <a:gd name="T40" fmla="*/ 12 w 41"/>
                <a:gd name="T41" fmla="*/ 2 h 48"/>
                <a:gd name="T42" fmla="*/ 7 w 41"/>
                <a:gd name="T43" fmla="*/ 7 h 48"/>
                <a:gd name="T44" fmla="*/ 7 w 41"/>
                <a:gd name="T45" fmla="*/ 7 h 48"/>
                <a:gd name="T46" fmla="*/ 2 w 41"/>
                <a:gd name="T47" fmla="*/ 14 h 48"/>
                <a:gd name="T48" fmla="*/ 0 w 41"/>
                <a:gd name="T49" fmla="*/ 24 h 48"/>
                <a:gd name="T50" fmla="*/ 0 w 41"/>
                <a:gd name="T51" fmla="*/ 24 h 48"/>
                <a:gd name="T52" fmla="*/ 2 w 41"/>
                <a:gd name="T53" fmla="*/ 34 h 48"/>
                <a:gd name="T54" fmla="*/ 7 w 41"/>
                <a:gd name="T55" fmla="*/ 41 h 48"/>
                <a:gd name="T56" fmla="*/ 7 w 41"/>
                <a:gd name="T57" fmla="*/ 41 h 48"/>
                <a:gd name="T58" fmla="*/ 12 w 41"/>
                <a:gd name="T59" fmla="*/ 47 h 48"/>
                <a:gd name="T60" fmla="*/ 22 w 41"/>
                <a:gd name="T61" fmla="*/ 48 h 48"/>
                <a:gd name="T62" fmla="*/ 22 w 41"/>
                <a:gd name="T63" fmla="*/ 48 h 48"/>
                <a:gd name="T64" fmla="*/ 29 w 41"/>
                <a:gd name="T65" fmla="*/ 47 h 48"/>
                <a:gd name="T66" fmla="*/ 35 w 41"/>
                <a:gd name="T67" fmla="*/ 43 h 48"/>
                <a:gd name="T68" fmla="*/ 35 w 41"/>
                <a:gd name="T69" fmla="*/ 43 h 48"/>
                <a:gd name="T70" fmla="*/ 40 w 41"/>
                <a:gd name="T71" fmla="*/ 40 h 48"/>
                <a:gd name="T72" fmla="*/ 41 w 41"/>
                <a:gd name="T73" fmla="*/ 33 h 48"/>
                <a:gd name="T74" fmla="*/ 35 w 41"/>
                <a:gd name="T75" fmla="*/ 31 h 48"/>
                <a:gd name="T76" fmla="*/ 35 w 41"/>
                <a:gd name="T77" fmla="*/ 31 h 48"/>
                <a:gd name="T78" fmla="*/ 31 w 41"/>
                <a:gd name="T79" fmla="*/ 36 h 48"/>
                <a:gd name="T80" fmla="*/ 29 w 41"/>
                <a:gd name="T81" fmla="*/ 40 h 48"/>
                <a:gd name="T82" fmla="*/ 29 w 41"/>
                <a:gd name="T83" fmla="*/ 40 h 48"/>
                <a:gd name="T84" fmla="*/ 12 w 41"/>
                <a:gd name="T85" fmla="*/ 10 h 48"/>
                <a:gd name="T86" fmla="*/ 12 w 41"/>
                <a:gd name="T87" fmla="*/ 10 h 48"/>
                <a:gd name="T88" fmla="*/ 17 w 41"/>
                <a:gd name="T89" fmla="*/ 7 h 48"/>
                <a:gd name="T90" fmla="*/ 21 w 41"/>
                <a:gd name="T91" fmla="*/ 7 h 48"/>
                <a:gd name="T92" fmla="*/ 21 w 41"/>
                <a:gd name="T93" fmla="*/ 7 h 48"/>
                <a:gd name="T94" fmla="*/ 28 w 41"/>
                <a:gd name="T95" fmla="*/ 7 h 48"/>
                <a:gd name="T96" fmla="*/ 31 w 41"/>
                <a:gd name="T97" fmla="*/ 10 h 48"/>
                <a:gd name="T98" fmla="*/ 31 w 41"/>
                <a:gd name="T99" fmla="*/ 10 h 48"/>
                <a:gd name="T100" fmla="*/ 33 w 41"/>
                <a:gd name="T101" fmla="*/ 14 h 48"/>
                <a:gd name="T102" fmla="*/ 35 w 41"/>
                <a:gd name="T103" fmla="*/ 19 h 48"/>
                <a:gd name="T104" fmla="*/ 9 w 41"/>
                <a:gd name="T105" fmla="*/ 19 h 48"/>
                <a:gd name="T106" fmla="*/ 9 w 41"/>
                <a:gd name="T107" fmla="*/ 19 h 48"/>
                <a:gd name="T108" fmla="*/ 10 w 41"/>
                <a:gd name="T109" fmla="*/ 14 h 48"/>
                <a:gd name="T110" fmla="*/ 12 w 41"/>
                <a:gd name="T111" fmla="*/ 10 h 48"/>
                <a:gd name="T112" fmla="*/ 12 w 41"/>
                <a:gd name="T113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1" h="48">
                  <a:moveTo>
                    <a:pt x="29" y="40"/>
                  </a:moveTo>
                  <a:lnTo>
                    <a:pt x="29" y="40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17" y="40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9" y="33"/>
                  </a:lnTo>
                  <a:lnTo>
                    <a:pt x="9" y="26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1" y="14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29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2" y="47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9" y="47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0" y="40"/>
                  </a:lnTo>
                  <a:lnTo>
                    <a:pt x="41" y="33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31" y="36"/>
                  </a:lnTo>
                  <a:lnTo>
                    <a:pt x="29" y="40"/>
                  </a:lnTo>
                  <a:lnTo>
                    <a:pt x="29" y="4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7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8" y="7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4"/>
                  </a:lnTo>
                  <a:lnTo>
                    <a:pt x="35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0" y="14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 204">
              <a:extLst>
                <a:ext uri="{FF2B5EF4-FFF2-40B4-BE49-F238E27FC236}">
                  <a16:creationId xmlns:a16="http://schemas.microsoft.com/office/drawing/2014/main" id="{C8282471-42C0-4C45-B080-CDF44AFF7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4055" y="3620415"/>
              <a:ext cx="73269" cy="87923"/>
            </a:xfrm>
            <a:custGeom>
              <a:avLst/>
              <a:gdLst>
                <a:gd name="T0" fmla="*/ 30 w 40"/>
                <a:gd name="T1" fmla="*/ 38 h 48"/>
                <a:gd name="T2" fmla="*/ 30 w 40"/>
                <a:gd name="T3" fmla="*/ 38 h 48"/>
                <a:gd name="T4" fmla="*/ 26 w 40"/>
                <a:gd name="T5" fmla="*/ 40 h 48"/>
                <a:gd name="T6" fmla="*/ 21 w 40"/>
                <a:gd name="T7" fmla="*/ 41 h 48"/>
                <a:gd name="T8" fmla="*/ 21 w 40"/>
                <a:gd name="T9" fmla="*/ 41 h 48"/>
                <a:gd name="T10" fmla="*/ 16 w 40"/>
                <a:gd name="T11" fmla="*/ 40 h 48"/>
                <a:gd name="T12" fmla="*/ 13 w 40"/>
                <a:gd name="T13" fmla="*/ 36 h 48"/>
                <a:gd name="T14" fmla="*/ 13 w 40"/>
                <a:gd name="T15" fmla="*/ 36 h 48"/>
                <a:gd name="T16" fmla="*/ 11 w 40"/>
                <a:gd name="T17" fmla="*/ 31 h 48"/>
                <a:gd name="T18" fmla="*/ 9 w 40"/>
                <a:gd name="T19" fmla="*/ 24 h 48"/>
                <a:gd name="T20" fmla="*/ 9 w 40"/>
                <a:gd name="T21" fmla="*/ 24 h 48"/>
                <a:gd name="T22" fmla="*/ 11 w 40"/>
                <a:gd name="T23" fmla="*/ 15 h 48"/>
                <a:gd name="T24" fmla="*/ 13 w 40"/>
                <a:gd name="T25" fmla="*/ 10 h 48"/>
                <a:gd name="T26" fmla="*/ 13 w 40"/>
                <a:gd name="T27" fmla="*/ 10 h 48"/>
                <a:gd name="T28" fmla="*/ 18 w 40"/>
                <a:gd name="T29" fmla="*/ 7 h 48"/>
                <a:gd name="T30" fmla="*/ 23 w 40"/>
                <a:gd name="T31" fmla="*/ 7 h 48"/>
                <a:gd name="T32" fmla="*/ 23 w 40"/>
                <a:gd name="T33" fmla="*/ 7 h 48"/>
                <a:gd name="T34" fmla="*/ 26 w 40"/>
                <a:gd name="T35" fmla="*/ 7 h 48"/>
                <a:gd name="T36" fmla="*/ 28 w 40"/>
                <a:gd name="T37" fmla="*/ 8 h 48"/>
                <a:gd name="T38" fmla="*/ 28 w 40"/>
                <a:gd name="T39" fmla="*/ 8 h 48"/>
                <a:gd name="T40" fmla="*/ 32 w 40"/>
                <a:gd name="T41" fmla="*/ 12 h 48"/>
                <a:gd name="T42" fmla="*/ 33 w 40"/>
                <a:gd name="T43" fmla="*/ 15 h 48"/>
                <a:gd name="T44" fmla="*/ 40 w 40"/>
                <a:gd name="T45" fmla="*/ 14 h 48"/>
                <a:gd name="T46" fmla="*/ 40 w 40"/>
                <a:gd name="T47" fmla="*/ 14 h 48"/>
                <a:gd name="T48" fmla="*/ 38 w 40"/>
                <a:gd name="T49" fmla="*/ 8 h 48"/>
                <a:gd name="T50" fmla="*/ 33 w 40"/>
                <a:gd name="T51" fmla="*/ 3 h 48"/>
                <a:gd name="T52" fmla="*/ 33 w 40"/>
                <a:gd name="T53" fmla="*/ 3 h 48"/>
                <a:gd name="T54" fmla="*/ 28 w 40"/>
                <a:gd name="T55" fmla="*/ 2 h 48"/>
                <a:gd name="T56" fmla="*/ 21 w 40"/>
                <a:gd name="T57" fmla="*/ 0 h 48"/>
                <a:gd name="T58" fmla="*/ 21 w 40"/>
                <a:gd name="T59" fmla="*/ 0 h 48"/>
                <a:gd name="T60" fmla="*/ 16 w 40"/>
                <a:gd name="T61" fmla="*/ 0 h 48"/>
                <a:gd name="T62" fmla="*/ 11 w 40"/>
                <a:gd name="T63" fmla="*/ 3 h 48"/>
                <a:gd name="T64" fmla="*/ 11 w 40"/>
                <a:gd name="T65" fmla="*/ 3 h 48"/>
                <a:gd name="T66" fmla="*/ 7 w 40"/>
                <a:gd name="T67" fmla="*/ 7 h 48"/>
                <a:gd name="T68" fmla="*/ 4 w 40"/>
                <a:gd name="T69" fmla="*/ 10 h 48"/>
                <a:gd name="T70" fmla="*/ 4 w 40"/>
                <a:gd name="T71" fmla="*/ 10 h 48"/>
                <a:gd name="T72" fmla="*/ 2 w 40"/>
                <a:gd name="T73" fmla="*/ 17 h 48"/>
                <a:gd name="T74" fmla="*/ 0 w 40"/>
                <a:gd name="T75" fmla="*/ 24 h 48"/>
                <a:gd name="T76" fmla="*/ 0 w 40"/>
                <a:gd name="T77" fmla="*/ 24 h 48"/>
                <a:gd name="T78" fmla="*/ 2 w 40"/>
                <a:gd name="T79" fmla="*/ 34 h 48"/>
                <a:gd name="T80" fmla="*/ 7 w 40"/>
                <a:gd name="T81" fmla="*/ 41 h 48"/>
                <a:gd name="T82" fmla="*/ 7 w 40"/>
                <a:gd name="T83" fmla="*/ 41 h 48"/>
                <a:gd name="T84" fmla="*/ 14 w 40"/>
                <a:gd name="T85" fmla="*/ 47 h 48"/>
                <a:gd name="T86" fmla="*/ 21 w 40"/>
                <a:gd name="T87" fmla="*/ 48 h 48"/>
                <a:gd name="T88" fmla="*/ 21 w 40"/>
                <a:gd name="T89" fmla="*/ 48 h 48"/>
                <a:gd name="T90" fmla="*/ 28 w 40"/>
                <a:gd name="T91" fmla="*/ 47 h 48"/>
                <a:gd name="T92" fmla="*/ 35 w 40"/>
                <a:gd name="T93" fmla="*/ 43 h 48"/>
                <a:gd name="T94" fmla="*/ 35 w 40"/>
                <a:gd name="T95" fmla="*/ 43 h 48"/>
                <a:gd name="T96" fmla="*/ 38 w 40"/>
                <a:gd name="T97" fmla="*/ 38 h 48"/>
                <a:gd name="T98" fmla="*/ 40 w 40"/>
                <a:gd name="T99" fmla="*/ 31 h 48"/>
                <a:gd name="T100" fmla="*/ 33 w 40"/>
                <a:gd name="T101" fmla="*/ 29 h 48"/>
                <a:gd name="T102" fmla="*/ 33 w 40"/>
                <a:gd name="T103" fmla="*/ 29 h 48"/>
                <a:gd name="T104" fmla="*/ 32 w 40"/>
                <a:gd name="T105" fmla="*/ 34 h 48"/>
                <a:gd name="T106" fmla="*/ 30 w 40"/>
                <a:gd name="T107" fmla="*/ 38 h 48"/>
                <a:gd name="T108" fmla="*/ 30 w 40"/>
                <a:gd name="T10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48">
                  <a:moveTo>
                    <a:pt x="30" y="38"/>
                  </a:moveTo>
                  <a:lnTo>
                    <a:pt x="30" y="38"/>
                  </a:lnTo>
                  <a:lnTo>
                    <a:pt x="26" y="40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6" y="40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1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11" y="15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8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6" y="7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2" y="12"/>
                  </a:lnTo>
                  <a:lnTo>
                    <a:pt x="33" y="15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8" y="8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28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7" y="7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7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4" y="47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8" y="47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38" y="38"/>
                  </a:lnTo>
                  <a:lnTo>
                    <a:pt x="40" y="31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2" y="34"/>
                  </a:lnTo>
                  <a:lnTo>
                    <a:pt x="30" y="38"/>
                  </a:lnTo>
                  <a:lnTo>
                    <a:pt x="3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508" tIns="52754" rIns="105508" bIns="52754" numCol="1" anchor="t" anchorCtr="0" compatLnSpc="1">
              <a:prstTxWarp prst="textNoShape">
                <a:avLst/>
              </a:prstTxWarp>
            </a:bodyPr>
            <a:lstStyle/>
            <a:p>
              <a:endParaRPr lang="en-US" sz="126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6B3B904-5592-4734-A9EA-125C40B4FE19}"/>
                </a:ext>
              </a:extLst>
            </p:cNvPr>
            <p:cNvSpPr txBox="1"/>
            <p:nvPr/>
          </p:nvSpPr>
          <p:spPr>
            <a:xfrm>
              <a:off x="3656137" y="5360293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On-chip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5D4EBEC-3C5D-4E08-A9E7-657A93C5EE68}"/>
                </a:ext>
              </a:extLst>
            </p:cNvPr>
            <p:cNvSpPr txBox="1"/>
            <p:nvPr/>
          </p:nvSpPr>
          <p:spPr>
            <a:xfrm>
              <a:off x="6003451" y="5358569"/>
              <a:ext cx="940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Off-chip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B659D-1ADC-415F-89A2-4C4966C35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D2E78-5FB3-445F-940C-ED5745BD61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7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04C834-2DC1-4C77-8922-A200756270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/>
        </p:nvGraphicFramePr>
        <p:xfrm>
          <a:off x="7915274" y="3931028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84570" y="46168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81874" y="461682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/>
        </p:nvGraphicFramePr>
        <p:xfrm>
          <a:off x="2324600" y="3931028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/>
        </p:nvGraphicFramePr>
        <p:xfrm>
          <a:off x="5153648" y="3946268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2316578" y="3910758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48011" y="3917309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03242" y="3918774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100959" y="1489264"/>
            <a:ext cx="8023413" cy="206210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After (block size = 4)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j=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k=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for (ii=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; ii&lt;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; ii++)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for (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=j;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 for (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=k;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		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= 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+ A[ii][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 * B[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];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3F77A-452D-4DFD-98A6-D9B38828F289}"/>
              </a:ext>
            </a:extLst>
          </p:cNvPr>
          <p:cNvSpPr/>
          <p:nvPr/>
        </p:nvSpPr>
        <p:spPr>
          <a:xfrm>
            <a:off x="1975011" y="1009769"/>
            <a:ext cx="5093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block-based matrix multiplication: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398505-C029-4091-83FE-FC74D81188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ACC25-EFE8-4ED0-BB46-BE07FAD955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479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2E764D-CE69-4E3F-A696-29E2199878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/>
        </p:nvGraphicFramePr>
        <p:xfrm>
          <a:off x="7915274" y="3932659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84570" y="4618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81874" y="46184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/>
        </p:nvGraphicFramePr>
        <p:xfrm>
          <a:off x="2324600" y="3932659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/>
        </p:nvGraphicFramePr>
        <p:xfrm>
          <a:off x="5153648" y="3947899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3038474" y="3912389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48011" y="4664899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03242" y="3920405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100959" y="1489264"/>
            <a:ext cx="8023413" cy="206210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After (block size = 4)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j=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k=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for (ii=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; ii&lt;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; ii++)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for (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=j;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 for (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=k;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		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= 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+ A[ii][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 * B[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];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4E4721-E1F6-478E-B61A-83F1537270BE}"/>
              </a:ext>
            </a:extLst>
          </p:cNvPr>
          <p:cNvSpPr/>
          <p:nvPr/>
        </p:nvSpPr>
        <p:spPr>
          <a:xfrm>
            <a:off x="1975011" y="1009769"/>
            <a:ext cx="5093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block-based matrix multiplication: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5A301F-C3C5-4980-B1F6-262EF9EEDE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B80A2D-1B65-4CB3-84C9-5D851050AB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13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BC8EFB-2AF2-43E2-A6A5-BD7B74AE95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/>
        </p:nvGraphicFramePr>
        <p:xfrm>
          <a:off x="7915274" y="3934155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84570" y="46199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81874" y="46199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/>
        </p:nvGraphicFramePr>
        <p:xfrm>
          <a:off x="2324600" y="3934155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/>
        </p:nvGraphicFramePr>
        <p:xfrm>
          <a:off x="5153648" y="3949395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3038474" y="3913885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48011" y="4666395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03242" y="3921901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100959" y="1489264"/>
            <a:ext cx="8023413" cy="206210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After (block size = 4)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j=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k=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for (ii=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; ii&lt;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; ii++)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for (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=j;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 for (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=k;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		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= 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+ A[ii][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 * B[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];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021D8E-405C-4CA3-93D8-72812CF5FB45}"/>
              </a:ext>
            </a:extLst>
          </p:cNvPr>
          <p:cNvSpPr/>
          <p:nvPr/>
        </p:nvSpPr>
        <p:spPr>
          <a:xfrm>
            <a:off x="1975011" y="1009769"/>
            <a:ext cx="5093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block-based matrix multiplication: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3DB65D-E343-436E-A143-C5062BE13F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1D0897-B4AC-41AC-829F-594BE51064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980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Loop Blocking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491A49-7028-4CB6-9808-69DACD4442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/>
        </p:nvGraphicFramePr>
        <p:xfrm>
          <a:off x="7915274" y="3933477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84570" y="46192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81874" y="46192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/>
        </p:nvGraphicFramePr>
        <p:xfrm>
          <a:off x="2324600" y="3933477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/>
        </p:nvGraphicFramePr>
        <p:xfrm>
          <a:off x="5153648" y="3948717"/>
          <a:ext cx="2228226" cy="2236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3800474" y="3913207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48011" y="5422654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03242" y="3921223"/>
            <a:ext cx="762000" cy="762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100959" y="1489264"/>
            <a:ext cx="8023413" cy="206210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/* After (block size = 4) */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for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&lt;N;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=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for (j=0; j&lt;N; j=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for (k=0; k&lt;N; k=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for (ii=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; ii&lt;</a:t>
            </a:r>
            <a:r>
              <a:rPr lang="en-US" altLang="en-US" sz="1600" dirty="0" err="1">
                <a:latin typeface="Courier New" panose="02070309020205020404" pitchFamily="49" charset="0"/>
              </a:rPr>
              <a:t>i+b</a:t>
            </a:r>
            <a:r>
              <a:rPr lang="en-US" altLang="en-US" sz="1600" dirty="0">
                <a:latin typeface="Courier New" panose="02070309020205020404" pitchFamily="49" charset="0"/>
              </a:rPr>
              <a:t>; ii++)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for (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=j;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j+b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++)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	 for (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=k;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&lt;</a:t>
            </a:r>
            <a:r>
              <a:rPr lang="en-US" altLang="en-US" sz="1600" dirty="0" err="1">
                <a:latin typeface="Courier New" panose="02070309020205020404" pitchFamily="49" charset="0"/>
              </a:rPr>
              <a:t>k+b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++) </a:t>
            </a:r>
          </a:p>
          <a:p>
            <a:pPr algn="l" eaLnBrk="0" hangingPunct="0"/>
            <a:r>
              <a:rPr lang="en-US" altLang="en-US" sz="1600" dirty="0">
                <a:latin typeface="Courier New" panose="02070309020205020404" pitchFamily="49" charset="0"/>
              </a:rPr>
              <a:t>   		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= C[ii][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 + A[ii][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 * B[</a:t>
            </a:r>
            <a:r>
              <a:rPr lang="en-US" altLang="en-US" sz="1600" dirty="0" err="1">
                <a:latin typeface="Courier New" panose="02070309020205020404" pitchFamily="49" charset="0"/>
              </a:rPr>
              <a:t>kk</a:t>
            </a:r>
            <a:r>
              <a:rPr lang="en-US" altLang="en-US" sz="1600" dirty="0">
                <a:latin typeface="Courier New" panose="02070309020205020404" pitchFamily="49" charset="0"/>
              </a:rPr>
              <a:t>][</a:t>
            </a:r>
            <a:r>
              <a:rPr lang="en-US" altLang="en-US" sz="1600" dirty="0" err="1">
                <a:latin typeface="Courier New" panose="02070309020205020404" pitchFamily="49" charset="0"/>
              </a:rPr>
              <a:t>jj</a:t>
            </a:r>
            <a:r>
              <a:rPr lang="en-US" altLang="en-US" sz="1600" dirty="0">
                <a:latin typeface="Courier New" panose="02070309020205020404" pitchFamily="49" charset="0"/>
              </a:rPr>
              <a:t>];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E1FE61-D00A-4AE2-907A-2B544ABFC72D}"/>
              </a:ext>
            </a:extLst>
          </p:cNvPr>
          <p:cNvSpPr/>
          <p:nvPr/>
        </p:nvSpPr>
        <p:spPr>
          <a:xfrm>
            <a:off x="1975011" y="1009769"/>
            <a:ext cx="5093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the block-based matrix multiplication: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8CF496-B2CE-4B6D-98B8-158762B9E70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37386-3082-4E01-8AC5-50AFFFE534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734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dirty="0"/>
              <a:t>Reduce Miss Rate (2): Reduce t</a:t>
            </a:r>
            <a:r>
              <a:rPr lang="en-US" sz="4400" dirty="0"/>
              <a:t>he 3 C’s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5661B-389E-4F83-8DD9-CABD381A18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Increase Cache Size</a:t>
            </a:r>
          </a:p>
          <a:p>
            <a:pPr lvl="1"/>
            <a:r>
              <a:rPr lang="en-US" sz="2000" dirty="0"/>
              <a:t>Reduce miss for: capacity miss, conflict miss</a:t>
            </a:r>
          </a:p>
          <a:p>
            <a:pPr lvl="1"/>
            <a:r>
              <a:rPr lang="en-US" sz="2000" dirty="0"/>
              <a:t>But has many limitations</a:t>
            </a:r>
          </a:p>
          <a:p>
            <a:pPr lvl="1"/>
            <a:endParaRPr lang="en-US" sz="2308" dirty="0"/>
          </a:p>
          <a:p>
            <a:r>
              <a:rPr lang="en-US" sz="2400" b="1" dirty="0"/>
              <a:t>Increase Associativity (cache size unchanged)</a:t>
            </a:r>
          </a:p>
          <a:p>
            <a:pPr lvl="1"/>
            <a:r>
              <a:rPr lang="en-US" sz="2000" dirty="0"/>
              <a:t>Reduce miss for: conflict miss</a:t>
            </a:r>
          </a:p>
          <a:p>
            <a:pPr lvl="1"/>
            <a:r>
              <a:rPr lang="en-US" sz="2000" dirty="0"/>
              <a:t>But may increase access latency </a:t>
            </a:r>
          </a:p>
          <a:p>
            <a:pPr lvl="1"/>
            <a:endParaRPr lang="en-US" sz="2308" dirty="0"/>
          </a:p>
          <a:p>
            <a:r>
              <a:rPr lang="en-US" sz="2400" b="1" dirty="0"/>
              <a:t>Increase Cache Block Size (cache size unchanged)</a:t>
            </a:r>
          </a:p>
          <a:p>
            <a:pPr lvl="1"/>
            <a:r>
              <a:rPr lang="en-US" sz="2000" dirty="0"/>
              <a:t>Reduce miss for: compulsory</a:t>
            </a:r>
          </a:p>
          <a:p>
            <a:pPr lvl="1"/>
            <a:r>
              <a:rPr lang="en-US" sz="2000" dirty="0"/>
              <a:t>But may increase miss penalty (more data will be evicted and fetched)</a:t>
            </a:r>
          </a:p>
          <a:p>
            <a:pPr lvl="1"/>
            <a:r>
              <a:rPr lang="en-US" sz="2000" dirty="0"/>
              <a:t>Very large blocks could increase miss rate (i.e., increase capacity miss)</a:t>
            </a:r>
          </a:p>
          <a:p>
            <a:pPr lvl="1"/>
            <a:endParaRPr lang="en-US" sz="2000" dirty="0"/>
          </a:p>
          <a:p>
            <a:pPr lvl="1"/>
            <a:endParaRPr lang="en-US" sz="2308" dirty="0"/>
          </a:p>
          <a:p>
            <a:pPr lvl="1"/>
            <a:endParaRPr lang="en-US" dirty="0"/>
          </a:p>
          <a:p>
            <a:pPr marL="527517" lvl="1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B08268-03DF-4C88-9218-A214BD453028}"/>
              </a:ext>
            </a:extLst>
          </p:cNvPr>
          <p:cNvSpPr txBox="1">
            <a:spLocks/>
          </p:cNvSpPr>
          <p:nvPr/>
        </p:nvSpPr>
        <p:spPr>
          <a:xfrm>
            <a:off x="8632723" y="1124226"/>
            <a:ext cx="3559277" cy="1450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Compulsory (cold) Misses</a:t>
            </a:r>
          </a:p>
          <a:p>
            <a:r>
              <a:rPr lang="en-US" sz="2000" b="1" dirty="0"/>
              <a:t>Capacity Misses</a:t>
            </a:r>
            <a:endParaRPr lang="en-US" dirty="0"/>
          </a:p>
          <a:p>
            <a:r>
              <a:rPr lang="en-US" sz="2000" b="1" dirty="0"/>
              <a:t>Conflict Misses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632B9-9BF5-41D5-A1CF-94FD092F79D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8A7B79-AA51-4112-8DBF-166B7E40B2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6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3">
            <a:extLst>
              <a:ext uri="{FF2B5EF4-FFF2-40B4-BE49-F238E27FC236}">
                <a16:creationId xmlns:a16="http://schemas.microsoft.com/office/drawing/2014/main" id="{968A07D5-1F0C-42B1-9E4F-46E3979B02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39127"/>
              </p:ext>
            </p:extLst>
          </p:nvPr>
        </p:nvGraphicFramePr>
        <p:xfrm>
          <a:off x="2356462" y="1168096"/>
          <a:ext cx="6930225" cy="3489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Rectangle 5">
            <a:extLst>
              <a:ext uri="{FF2B5EF4-FFF2-40B4-BE49-F238E27FC236}">
                <a16:creationId xmlns:a16="http://schemas.microsoft.com/office/drawing/2014/main" id="{233CC8EF-C954-45CE-B6B1-C45020C2B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469" y="4908121"/>
            <a:ext cx="8463032" cy="11592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 marL="342900" indent="-3429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 size – the larger the better</a:t>
            </a:r>
          </a:p>
          <a:p>
            <a:pPr marL="342900" indent="-3429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size – tradeoffs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D3652-8000-4840-BB2A-321EC772182D}"/>
              </a:ext>
            </a:extLst>
          </p:cNvPr>
          <p:cNvSpPr txBox="1"/>
          <p:nvPr/>
        </p:nvSpPr>
        <p:spPr>
          <a:xfrm>
            <a:off x="7007985" y="5605748"/>
            <a:ext cx="3349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75000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7E9A3F-5706-4F9B-8A82-8FFA719E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Miss Rate vs Block Size vs Cache Size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43683-E481-4778-9519-B9DD8C14F1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3794BB-D01C-4768-9A96-8A72B3908B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502D22-20E9-44EB-843D-1A3D82893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 uiExpand="1">
        <p:bldSub>
          <a:bldChart bld="series" animBg="0"/>
        </p:bldSub>
      </p:bldGraphic>
      <p:bldP spid="42" grpId="0"/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41929" y="2128434"/>
            <a:ext cx="2287588" cy="2165350"/>
            <a:chOff x="288" y="2688"/>
            <a:chExt cx="1441" cy="1364"/>
          </a:xfrm>
        </p:grpSpPr>
        <p:sp>
          <p:nvSpPr>
            <p:cNvPr id="1132549" name="Line 5"/>
            <p:cNvSpPr>
              <a:spLocks noChangeShapeType="1"/>
            </p:cNvSpPr>
            <p:nvPr/>
          </p:nvSpPr>
          <p:spPr bwMode="auto">
            <a:xfrm>
              <a:off x="489" y="2936"/>
              <a:ext cx="0" cy="8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50" name="Line 6"/>
            <p:cNvSpPr>
              <a:spLocks noChangeShapeType="1"/>
            </p:cNvSpPr>
            <p:nvPr/>
          </p:nvSpPr>
          <p:spPr bwMode="auto">
            <a:xfrm>
              <a:off x="497" y="3840"/>
              <a:ext cx="12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51" name="Rectangle 7"/>
            <p:cNvSpPr>
              <a:spLocks noChangeArrowheads="1"/>
            </p:cNvSpPr>
            <p:nvPr/>
          </p:nvSpPr>
          <p:spPr bwMode="auto">
            <a:xfrm>
              <a:off x="288" y="2688"/>
              <a:ext cx="483" cy="2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1"/>
                <a:t>Miss</a:t>
              </a:r>
            </a:p>
            <a:p>
              <a:pPr>
                <a:lnSpc>
                  <a:spcPct val="85000"/>
                </a:lnSpc>
              </a:pPr>
              <a:r>
                <a:rPr lang="en-US" sz="1600" b="1"/>
                <a:t>Penalty</a:t>
              </a:r>
            </a:p>
          </p:txBody>
        </p:sp>
        <p:sp>
          <p:nvSpPr>
            <p:cNvPr id="1132552" name="Line 8"/>
            <p:cNvSpPr>
              <a:spLocks noChangeShapeType="1"/>
            </p:cNvSpPr>
            <p:nvPr/>
          </p:nvSpPr>
          <p:spPr bwMode="auto">
            <a:xfrm flipV="1">
              <a:off x="497" y="3064"/>
              <a:ext cx="944" cy="49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53" name="Rectangle 9"/>
            <p:cNvSpPr>
              <a:spLocks noChangeArrowheads="1"/>
            </p:cNvSpPr>
            <p:nvPr/>
          </p:nvSpPr>
          <p:spPr bwMode="auto">
            <a:xfrm>
              <a:off x="1056" y="3840"/>
              <a:ext cx="641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Block Size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641532" y="2052234"/>
            <a:ext cx="3067053" cy="2216150"/>
            <a:chOff x="1889" y="2656"/>
            <a:chExt cx="1932" cy="1396"/>
          </a:xfrm>
        </p:grpSpPr>
        <p:sp>
          <p:nvSpPr>
            <p:cNvPr id="1132555" name="Line 11"/>
            <p:cNvSpPr>
              <a:spLocks noChangeShapeType="1"/>
            </p:cNvSpPr>
            <p:nvPr/>
          </p:nvSpPr>
          <p:spPr bwMode="auto">
            <a:xfrm>
              <a:off x="2121" y="2936"/>
              <a:ext cx="0" cy="8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56" name="Line 12"/>
            <p:cNvSpPr>
              <a:spLocks noChangeShapeType="1"/>
            </p:cNvSpPr>
            <p:nvPr/>
          </p:nvSpPr>
          <p:spPr bwMode="auto">
            <a:xfrm>
              <a:off x="2129" y="3840"/>
              <a:ext cx="12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57" name="Rectangle 13"/>
            <p:cNvSpPr>
              <a:spLocks noChangeArrowheads="1"/>
            </p:cNvSpPr>
            <p:nvPr/>
          </p:nvSpPr>
          <p:spPr bwMode="auto">
            <a:xfrm>
              <a:off x="1889" y="2656"/>
              <a:ext cx="358" cy="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/>
                <a:t>Miss</a:t>
              </a:r>
            </a:p>
            <a:p>
              <a:pPr>
                <a:lnSpc>
                  <a:spcPct val="85000"/>
                </a:lnSpc>
              </a:pPr>
              <a:r>
                <a:rPr lang="en-US" b="1"/>
                <a:t>Rate</a:t>
              </a:r>
            </a:p>
          </p:txBody>
        </p:sp>
        <p:sp>
          <p:nvSpPr>
            <p:cNvPr id="1132558" name="Line 14"/>
            <p:cNvSpPr>
              <a:spLocks noChangeShapeType="1"/>
            </p:cNvSpPr>
            <p:nvPr/>
          </p:nvSpPr>
          <p:spPr bwMode="auto">
            <a:xfrm>
              <a:off x="2225" y="3080"/>
              <a:ext cx="80" cy="32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59" name="Line 15"/>
            <p:cNvSpPr>
              <a:spLocks noChangeShapeType="1"/>
            </p:cNvSpPr>
            <p:nvPr/>
          </p:nvSpPr>
          <p:spPr bwMode="auto">
            <a:xfrm>
              <a:off x="2321" y="3416"/>
              <a:ext cx="176" cy="27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60" name="Line 16"/>
            <p:cNvSpPr>
              <a:spLocks noChangeShapeType="1"/>
            </p:cNvSpPr>
            <p:nvPr/>
          </p:nvSpPr>
          <p:spPr bwMode="auto">
            <a:xfrm>
              <a:off x="2513" y="3704"/>
              <a:ext cx="224" cy="3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61" name="Line 17"/>
            <p:cNvSpPr>
              <a:spLocks noChangeShapeType="1"/>
            </p:cNvSpPr>
            <p:nvPr/>
          </p:nvSpPr>
          <p:spPr bwMode="auto">
            <a:xfrm>
              <a:off x="2753" y="3732"/>
              <a:ext cx="224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62" name="Line 18"/>
            <p:cNvSpPr>
              <a:spLocks noChangeShapeType="1"/>
            </p:cNvSpPr>
            <p:nvPr/>
          </p:nvSpPr>
          <p:spPr bwMode="auto">
            <a:xfrm flipV="1">
              <a:off x="2993" y="3622"/>
              <a:ext cx="224" cy="11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63" name="Line 19"/>
            <p:cNvSpPr>
              <a:spLocks noChangeShapeType="1"/>
            </p:cNvSpPr>
            <p:nvPr/>
          </p:nvSpPr>
          <p:spPr bwMode="auto">
            <a:xfrm flipV="1">
              <a:off x="2413" y="2966"/>
              <a:ext cx="184" cy="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64" name="Rectangle 20"/>
            <p:cNvSpPr>
              <a:spLocks noChangeArrowheads="1"/>
            </p:cNvSpPr>
            <p:nvPr/>
          </p:nvSpPr>
          <p:spPr bwMode="auto">
            <a:xfrm>
              <a:off x="2321" y="2790"/>
              <a:ext cx="1297" cy="1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dirty="0"/>
                <a:t>Exploits Spatial Locality</a:t>
              </a:r>
            </a:p>
          </p:txBody>
        </p:sp>
        <p:sp>
          <p:nvSpPr>
            <p:cNvPr id="1132565" name="Line 21"/>
            <p:cNvSpPr>
              <a:spLocks noChangeShapeType="1"/>
            </p:cNvSpPr>
            <p:nvPr/>
          </p:nvSpPr>
          <p:spPr bwMode="auto">
            <a:xfrm flipV="1">
              <a:off x="3133" y="3494"/>
              <a:ext cx="40" cy="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66" name="Rectangle 22"/>
            <p:cNvSpPr>
              <a:spLocks noChangeArrowheads="1"/>
            </p:cNvSpPr>
            <p:nvPr/>
          </p:nvSpPr>
          <p:spPr bwMode="auto">
            <a:xfrm>
              <a:off x="2753" y="3100"/>
              <a:ext cx="1068" cy="4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dirty="0"/>
                <a:t>Fewer blocks -- increases capacity misses</a:t>
              </a:r>
            </a:p>
          </p:txBody>
        </p:sp>
        <p:sp>
          <p:nvSpPr>
            <p:cNvPr id="1132567" name="Rectangle 23"/>
            <p:cNvSpPr>
              <a:spLocks noChangeArrowheads="1"/>
            </p:cNvSpPr>
            <p:nvPr/>
          </p:nvSpPr>
          <p:spPr bwMode="auto">
            <a:xfrm>
              <a:off x="2640" y="3840"/>
              <a:ext cx="641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Block Size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7321606" y="1899834"/>
            <a:ext cx="2722563" cy="2425700"/>
            <a:chOff x="3835" y="2524"/>
            <a:chExt cx="1715" cy="1528"/>
          </a:xfrm>
        </p:grpSpPr>
        <p:sp>
          <p:nvSpPr>
            <p:cNvPr id="1132569" name="Line 25"/>
            <p:cNvSpPr>
              <a:spLocks noChangeShapeType="1"/>
            </p:cNvSpPr>
            <p:nvPr/>
          </p:nvSpPr>
          <p:spPr bwMode="auto">
            <a:xfrm>
              <a:off x="4080" y="2936"/>
              <a:ext cx="0" cy="8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70" name="Line 26"/>
            <p:cNvSpPr>
              <a:spLocks noChangeShapeType="1"/>
            </p:cNvSpPr>
            <p:nvPr/>
          </p:nvSpPr>
          <p:spPr bwMode="auto">
            <a:xfrm>
              <a:off x="4088" y="3840"/>
              <a:ext cx="10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71" name="Rectangle 27"/>
            <p:cNvSpPr>
              <a:spLocks noChangeArrowheads="1"/>
            </p:cNvSpPr>
            <p:nvPr/>
          </p:nvSpPr>
          <p:spPr bwMode="auto">
            <a:xfrm>
              <a:off x="3835" y="2524"/>
              <a:ext cx="513" cy="4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b="1"/>
                <a:t>Average</a:t>
              </a:r>
            </a:p>
            <a:p>
              <a:pPr algn="ctr">
                <a:lnSpc>
                  <a:spcPct val="85000"/>
                </a:lnSpc>
              </a:pPr>
              <a:r>
                <a:rPr lang="en-US" sz="1600" b="1"/>
                <a:t>Access</a:t>
              </a:r>
            </a:p>
            <a:p>
              <a:pPr algn="ctr">
                <a:lnSpc>
                  <a:spcPct val="85000"/>
                </a:lnSpc>
              </a:pPr>
              <a:r>
                <a:rPr lang="en-US" sz="1600" b="1"/>
                <a:t>Time</a:t>
              </a:r>
            </a:p>
          </p:txBody>
        </p:sp>
        <p:sp>
          <p:nvSpPr>
            <p:cNvPr id="1132572" name="Line 28"/>
            <p:cNvSpPr>
              <a:spLocks noChangeShapeType="1"/>
            </p:cNvSpPr>
            <p:nvPr/>
          </p:nvSpPr>
          <p:spPr bwMode="auto">
            <a:xfrm>
              <a:off x="4184" y="3080"/>
              <a:ext cx="80" cy="32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73" name="Line 29"/>
            <p:cNvSpPr>
              <a:spLocks noChangeShapeType="1"/>
            </p:cNvSpPr>
            <p:nvPr/>
          </p:nvSpPr>
          <p:spPr bwMode="auto">
            <a:xfrm>
              <a:off x="4280" y="3416"/>
              <a:ext cx="176" cy="27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74" name="Line 30"/>
            <p:cNvSpPr>
              <a:spLocks noChangeShapeType="1"/>
            </p:cNvSpPr>
            <p:nvPr/>
          </p:nvSpPr>
          <p:spPr bwMode="auto">
            <a:xfrm>
              <a:off x="4472" y="3704"/>
              <a:ext cx="224" cy="3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75" name="Line 31"/>
            <p:cNvSpPr>
              <a:spLocks noChangeShapeType="1"/>
            </p:cNvSpPr>
            <p:nvPr/>
          </p:nvSpPr>
          <p:spPr bwMode="auto">
            <a:xfrm flipV="1">
              <a:off x="4712" y="3616"/>
              <a:ext cx="176" cy="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76" name="Line 32"/>
            <p:cNvSpPr>
              <a:spLocks noChangeShapeType="1"/>
            </p:cNvSpPr>
            <p:nvPr/>
          </p:nvSpPr>
          <p:spPr bwMode="auto">
            <a:xfrm flipV="1">
              <a:off x="4904" y="3394"/>
              <a:ext cx="128" cy="20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77" name="Line 33"/>
            <p:cNvSpPr>
              <a:spLocks noChangeShapeType="1"/>
            </p:cNvSpPr>
            <p:nvPr/>
          </p:nvSpPr>
          <p:spPr bwMode="auto">
            <a:xfrm flipH="1" flipV="1">
              <a:off x="4944" y="3276"/>
              <a:ext cx="4" cy="2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78" name="Rectangle 34"/>
            <p:cNvSpPr>
              <a:spLocks noChangeArrowheads="1"/>
            </p:cNvSpPr>
            <p:nvPr/>
          </p:nvSpPr>
          <p:spPr bwMode="auto">
            <a:xfrm>
              <a:off x="4350" y="2862"/>
              <a:ext cx="1200" cy="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/>
                <a:t>Increased Miss Penalty</a:t>
              </a:r>
            </a:p>
            <a:p>
              <a:pPr algn="ctr">
                <a:lnSpc>
                  <a:spcPct val="85000"/>
                </a:lnSpc>
              </a:pPr>
              <a:r>
                <a:rPr lang="en-US" sz="1600" dirty="0"/>
                <a:t>&amp; Miss Rate</a:t>
              </a:r>
            </a:p>
          </p:txBody>
        </p:sp>
        <p:sp>
          <p:nvSpPr>
            <p:cNvPr id="1132579" name="Rectangle 35"/>
            <p:cNvSpPr>
              <a:spLocks noChangeArrowheads="1"/>
            </p:cNvSpPr>
            <p:nvPr/>
          </p:nvSpPr>
          <p:spPr bwMode="auto">
            <a:xfrm>
              <a:off x="4464" y="3840"/>
              <a:ext cx="641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b="1"/>
                <a:t>Block Size</a:t>
              </a:r>
            </a:p>
          </p:txBody>
        </p:sp>
      </p:grpSp>
      <p:sp>
        <p:nvSpPr>
          <p:cNvPr id="1132580" name="Rectangle 36"/>
          <p:cNvSpPr>
            <a:spLocks noChangeArrowheads="1"/>
          </p:cNvSpPr>
          <p:nvPr/>
        </p:nvSpPr>
        <p:spPr bwMode="auto">
          <a:xfrm>
            <a:off x="1641532" y="5059198"/>
            <a:ext cx="9155619" cy="383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</a:pPr>
            <a:r>
              <a:rPr lang="en-US" sz="2400" b="1" dirty="0">
                <a:solidFill>
                  <a:srgbClr val="0070C0"/>
                </a:solidFill>
              </a:rPr>
              <a:t>Average Memory Access Time = Hit Time  +   Miss Penalty x Miss Rate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F79593-D540-486E-8743-B7EDEA24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Block Size Tradeoff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9A6F1E-CE5E-4218-A3C5-75ABB10860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7C254B5-0E36-42F6-B7BF-DC16B440BE4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A55BED-EFE9-4C84-B768-FB28159905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16F9F0-0D99-40B3-83B4-29C0191F49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2580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9">
            <a:extLst>
              <a:ext uri="{FF2B5EF4-FFF2-40B4-BE49-F238E27FC236}">
                <a16:creationId xmlns:a16="http://schemas.microsoft.com/office/drawing/2014/main" id="{B551E92D-71B0-4B22-8FE3-1725913A69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5712" y="1121045"/>
          <a:ext cx="5562901" cy="40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Chart" r:id="rId4" imgW="10072604" imgH="7400728" progId="MSGraph.Chart.8">
                  <p:embed followColorScheme="full"/>
                </p:oleObj>
              </mc:Choice>
              <mc:Fallback>
                <p:oleObj name="Chart" r:id="rId4" imgW="10072604" imgH="7400728" progId="MSGraph.Chart.8">
                  <p:embed followColorScheme="full"/>
                  <p:pic>
                    <p:nvPicPr>
                      <p:cNvPr id="6" name="Object 29">
                        <a:extLst>
                          <a:ext uri="{FF2B5EF4-FFF2-40B4-BE49-F238E27FC236}">
                            <a16:creationId xmlns:a16="http://schemas.microsoft.com/office/drawing/2014/main" id="{B551E92D-71B0-4B22-8FE3-1725913A69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5712" y="1121045"/>
                        <a:ext cx="5562901" cy="4086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1">
            <a:extLst>
              <a:ext uri="{FF2B5EF4-FFF2-40B4-BE49-F238E27FC236}">
                <a16:creationId xmlns:a16="http://schemas.microsoft.com/office/drawing/2014/main" id="{5D0BAA4D-DBB1-483A-B0A1-8881DA766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54399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Data from Hennessy &amp; Patterson, </a:t>
            </a:r>
            <a:r>
              <a:rPr lang="en-US" sz="1200" i="1" dirty="0">
                <a:solidFill>
                  <a:schemeClr val="accent2"/>
                </a:solidFill>
              </a:rPr>
              <a:t>Computer Architecture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8" name="Rectangle 32">
            <a:extLst>
              <a:ext uri="{FF2B5EF4-FFF2-40B4-BE49-F238E27FC236}">
                <a16:creationId xmlns:a16="http://schemas.microsoft.com/office/drawing/2014/main" id="{B00F5D5F-AA89-4BD5-9FDB-A71B946B6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22" y="5355606"/>
            <a:ext cx="10385156" cy="3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gains when going from direct mapped to 2-way (20%+ reduction in miss rate)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E3FF2-F401-4AF9-A4D9-CFF3389D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Benefits of Set Associative Caches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D1D40-4532-4077-A8DC-AEBEEE615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1C99F-F6A0-46E9-9049-69E3A0EFA4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A6B194-E553-493F-B902-D79D693E33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0C9FDC-5656-49B3-B0A8-2920F3FEEB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6" grpId="0"/>
      <p:bldP spid="7" grpId="0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Reduce Miss Rate (3): </a:t>
            </a:r>
            <a:r>
              <a:rPr lang="en-US" sz="4400" dirty="0"/>
              <a:t>Policies</a:t>
            </a:r>
          </a:p>
        </p:txBody>
      </p:sp>
      <p:sp>
        <p:nvSpPr>
          <p:cNvPr id="170086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Use appropriate policies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LRU + write-back works for most applications</a:t>
            </a:r>
          </a:p>
          <a:p>
            <a:pPr lvl="1">
              <a:spcBef>
                <a:spcPts val="600"/>
              </a:spcBef>
            </a:pP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Many GPUs use write-hit write-evict + write-miss no-write-allocate</a:t>
            </a:r>
          </a:p>
          <a:p>
            <a:pPr lvl="1">
              <a:spcBef>
                <a:spcPts val="600"/>
              </a:spcBef>
            </a:pP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Can even dynamically change policy according to profiling</a:t>
            </a:r>
          </a:p>
          <a:p>
            <a:pPr>
              <a:spcBef>
                <a:spcPts val="600"/>
              </a:spcBef>
            </a:pPr>
            <a:endParaRPr lang="en-US" sz="2400" dirty="0">
              <a:cs typeface="Arial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cs typeface="Arial" charset="0"/>
              </a:rPr>
              <a:t>Use more advanced policies 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cs typeface="Arial" charset="0"/>
              </a:rPr>
              <a:t>E.g., ML based</a:t>
            </a:r>
          </a:p>
          <a:p>
            <a:pPr>
              <a:spcBef>
                <a:spcPts val="600"/>
              </a:spcBef>
            </a:pPr>
            <a:endParaRPr lang="en-US" sz="2400" dirty="0">
              <a:cs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6CF9F-15AA-45CB-92A7-36BA0BC477D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A91B6-33EE-4109-8C4D-C90AF7A2B3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79497-4E81-44AE-A117-B62978AC8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867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Reduce Miss Rate (4): M</a:t>
            </a:r>
            <a:r>
              <a:rPr lang="en-US" sz="4400" dirty="0"/>
              <a:t>ulti-level Caches</a:t>
            </a:r>
          </a:p>
        </p:txBody>
      </p:sp>
      <p:sp>
        <p:nvSpPr>
          <p:cNvPr id="170086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Having a unified L2 cache (i.e., it holds both instructions and data) and in some cases even a unified L3 cache</a:t>
            </a:r>
          </a:p>
          <a:p>
            <a:pPr marL="457200" indent="-457200">
              <a:spcBef>
                <a:spcPts val="600"/>
              </a:spcBef>
            </a:pPr>
            <a:endParaRPr lang="en-US" sz="2400" dirty="0"/>
          </a:p>
          <a:p>
            <a:r>
              <a:rPr lang="en-US" sz="2400" b="1" dirty="0"/>
              <a:t>L1 cache should focus on </a:t>
            </a:r>
            <a:r>
              <a:rPr lang="en-US" sz="2400" b="1" dirty="0">
                <a:solidFill>
                  <a:srgbClr val="00B050"/>
                </a:solidFill>
              </a:rPr>
              <a:t>minimizing hit time </a:t>
            </a:r>
            <a:r>
              <a:rPr lang="en-US" sz="2400" b="1" dirty="0"/>
              <a:t>in support of a shorter clock cycle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Secondary cache(s) should focus on </a:t>
            </a:r>
            <a:r>
              <a:rPr lang="en-US" sz="2400" b="1" dirty="0">
                <a:solidFill>
                  <a:srgbClr val="00B050"/>
                </a:solidFill>
              </a:rPr>
              <a:t>reducing miss rate </a:t>
            </a:r>
            <a:r>
              <a:rPr lang="en-US" sz="2400" b="1" dirty="0"/>
              <a:t>to reduce the penalty of long main memory access times</a:t>
            </a:r>
          </a:p>
          <a:p>
            <a:pPr marL="457200" indent="-457200">
              <a:spcBef>
                <a:spcPts val="600"/>
              </a:spcBef>
            </a:pP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EEB6D-217B-4200-AAC7-0FAB3ACAAF2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11806-DFC5-40BB-A790-9564E3F10B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DC64E-0AA7-4F3E-94CF-63EDDE8221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4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867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asic_Mason_Theme">
  <a:themeElements>
    <a:clrScheme name="GMU 1">
      <a:dk1>
        <a:srgbClr val="262626"/>
      </a:dk1>
      <a:lt1>
        <a:srgbClr val="FFFFFF"/>
      </a:lt1>
      <a:dk2>
        <a:srgbClr val="006633"/>
      </a:dk2>
      <a:lt2>
        <a:srgbClr val="E7E6E6"/>
      </a:lt2>
      <a:accent1>
        <a:srgbClr val="FFCC33"/>
      </a:accent1>
      <a:accent2>
        <a:srgbClr val="00909E"/>
      </a:accent2>
      <a:accent3>
        <a:srgbClr val="415095"/>
      </a:accent3>
      <a:accent4>
        <a:srgbClr val="AB1D36"/>
      </a:accent4>
      <a:accent5>
        <a:srgbClr val="81A32B"/>
      </a:accent5>
      <a:accent6>
        <a:srgbClr val="9D7F2C"/>
      </a:accent6>
      <a:hlink>
        <a:srgbClr val="F7941D"/>
      </a:hlink>
      <a:folHlink>
        <a:srgbClr val="A623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_Mason_Theme" id="{8DF003BA-A3EA-5741-B091-0CA64CA7E9F6}" vid="{EE4ACAE2-5FEB-D449-BF72-9B3004DB57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c8f21e-1394-4a4d-b1b5-6de374207f6f">
      <Terms xmlns="http://schemas.microsoft.com/office/infopath/2007/PartnerControls"/>
    </lcf76f155ced4ddcb4097134ff3c332f>
    <TaxCatchAll xmlns="b9ee6191-5edb-45e7-9097-faa10a8ee8b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439692460F42ADC78E47BBBCE8B5" ma:contentTypeVersion="12" ma:contentTypeDescription="Create a new document." ma:contentTypeScope="" ma:versionID="79ded336b599cae69c332597ba467145">
  <xsd:schema xmlns:xsd="http://www.w3.org/2001/XMLSchema" xmlns:xs="http://www.w3.org/2001/XMLSchema" xmlns:p="http://schemas.microsoft.com/office/2006/metadata/properties" xmlns:ns2="8dc8f21e-1394-4a4d-b1b5-6de374207f6f" xmlns:ns3="b9ee6191-5edb-45e7-9097-faa10a8ee8be" targetNamespace="http://schemas.microsoft.com/office/2006/metadata/properties" ma:root="true" ma:fieldsID="105695be3ea4a54c6e28b28355b197ed" ns2:_="" ns3:_="">
    <xsd:import namespace="8dc8f21e-1394-4a4d-b1b5-6de374207f6f"/>
    <xsd:import namespace="b9ee6191-5edb-45e7-9097-faa10a8ee8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8f21e-1394-4a4d-b1b5-6de374207f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6c1bbba-1a2d-496b-84ee-32d9150662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e6191-5edb-45e7-9097-faa10a8ee8b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a3824d5-08c5-4697-a666-4adf5b2ad1e4}" ma:internalName="TaxCatchAll" ma:showField="CatchAllData" ma:web="b9ee6191-5edb-45e7-9097-faa10a8ee8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7B29BB-7B0E-4A47-8B89-1579F81F64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BCB081-C752-4512-84DD-231025680C05}">
  <ds:schemaRefs>
    <ds:schemaRef ds:uri="http://schemas.microsoft.com/office/2006/metadata/properties"/>
    <ds:schemaRef ds:uri="http://schemas.microsoft.com/office/infopath/2007/PartnerControls"/>
    <ds:schemaRef ds:uri="8dc8f21e-1394-4a4d-b1b5-6de374207f6f"/>
    <ds:schemaRef ds:uri="b9ee6191-5edb-45e7-9097-faa10a8ee8be"/>
  </ds:schemaRefs>
</ds:datastoreItem>
</file>

<file path=customXml/itemProps3.xml><?xml version="1.0" encoding="utf-8"?>
<ds:datastoreItem xmlns:ds="http://schemas.openxmlformats.org/officeDocument/2006/customXml" ds:itemID="{A31544F5-E72D-4902-9BFA-A9A552C35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8f21e-1394-4a4d-b1b5-6de374207f6f"/>
    <ds:schemaRef ds:uri="b9ee6191-5edb-45e7-9097-faa10a8ee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Basic_Mason_Theme</Template>
  <TotalTime>0</TotalTime>
  <Words>13515</Words>
  <Application>Microsoft Office PowerPoint</Application>
  <PresentationFormat>Widescreen</PresentationFormat>
  <Paragraphs>3866</Paragraphs>
  <Slides>139</Slides>
  <Notes>119</Notes>
  <HiddenSlides>1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139</vt:i4>
      </vt:variant>
    </vt:vector>
  </HeadingPairs>
  <TitlesOfParts>
    <vt:vector size="156" baseType="lpstr">
      <vt:lpstr>ＭＳ ゴシック</vt:lpstr>
      <vt:lpstr>Arial</vt:lpstr>
      <vt:lpstr>Calibri</vt:lpstr>
      <vt:lpstr>Cambria</vt:lpstr>
      <vt:lpstr>Courier New</vt:lpstr>
      <vt:lpstr>Garamond</vt:lpstr>
      <vt:lpstr>Monotype Sorts</vt:lpstr>
      <vt:lpstr>Roboto Black</vt:lpstr>
      <vt:lpstr>Roboto Light</vt:lpstr>
      <vt:lpstr>Roboto Medium</vt:lpstr>
      <vt:lpstr>Tahoma</vt:lpstr>
      <vt:lpstr>Times New Roman</vt:lpstr>
      <vt:lpstr>Verdana</vt:lpstr>
      <vt:lpstr>Wingdings</vt:lpstr>
      <vt:lpstr>Basic_Mason_Theme</vt:lpstr>
      <vt:lpstr>Chart</vt:lpstr>
      <vt:lpstr>Visio</vt:lpstr>
      <vt:lpstr>PowerPoint Presentation</vt:lpstr>
      <vt:lpstr>PowerPoint Presentation</vt:lpstr>
      <vt:lpstr>Computer Architecture Overview</vt:lpstr>
      <vt:lpstr>Memory Hierarchy</vt:lpstr>
      <vt:lpstr>Memory Hierarchy</vt:lpstr>
      <vt:lpstr>Memory Hierarchy</vt:lpstr>
      <vt:lpstr>Memory Hierarchy</vt:lpstr>
      <vt:lpstr>Memories in Your PC</vt:lpstr>
      <vt:lpstr>Why?</vt:lpstr>
      <vt:lpstr>The “Memory Wall”</vt:lpstr>
      <vt:lpstr>The Memory Hierarchy Goal</vt:lpstr>
      <vt:lpstr>Cache Design</vt:lpstr>
      <vt:lpstr>SRAM Cache Design</vt:lpstr>
      <vt:lpstr>Cache Hit and Miss</vt:lpstr>
      <vt:lpstr>Memory Hierarchy Performance </vt:lpstr>
      <vt:lpstr>Reducing Penalty: Multi-Level Cache </vt:lpstr>
      <vt:lpstr>Reducing Penalty: Multi-Level Cache </vt:lpstr>
      <vt:lpstr>Reducing Penalty: Multi-Level Cache </vt:lpstr>
      <vt:lpstr>Reducing Penalty: Multi-Level Cache </vt:lpstr>
      <vt:lpstr>Reducing Penalty: Multi-Level Cache </vt:lpstr>
      <vt:lpstr>Reducing Penalty: Multi-Level Cache </vt:lpstr>
      <vt:lpstr>Discussion</vt:lpstr>
      <vt:lpstr>What to Keep in Caches?</vt:lpstr>
      <vt:lpstr>What to Keep in Caches?</vt:lpstr>
      <vt:lpstr>Cache Indexing</vt:lpstr>
      <vt:lpstr>Cache Types</vt:lpstr>
      <vt:lpstr>MIPS Direct Mapped Cache Example</vt:lpstr>
      <vt:lpstr>Multiword Block Direct Mapped Cache</vt:lpstr>
      <vt:lpstr>Four-Way Set Associative Cache</vt:lpstr>
      <vt:lpstr>Costs of Set Associative Caches</vt:lpstr>
      <vt:lpstr>Mapping Example: Direct Mapped</vt:lpstr>
      <vt:lpstr>Mapping Example: Direct Mapped</vt:lpstr>
      <vt:lpstr>Mapping Example: 2-way</vt:lpstr>
      <vt:lpstr>Mapping Example: 2-way</vt:lpstr>
      <vt:lpstr>Mapping Example: Fully-associative</vt:lpstr>
      <vt:lpstr>Mapping Example: Fully-associative</vt:lpstr>
      <vt:lpstr>Miss Example 1: Direct Mapped</vt:lpstr>
      <vt:lpstr>Miss Example 1: Direct Mapped</vt:lpstr>
      <vt:lpstr>Miss Example 1: Direct Mapped</vt:lpstr>
      <vt:lpstr>Miss Example 1: Direct Mapped</vt:lpstr>
      <vt:lpstr>Miss Example 1: Direct Mapped</vt:lpstr>
      <vt:lpstr>Miss Example 2: Fully-associative</vt:lpstr>
      <vt:lpstr>Miss Example 2: Fully-associative</vt:lpstr>
      <vt:lpstr>Miss Example 2: Fully-associative</vt:lpstr>
      <vt:lpstr>Miss Example 2: Fully-associative</vt:lpstr>
      <vt:lpstr>Miss Example 2: Fully-associative</vt:lpstr>
      <vt:lpstr>Miss Example 2: Fully-associative</vt:lpstr>
      <vt:lpstr>Miss Example 3: 2-way</vt:lpstr>
      <vt:lpstr>Miss Example 3: 2-way</vt:lpstr>
      <vt:lpstr>Miss Example 3: 2-way</vt:lpstr>
      <vt:lpstr>Miss Example 3: 2-way</vt:lpstr>
      <vt:lpstr>Miss Example 3: 2-way</vt:lpstr>
      <vt:lpstr>Cache Miss Classification: The 3 C’s</vt:lpstr>
      <vt:lpstr>More Detailed Mapping Example</vt:lpstr>
      <vt:lpstr>More Detailed Mapping Example</vt:lpstr>
      <vt:lpstr>More Detailed Mapping Example</vt:lpstr>
      <vt:lpstr>More Detailed Mapping Example</vt:lpstr>
      <vt:lpstr>More Detailed Mapping Example</vt:lpstr>
      <vt:lpstr>More Detailed Mapping Example</vt:lpstr>
      <vt:lpstr>Cache Replacement Policy</vt:lpstr>
      <vt:lpstr>LRU Example</vt:lpstr>
      <vt:lpstr>LRU Example</vt:lpstr>
      <vt:lpstr>LRU Example</vt:lpstr>
      <vt:lpstr>LRU Example</vt:lpstr>
      <vt:lpstr>LRU Example</vt:lpstr>
      <vt:lpstr>LRU Example</vt:lpstr>
      <vt:lpstr>LRU Example</vt:lpstr>
      <vt:lpstr>LRU Example</vt:lpstr>
      <vt:lpstr>LRU Example</vt:lpstr>
      <vt:lpstr>Cache Policies: Cases</vt:lpstr>
      <vt:lpstr>Write Policy: Write-back</vt:lpstr>
      <vt:lpstr>Write Policy: Write-back</vt:lpstr>
      <vt:lpstr>Write Policy: Write-through</vt:lpstr>
      <vt:lpstr>Write Policy: Write-through</vt:lpstr>
      <vt:lpstr>Write Policy: Write-evict</vt:lpstr>
      <vt:lpstr>Cache Miss Behavior Analysis</vt:lpstr>
      <vt:lpstr>Other Cache Policy details</vt:lpstr>
      <vt:lpstr>Reduce Miss Rate (1): Code Optimization</vt:lpstr>
      <vt:lpstr>Loop Interchange</vt:lpstr>
      <vt:lpstr>Loop Blocking</vt:lpstr>
      <vt:lpstr>PowerPoint Presentation</vt:lpstr>
      <vt:lpstr>Loop Blocking</vt:lpstr>
      <vt:lpstr>Loop Blocking</vt:lpstr>
      <vt:lpstr>Loop Blocking</vt:lpstr>
      <vt:lpstr>Loop Blocking</vt:lpstr>
      <vt:lpstr>Loop Blocking</vt:lpstr>
      <vt:lpstr>Loop Blocking</vt:lpstr>
      <vt:lpstr>Loop Blocking</vt:lpstr>
      <vt:lpstr>Loop Blocking</vt:lpstr>
      <vt:lpstr>Loop Blocking</vt:lpstr>
      <vt:lpstr>Loop Blocking</vt:lpstr>
      <vt:lpstr>Loop Blocking</vt:lpstr>
      <vt:lpstr>Loop Blocking</vt:lpstr>
      <vt:lpstr>Reduce Miss Rate (2): Reduce the 3 C’s</vt:lpstr>
      <vt:lpstr>Miss Rate vs Block Size vs Cache Size</vt:lpstr>
      <vt:lpstr>Block Size Tradeoff</vt:lpstr>
      <vt:lpstr>Benefits of Set Associative Caches</vt:lpstr>
      <vt:lpstr>Reduce Miss Rate (3): Policies</vt:lpstr>
      <vt:lpstr>Reduce Miss Rate (4): Multi-level Caches</vt:lpstr>
      <vt:lpstr>Split vs. Unified Caches</vt:lpstr>
      <vt:lpstr>Reduce Miss Rate (5): Prefetching</vt:lpstr>
      <vt:lpstr>Measuring Performance with Caches</vt:lpstr>
      <vt:lpstr>Measuring Performance with Caches</vt:lpstr>
      <vt:lpstr>Other than Miss Rates</vt:lpstr>
      <vt:lpstr>DRAM Subsystem Organization</vt:lpstr>
      <vt:lpstr>DRAM Cells</vt:lpstr>
      <vt:lpstr>DRAM Refresh</vt:lpstr>
      <vt:lpstr>Recall: SRAM Cache Design</vt:lpstr>
      <vt:lpstr>DRAM Design 1: The Classical</vt:lpstr>
      <vt:lpstr>DRAM Performance Metrics</vt:lpstr>
      <vt:lpstr>DRAM Design 1: The Classical</vt:lpstr>
      <vt:lpstr>DRAM Design 1: The Classical</vt:lpstr>
      <vt:lpstr>DRAM Design 2: Synchronous DRAMs</vt:lpstr>
      <vt:lpstr>Synchronous DRAM (SDRAM) Operation</vt:lpstr>
      <vt:lpstr>DDR (Double Data Rate) SDRAMs</vt:lpstr>
      <vt:lpstr>DDR (Double Data Rate) SDRAMs</vt:lpstr>
      <vt:lpstr>DRAM Subsystem Organization</vt:lpstr>
      <vt:lpstr>DRAM Subsystem Organization</vt:lpstr>
      <vt:lpstr>DRAM Subsystem Organization</vt:lpstr>
      <vt:lpstr>DIMM (Dual Inline Memory Module)</vt:lpstr>
      <vt:lpstr>A 64-bit Wide DIMM (One Rank)</vt:lpstr>
      <vt:lpstr>DRAM Subsystem Organization</vt:lpstr>
      <vt:lpstr>The DRAM subsystem</vt:lpstr>
      <vt:lpstr>Row Operations &amp; Row Buffer Locality</vt:lpstr>
      <vt:lpstr>RBL &amp; Memory Scheduling Schemes</vt:lpstr>
      <vt:lpstr>DRAM Milestones</vt:lpstr>
      <vt:lpstr>Review: DRAM vs. SRAM</vt:lpstr>
      <vt:lpstr>Magnetic Disk</vt:lpstr>
      <vt:lpstr>Magnetic Disk Characteristic</vt:lpstr>
      <vt:lpstr>Typical Disk Access Time </vt:lpstr>
      <vt:lpstr>Disk Latency &amp; Bandwidth Improvement</vt:lpstr>
      <vt:lpstr>How is the Hierarchy Managed?</vt:lpstr>
      <vt:lpstr>Virtual Memory</vt:lpstr>
      <vt:lpstr>Address Space Isolation</vt:lpstr>
      <vt:lpstr>Address Translation Mechanisms</vt:lpstr>
      <vt:lpstr>Virtual Addressing with a Cache</vt:lpstr>
      <vt:lpstr>Making Address Translation Fast</vt:lpstr>
      <vt:lpstr>A TLB in the Memory Hierarchy</vt:lpstr>
      <vt:lpstr>TLB Event Combinations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310</cp:revision>
  <dcterms:created xsi:type="dcterms:W3CDTF">2021-02-10T16:59:59Z</dcterms:created>
  <dcterms:modified xsi:type="dcterms:W3CDTF">2023-02-12T22:51:24Z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0x010100DF2F439692460F42ADC78E47BBBCE8B5</vt:lpwstr>
  </property>
  <property fmtid="{D5CDD505-2E9C-101B-9397-08002B2CF9AE}" pid="3" name="MediaServiceImageTags">
    <vt:lpwstr/>
  </property>
</Properties>
</file>